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43891200" cy="32918400"/>
  <p:notesSz cx="9144000" cy="6858000"/>
  <p:defaultTex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B63B0B-A140-3BB5-5CA7-E047C9D5A448}" name="Keen, Megan" initials="KM" userId="Keen, Megan" providerId="None"/>
  <p188:author id="{59D63E14-A3CE-CFA5-49FC-0EE851B58526}" name="Lemaster, NM" initials="LN" userId="S::nm.lemaster@ttu.edu::17df71d2-c540-4d3b-a91a-344789657b3f" providerId="AD"/>
  <p188:author id="{1F0A814A-50ED-099F-3620-5CF1B5E20995}" name="Diehl, Keegan" initials="KD" userId="S::kdiehl@ttu.edu::31e0c3fa-5a48-492a-9e6b-236dad9bd673" providerId="AD"/>
  <p188:author id="{3EA0436E-805B-E9AA-D0B3-36805E81F524}" name="Hirsch, Sarah" initials="HS" userId="S::Sarah.Hirsch@ttu.edu::97f92204-8428-4c75-9519-7dad8c46973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irsch, Sarah" initials="HS" lastIdx="5" clrIdx="0">
    <p:extLst>
      <p:ext uri="{19B8F6BF-5375-455C-9EA6-DF929625EA0E}">
        <p15:presenceInfo xmlns:p15="http://schemas.microsoft.com/office/powerpoint/2012/main" userId="Hirsch, Sarah" providerId="None"/>
      </p:ext>
    </p:extLst>
  </p:cmAuthor>
  <p:cmAuthor id="2" name="Ingram, Paul" initials="IP" lastIdx="6" clrIdx="1">
    <p:extLst>
      <p:ext uri="{19B8F6BF-5375-455C-9EA6-DF929625EA0E}">
        <p15:presenceInfo xmlns:p15="http://schemas.microsoft.com/office/powerpoint/2012/main" userId="S::Paul.Ingram@ttu.edu::e265de2c-09d3-4a96-84b5-7701f8fd9409" providerId="AD"/>
      </p:ext>
    </p:extLst>
  </p:cmAuthor>
  <p:cmAuthor id="3" name="Ross, Kymmalett" initials="RK" lastIdx="3" clrIdx="2">
    <p:extLst>
      <p:ext uri="{19B8F6BF-5375-455C-9EA6-DF929625EA0E}">
        <p15:presenceInfo xmlns:p15="http://schemas.microsoft.com/office/powerpoint/2012/main" userId="S::kymmalett.ross@ttu.edu::ae7c645f-3e9b-404e-8292-8e689dc41e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333333"/>
    <a:srgbClr val="CC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DD7316-EB73-41FD-BAAB-761275370B4F}" v="2" dt="2024-03-04T22:01:46.6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58" autoAdjust="0"/>
    <p:restoredTop sz="82621" autoAdjust="0"/>
  </p:normalViewPr>
  <p:slideViewPr>
    <p:cSldViewPr>
      <p:cViewPr>
        <p:scale>
          <a:sx n="66" d="100"/>
          <a:sy n="66" d="100"/>
        </p:scale>
        <p:origin x="-3726" y="-8904"/>
      </p:cViewPr>
      <p:guideLst>
        <p:guide orient="horz" pos="10368"/>
        <p:guide pos="13824"/>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microsoft.com/office/2018/10/relationships/authors" Target="author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as Childers" userId="d28a974e2032c1ea" providerId="LiveId" clId="{25DD7316-EB73-41FD-BAAB-761275370B4F}"/>
    <pc:docChg chg="custSel modSld">
      <pc:chgData name="Lucas Childers" userId="d28a974e2032c1ea" providerId="LiveId" clId="{25DD7316-EB73-41FD-BAAB-761275370B4F}" dt="2024-03-04T22:02:08.221" v="31" actId="1076"/>
      <pc:docMkLst>
        <pc:docMk/>
      </pc:docMkLst>
      <pc:sldChg chg="addSp delSp modSp mod">
        <pc:chgData name="Lucas Childers" userId="d28a974e2032c1ea" providerId="LiveId" clId="{25DD7316-EB73-41FD-BAAB-761275370B4F}" dt="2024-03-04T22:02:08.221" v="31" actId="1076"/>
        <pc:sldMkLst>
          <pc:docMk/>
          <pc:sldMk cId="0" sldId="256"/>
        </pc:sldMkLst>
        <pc:spChg chg="mod">
          <ac:chgData name="Lucas Childers" userId="d28a974e2032c1ea" providerId="LiveId" clId="{25DD7316-EB73-41FD-BAAB-761275370B4F}" dt="2024-02-29T22:49:32.168" v="17" actId="13926"/>
          <ac:spMkLst>
            <pc:docMk/>
            <pc:sldMk cId="0" sldId="256"/>
            <ac:spMk id="24" creationId="{00000000-0000-0000-0000-000000000000}"/>
          </ac:spMkLst>
        </pc:spChg>
        <pc:picChg chg="add mod">
          <ac:chgData name="Lucas Childers" userId="d28a974e2032c1ea" providerId="LiveId" clId="{25DD7316-EB73-41FD-BAAB-761275370B4F}" dt="2024-03-04T22:02:08.221" v="31" actId="1076"/>
          <ac:picMkLst>
            <pc:docMk/>
            <pc:sldMk cId="0" sldId="256"/>
            <ac:picMk id="3" creationId="{19E16FE7-B359-0FE6-8AF7-1ABCBAF36D21}"/>
          </ac:picMkLst>
        </pc:picChg>
        <pc:picChg chg="add del mod">
          <ac:chgData name="Lucas Childers" userId="d28a974e2032c1ea" providerId="LiveId" clId="{25DD7316-EB73-41FD-BAAB-761275370B4F}" dt="2024-03-01T15:50:48.377" v="24" actId="478"/>
          <ac:picMkLst>
            <pc:docMk/>
            <pc:sldMk cId="0" sldId="256"/>
            <ac:picMk id="3" creationId="{795E03CB-A8EC-90FC-D41B-66D7CEF20D9F}"/>
          </ac:picMkLst>
        </pc:picChg>
        <pc:picChg chg="mod">
          <ac:chgData name="Lucas Childers" userId="d28a974e2032c1ea" providerId="LiveId" clId="{25DD7316-EB73-41FD-BAAB-761275370B4F}" dt="2024-02-29T22:48:09.757" v="13" actId="1076"/>
          <ac:picMkLst>
            <pc:docMk/>
            <pc:sldMk cId="0" sldId="256"/>
            <ac:picMk id="4" creationId="{367E0B2F-5982-1665-A8B5-5EFF03AA31EF}"/>
          </ac:picMkLst>
        </pc:picChg>
        <pc:picChg chg="mod">
          <ac:chgData name="Lucas Childers" userId="d28a974e2032c1ea" providerId="LiveId" clId="{25DD7316-EB73-41FD-BAAB-761275370B4F}" dt="2024-02-29T22:48:36.957" v="16" actId="1076"/>
          <ac:picMkLst>
            <pc:docMk/>
            <pc:sldMk cId="0" sldId="256"/>
            <ac:picMk id="6" creationId="{153BFEFA-7BE5-77A4-20DB-5A1678A8DE00}"/>
          </ac:picMkLst>
        </pc:picChg>
        <pc:picChg chg="mod">
          <ac:chgData name="Lucas Childers" userId="d28a974e2032c1ea" providerId="LiveId" clId="{25DD7316-EB73-41FD-BAAB-761275370B4F}" dt="2024-02-29T22:48:00.653" v="10" actId="1076"/>
          <ac:picMkLst>
            <pc:docMk/>
            <pc:sldMk cId="0" sldId="256"/>
            <ac:picMk id="9" creationId="{CE1E6E14-9B32-989B-5A4A-A40F356738C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B4FD1B6A-CFEA-4CE2-81E1-AF78C4A61D4A}" type="datetimeFigureOut">
              <a:rPr lang="en-US" smtClean="0"/>
              <a:t>3/4/2024</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72D9DEC4-4232-4730-9BD7-7A39B4C3F529}" type="slidenum">
              <a:rPr lang="en-US" smtClean="0"/>
              <a:t>‹#›</a:t>
            </a:fld>
            <a:endParaRPr lang="en-US"/>
          </a:p>
        </p:txBody>
      </p:sp>
    </p:spTree>
    <p:extLst>
      <p:ext uri="{BB962C8B-B14F-4D97-AF65-F5344CB8AC3E}">
        <p14:creationId xmlns:p14="http://schemas.microsoft.com/office/powerpoint/2010/main" val="2543640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D9DEC4-4232-4730-9BD7-7A39B4C3F529}" type="slidenum">
              <a:rPr lang="en-US" smtClean="0"/>
              <a:t>1</a:t>
            </a:fld>
            <a:endParaRPr lang="en-US"/>
          </a:p>
        </p:txBody>
      </p:sp>
    </p:spTree>
    <p:extLst>
      <p:ext uri="{BB962C8B-B14F-4D97-AF65-F5344CB8AC3E}">
        <p14:creationId xmlns:p14="http://schemas.microsoft.com/office/powerpoint/2010/main" val="87771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7541517-7134-4EB1-B2DD-6D78C5D46A65}" type="datetimeFigureOut">
              <a:rPr lang="en-US" smtClean="0"/>
              <a:pPr/>
              <a:t>3/4/2024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541517-7134-4EB1-B2DD-6D78C5D46A65}" type="datetimeFigureOut">
              <a:rPr lang="en-US" smtClean="0"/>
              <a:pPr/>
              <a:t>3/4/2024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541517-7134-4EB1-B2DD-6D78C5D46A65}" type="datetimeFigureOut">
              <a:rPr lang="en-US" smtClean="0"/>
              <a:pPr/>
              <a:t>3/4/2024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308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57046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7541517-7134-4EB1-B2DD-6D78C5D46A65}" type="datetimeFigureOut">
              <a:rPr lang="en-US" smtClean="0"/>
              <a:pPr/>
              <a:t>3/4/2024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0" y="7368542"/>
            <a:ext cx="19392902"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a:t>Click to edit Master text styles</a:t>
            </a:r>
          </a:p>
        </p:txBody>
      </p:sp>
      <p:sp>
        <p:nvSpPr>
          <p:cNvPr id="4" name="Content Placeholder 3"/>
          <p:cNvSpPr>
            <a:spLocks noGrp="1"/>
          </p:cNvSpPr>
          <p:nvPr>
            <p:ph sz="half" idx="2"/>
          </p:nvPr>
        </p:nvSpPr>
        <p:spPr>
          <a:xfrm>
            <a:off x="2194560" y="10439400"/>
            <a:ext cx="19392902"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2"/>
            <a:ext cx="19400520"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a:t>Click to edit Master text styles</a:t>
            </a:r>
          </a:p>
        </p:txBody>
      </p:sp>
      <p:sp>
        <p:nvSpPr>
          <p:cNvPr id="6" name="Content Placeholder 5"/>
          <p:cNvSpPr>
            <a:spLocks noGrp="1"/>
          </p:cNvSpPr>
          <p:nvPr>
            <p:ph sz="quarter" idx="4"/>
          </p:nvPr>
        </p:nvSpPr>
        <p:spPr>
          <a:xfrm>
            <a:off x="22296122" y="10439400"/>
            <a:ext cx="19400520"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7541517-7134-4EB1-B2DD-6D78C5D46A65}" type="datetimeFigureOut">
              <a:rPr lang="en-US" smtClean="0"/>
              <a:pPr/>
              <a:t>3/4/2024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7541517-7134-4EB1-B2DD-6D78C5D46A65}" type="datetimeFigureOut">
              <a:rPr lang="en-US" smtClean="0"/>
              <a:pPr/>
              <a:t>3/4/2024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1517-7134-4EB1-B2DD-6D78C5D46A65}" type="datetimeFigureOut">
              <a:rPr lang="en-US" smtClean="0"/>
              <a:pPr/>
              <a:t>3/4/2024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a:t>Click to edit Master text styles</a:t>
            </a:r>
          </a:p>
        </p:txBody>
      </p:sp>
      <p:sp>
        <p:nvSpPr>
          <p:cNvPr id="5" name="Date Placeholder 4"/>
          <p:cNvSpPr>
            <a:spLocks noGrp="1"/>
          </p:cNvSpPr>
          <p:nvPr>
            <p:ph type="dt" sz="half" idx="10"/>
          </p:nvPr>
        </p:nvSpPr>
        <p:spPr/>
        <p:txBody>
          <a:bodyPr/>
          <a:lstStyle/>
          <a:p>
            <a:fld id="{67541517-7134-4EB1-B2DD-6D78C5D46A65}" type="datetimeFigureOut">
              <a:rPr lang="en-US" smtClean="0"/>
              <a:pPr/>
              <a:t>3/4/2024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2"/>
            <a:ext cx="26334720" cy="386333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a:t>Click to edit Master text styles</a:t>
            </a:r>
          </a:p>
        </p:txBody>
      </p:sp>
      <p:sp>
        <p:nvSpPr>
          <p:cNvPr id="5" name="Date Placeholder 4"/>
          <p:cNvSpPr>
            <a:spLocks noGrp="1"/>
          </p:cNvSpPr>
          <p:nvPr>
            <p:ph type="dt" sz="half" idx="10"/>
          </p:nvPr>
        </p:nvSpPr>
        <p:spPr/>
        <p:txBody>
          <a:bodyPr/>
          <a:lstStyle/>
          <a:p>
            <a:fld id="{67541517-7134-4EB1-B2DD-6D78C5D46A65}" type="datetimeFigureOut">
              <a:rPr lang="en-US" smtClean="0"/>
              <a:pPr/>
              <a:t>3/4/2024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541517-7134-4EB1-B2DD-6D78C5D46A65}" type="datetimeFigureOut">
              <a:rPr lang="en-US" smtClean="0"/>
              <a:pPr/>
              <a:t>3/4/2024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742905" y="6324600"/>
            <a:ext cx="47404018" cy="1348206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530843" y="6324600"/>
            <a:ext cx="141480542" cy="134820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541517-7134-4EB1-B2DD-6D78C5D46A65}" type="datetimeFigureOut">
              <a:rPr lang="en-US" smtClean="0"/>
              <a:pPr/>
              <a:t>3/4/2024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EBA89-A74B-47E6-A344-4DEB30722C7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67541517-7134-4EB1-B2DD-6D78C5D46A65}" type="datetimeFigureOut">
              <a:rPr lang="en-US" smtClean="0"/>
              <a:pPr/>
              <a:t>3/4/2024</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333EBA89-A74B-47E6-A344-4DEB30722C7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12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438912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6160" indent="-1371600" algn="l" defTabSz="4389120"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400" indent="-1097280" algn="l" defTabSz="4389120"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9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52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7008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464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920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37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1.tiff"/><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p:cNvSpPr/>
          <p:nvPr/>
        </p:nvSpPr>
        <p:spPr>
          <a:xfrm>
            <a:off x="457200" y="1166745"/>
            <a:ext cx="42976800" cy="32004000"/>
          </a:xfrm>
          <a:prstGeom prst="rect">
            <a:avLst/>
          </a:prstGeom>
          <a:no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951114" y="5657761"/>
            <a:ext cx="10250286" cy="26879638"/>
          </a:xfrm>
          <a:prstGeom prst="rect">
            <a:avLst/>
          </a:prstGeom>
          <a:solidFill>
            <a:schemeClr val="bg1"/>
          </a:solidFill>
          <a:ln w="2540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33145934" y="5571731"/>
            <a:ext cx="9967040" cy="26879637"/>
          </a:xfrm>
          <a:prstGeom prst="rect">
            <a:avLst/>
          </a:prstGeom>
          <a:solidFill>
            <a:schemeClr val="bg1"/>
          </a:solidFill>
          <a:ln w="2540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p:cNvSpPr txBox="1"/>
          <p:nvPr/>
        </p:nvSpPr>
        <p:spPr>
          <a:xfrm>
            <a:off x="457201" y="457200"/>
            <a:ext cx="42976799" cy="5334000"/>
          </a:xfrm>
          <a:prstGeom prst="rect">
            <a:avLst/>
          </a:prstGeom>
          <a:noFill/>
        </p:spPr>
        <p:txBody>
          <a:bodyPr wrap="square" lIns="0" tIns="0" rIns="0" bIns="0" rtlCol="0" anchor="ctr" anchorCtr="0">
            <a:normAutofit/>
          </a:bodyPr>
          <a:lstStyle/>
          <a:p>
            <a:pPr algn="ctr"/>
            <a:r>
              <a:rPr lang="en-US" sz="8000" dirty="0"/>
              <a:t>Identifying PTSD with the MMPI-2-RF Substantive Scales with </a:t>
            </a:r>
          </a:p>
          <a:p>
            <a:pPr algn="ctr"/>
            <a:r>
              <a:rPr lang="en-US" sz="8000" dirty="0"/>
              <a:t>Active-Duty (AD) Personnel </a:t>
            </a:r>
          </a:p>
          <a:p>
            <a:pPr algn="ctr"/>
            <a:r>
              <a:rPr lang="en-US" sz="5400" b="1" dirty="0">
                <a:solidFill>
                  <a:srgbClr val="FF0000"/>
                </a:solidFill>
                <a:latin typeface="Arial" pitchFamily="34" charset="0"/>
                <a:cs typeface="Arial" pitchFamily="34" charset="0"/>
              </a:rPr>
              <a:t>Luke G. Childers, M.S.</a:t>
            </a:r>
            <a:r>
              <a:rPr lang="en-US" sz="5400" baseline="30000" dirty="0">
                <a:solidFill>
                  <a:srgbClr val="FF0000"/>
                </a:solidFill>
                <a:latin typeface="Arial" pitchFamily="34" charset="0"/>
                <a:cs typeface="Arial" pitchFamily="34" charset="0"/>
              </a:rPr>
              <a:t>1</a:t>
            </a:r>
            <a:r>
              <a:rPr lang="en-US" sz="5400" b="1" dirty="0">
                <a:solidFill>
                  <a:srgbClr val="FF0000"/>
                </a:solidFill>
                <a:latin typeface="Arial" pitchFamily="34" charset="0"/>
                <a:cs typeface="Arial" pitchFamily="34" charset="0"/>
              </a:rPr>
              <a:t>, Keegan J. Diehl, M.A.</a:t>
            </a:r>
            <a:r>
              <a:rPr lang="en-US" sz="5400" baseline="30000" dirty="0">
                <a:solidFill>
                  <a:srgbClr val="FF0000"/>
                </a:solidFill>
                <a:latin typeface="Arial" pitchFamily="34" charset="0"/>
                <a:cs typeface="Arial" pitchFamily="34" charset="0"/>
              </a:rPr>
              <a:t> 1</a:t>
            </a:r>
            <a:r>
              <a:rPr lang="en-US" sz="5400" b="1" dirty="0">
                <a:solidFill>
                  <a:srgbClr val="FF0000"/>
                </a:solidFill>
                <a:latin typeface="Arial" pitchFamily="34" charset="0"/>
                <a:cs typeface="Arial" pitchFamily="34" charset="0"/>
              </a:rPr>
              <a:t>, &amp; Paul B. Ingram, PhD.</a:t>
            </a:r>
            <a:r>
              <a:rPr lang="en-US" sz="5400" b="1" baseline="30000" dirty="0">
                <a:solidFill>
                  <a:srgbClr val="FF0000"/>
                </a:solidFill>
                <a:latin typeface="Arial" pitchFamily="34" charset="0"/>
                <a:cs typeface="Arial" pitchFamily="34" charset="0"/>
              </a:rPr>
              <a:t>1,2</a:t>
            </a:r>
            <a:r>
              <a:rPr lang="en-US" sz="1000" baseline="30000" dirty="0">
                <a:solidFill>
                  <a:srgbClr val="FF0000"/>
                </a:solidFill>
                <a:latin typeface="Arial" pitchFamily="34" charset="0"/>
                <a:cs typeface="Arial" pitchFamily="34" charset="0"/>
              </a:rPr>
              <a:t> </a:t>
            </a:r>
            <a:endParaRPr lang="en-US" sz="1000" b="1" dirty="0">
              <a:solidFill>
                <a:srgbClr val="FF0000"/>
              </a:solidFill>
              <a:latin typeface="Arial" pitchFamily="34" charset="0"/>
              <a:cs typeface="Arial" pitchFamily="34" charset="0"/>
            </a:endParaRPr>
          </a:p>
          <a:p>
            <a:pPr algn="ctr"/>
            <a:r>
              <a:rPr lang="en-US" sz="3600" baseline="30000" dirty="0">
                <a:latin typeface="Arial" pitchFamily="34" charset="0"/>
                <a:cs typeface="Arial" pitchFamily="34" charset="0"/>
              </a:rPr>
              <a:t>1 </a:t>
            </a:r>
            <a:r>
              <a:rPr lang="en-US" sz="3600" dirty="0">
                <a:latin typeface="Arial" pitchFamily="34" charset="0"/>
                <a:cs typeface="Arial" pitchFamily="34" charset="0"/>
              </a:rPr>
              <a:t>Department of Psychological Sciences, Texas Tech University </a:t>
            </a:r>
          </a:p>
          <a:p>
            <a:pPr algn="ctr"/>
            <a:r>
              <a:rPr lang="en-US" sz="3600" baseline="30000" dirty="0">
                <a:latin typeface="Arial" pitchFamily="34" charset="0"/>
                <a:cs typeface="Arial" pitchFamily="34" charset="0"/>
              </a:rPr>
              <a:t>2</a:t>
            </a:r>
            <a:r>
              <a:rPr lang="en-US" sz="3600" dirty="0">
                <a:latin typeface="Arial" pitchFamily="34" charset="0"/>
                <a:cs typeface="Arial" pitchFamily="34" charset="0"/>
              </a:rPr>
              <a:t> Department of Veteran Affairs, Dwight D. Eisenhower VAMC</a:t>
            </a:r>
          </a:p>
          <a:p>
            <a:pPr algn="ctr"/>
            <a:endParaRPr lang="en-US" sz="3600" dirty="0">
              <a:latin typeface="Arial" pitchFamily="34" charset="0"/>
              <a:cs typeface="Arial" pitchFamily="34" charset="0"/>
            </a:endParaRPr>
          </a:p>
        </p:txBody>
      </p:sp>
      <p:pic>
        <p:nvPicPr>
          <p:cNvPr id="25" name="Picture 24" descr="just double t.tif"/>
          <p:cNvPicPr>
            <a:picLocks noChangeAspect="1"/>
          </p:cNvPicPr>
          <p:nvPr/>
        </p:nvPicPr>
        <p:blipFill>
          <a:blip r:embed="rId3" cstate="print"/>
          <a:stretch>
            <a:fillRect/>
          </a:stretch>
        </p:blipFill>
        <p:spPr>
          <a:xfrm>
            <a:off x="1320800" y="762001"/>
            <a:ext cx="3477061" cy="4017146"/>
          </a:xfrm>
          <a:prstGeom prst="rect">
            <a:avLst/>
          </a:prstGeom>
        </p:spPr>
      </p:pic>
      <p:cxnSp>
        <p:nvCxnSpPr>
          <p:cNvPr id="27" name="Straight Connector 26"/>
          <p:cNvCxnSpPr/>
          <p:nvPr/>
        </p:nvCxnSpPr>
        <p:spPr>
          <a:xfrm>
            <a:off x="798359" y="381000"/>
            <a:ext cx="42062400" cy="0"/>
          </a:xfrm>
          <a:prstGeom prst="line">
            <a:avLst/>
          </a:prstGeom>
          <a:ln w="25400">
            <a:solidFill>
              <a:srgbClr val="CC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69739" y="5181600"/>
            <a:ext cx="42062400" cy="0"/>
          </a:xfrm>
          <a:prstGeom prst="line">
            <a:avLst/>
          </a:prstGeom>
          <a:ln w="25400">
            <a:solidFill>
              <a:srgbClr val="CC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367368" y="5715000"/>
            <a:ext cx="9417777" cy="1371600"/>
          </a:xfrm>
          <a:prstGeom prst="rect">
            <a:avLst/>
          </a:prstGeom>
          <a:solidFill>
            <a:schemeClr val="tx1"/>
          </a:solidFill>
        </p:spPr>
        <p:txBody>
          <a:bodyPr wrap="square" lIns="0" tIns="0" rIns="0" bIns="0" rtlCol="0" anchor="ctr" anchorCtr="0">
            <a:noAutofit/>
          </a:bodyPr>
          <a:lstStyle/>
          <a:p>
            <a:pPr algn="ctr"/>
            <a:r>
              <a:rPr lang="en-US" sz="5400" b="1" dirty="0">
                <a:solidFill>
                  <a:schemeClr val="bg1"/>
                </a:solidFill>
                <a:latin typeface="Arial" pitchFamily="34" charset="0"/>
                <a:cs typeface="Arial" pitchFamily="34" charset="0"/>
              </a:rPr>
              <a:t>Introduction</a:t>
            </a:r>
          </a:p>
        </p:txBody>
      </p:sp>
      <p:sp>
        <p:nvSpPr>
          <p:cNvPr id="13" name="TextBox 12"/>
          <p:cNvSpPr txBox="1"/>
          <p:nvPr/>
        </p:nvSpPr>
        <p:spPr>
          <a:xfrm>
            <a:off x="1320800" y="16680328"/>
            <a:ext cx="9397961" cy="1156164"/>
          </a:xfrm>
          <a:prstGeom prst="rect">
            <a:avLst/>
          </a:prstGeom>
          <a:solidFill>
            <a:schemeClr val="tx1"/>
          </a:solidFill>
        </p:spPr>
        <p:txBody>
          <a:bodyPr wrap="square" lIns="0" tIns="0" rIns="0" bIns="0" rtlCol="0" anchor="ctr" anchorCtr="0">
            <a:noAutofit/>
          </a:bodyPr>
          <a:lstStyle/>
          <a:p>
            <a:pPr algn="ctr"/>
            <a:r>
              <a:rPr lang="en-US" sz="5400" b="1" dirty="0">
                <a:solidFill>
                  <a:schemeClr val="bg1"/>
                </a:solidFill>
                <a:latin typeface="Arial" pitchFamily="34" charset="0"/>
                <a:cs typeface="Arial" pitchFamily="34" charset="0"/>
              </a:rPr>
              <a:t>Method</a:t>
            </a:r>
          </a:p>
        </p:txBody>
      </p:sp>
      <p:sp>
        <p:nvSpPr>
          <p:cNvPr id="16" name="TextBox 15"/>
          <p:cNvSpPr txBox="1"/>
          <p:nvPr/>
        </p:nvSpPr>
        <p:spPr>
          <a:xfrm>
            <a:off x="33375600" y="5783216"/>
            <a:ext cx="9556539" cy="1371600"/>
          </a:xfrm>
          <a:prstGeom prst="rect">
            <a:avLst/>
          </a:prstGeom>
          <a:solidFill>
            <a:schemeClr val="tx1"/>
          </a:solidFill>
        </p:spPr>
        <p:txBody>
          <a:bodyPr wrap="square" lIns="0" tIns="0" rIns="0" bIns="0" rtlCol="0" anchor="ctr" anchorCtr="0">
            <a:noAutofit/>
          </a:bodyPr>
          <a:lstStyle/>
          <a:p>
            <a:pPr algn="ctr"/>
            <a:r>
              <a:rPr lang="en-US" sz="5400" b="1" dirty="0">
                <a:solidFill>
                  <a:schemeClr val="bg1"/>
                </a:solidFill>
                <a:latin typeface="Arial" pitchFamily="34" charset="0"/>
                <a:cs typeface="Arial" pitchFamily="34" charset="0"/>
              </a:rPr>
              <a:t>Results</a:t>
            </a:r>
          </a:p>
        </p:txBody>
      </p:sp>
      <p:sp>
        <p:nvSpPr>
          <p:cNvPr id="17" name="TextBox 16"/>
          <p:cNvSpPr txBox="1"/>
          <p:nvPr/>
        </p:nvSpPr>
        <p:spPr>
          <a:xfrm>
            <a:off x="1320801" y="7162800"/>
            <a:ext cx="9657630" cy="9276257"/>
          </a:xfrm>
          <a:prstGeom prst="rect">
            <a:avLst/>
          </a:prstGeom>
          <a:noFill/>
        </p:spPr>
        <p:txBody>
          <a:bodyPr wrap="square" rtlCol="0">
            <a:spAutoFit/>
          </a:bodyPr>
          <a:lstStyle/>
          <a:p>
            <a:pPr marL="91440">
              <a:spcAft>
                <a:spcPts val="1800"/>
              </a:spcAft>
              <a:buClr>
                <a:srgbClr val="CC0000"/>
              </a:buClr>
            </a:pPr>
            <a:r>
              <a:rPr lang="en-US" sz="3600" b="1" dirty="0">
                <a:solidFill>
                  <a:srgbClr val="C00000"/>
                </a:solidFill>
                <a:latin typeface="Arial" panose="020B0604020202020204" pitchFamily="34" charset="0"/>
                <a:cs typeface="Arial" pitchFamily="34" charset="0"/>
              </a:rPr>
              <a:t>RATIONALE</a:t>
            </a:r>
            <a:endParaRPr lang="en-US" sz="3600" dirty="0">
              <a:solidFill>
                <a:srgbClr val="C00000"/>
              </a:solidFill>
              <a:latin typeface="Arial" panose="020B0604020202020204" pitchFamily="34" charset="0"/>
              <a:cs typeface="Arial" panose="020B0604020202020204" pitchFamily="34" charset="0"/>
            </a:endParaRPr>
          </a:p>
          <a:p>
            <a:pPr marL="457200" marR="0" lvl="0" indent="-457200">
              <a:lnSpc>
                <a:spcPct val="107000"/>
              </a:lnSpc>
              <a:spcBef>
                <a:spcPts val="0"/>
              </a:spcBef>
              <a:spcAft>
                <a:spcPts val="0"/>
              </a:spcAft>
              <a:buClr>
                <a:srgbClr val="C00000"/>
              </a:buClr>
              <a:buFont typeface="Wingdings" panose="05000000000000000000" pitchFamily="2" charset="2"/>
              <a:buChar char="§"/>
            </a:pPr>
            <a:r>
              <a:rPr lang="en-US" sz="2800" dirty="0">
                <a:latin typeface="Times New Roman" panose="02020603050405020304" pitchFamily="18" charset="0"/>
                <a:ea typeface="Calibri" panose="020F0502020204030204" pitchFamily="34" charset="0"/>
                <a:cs typeface="Times New Roman" panose="02020603050405020304" pitchFamily="18" charset="0"/>
              </a:rPr>
              <a:t>Posttraumatic Stress Disorder (PTSD) is common in AD personnel with estimated 23% meeting diagnostic criteria in recent years (Fulton et al., 2015), notably higher than prevalence in the general population (8%).</a:t>
            </a:r>
          </a:p>
          <a:p>
            <a:pPr marL="457200" marR="0" lvl="0" indent="-457200">
              <a:lnSpc>
                <a:spcPct val="107000"/>
              </a:lnSpc>
              <a:spcBef>
                <a:spcPts val="0"/>
              </a:spcBef>
              <a:spcAft>
                <a:spcPts val="0"/>
              </a:spcAft>
              <a:buClr>
                <a:srgbClr val="C00000"/>
              </a:buClr>
              <a:buFont typeface="Wingdings" panose="05000000000000000000" pitchFamily="2" charset="2"/>
              <a:buChar char="§"/>
            </a:pPr>
            <a:r>
              <a:rPr lang="en-US" sz="2800" dirty="0">
                <a:latin typeface="Times New Roman" panose="02020603050405020304" pitchFamily="18" charset="0"/>
                <a:ea typeface="Calibri" panose="020F0502020204030204" pitchFamily="34" charset="0"/>
                <a:cs typeface="Times New Roman" panose="02020603050405020304" pitchFamily="18" charset="0"/>
              </a:rPr>
              <a:t>Identifying PTSD can be difficult due to symptom heterogeneity and diagnostic comorbidity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Galatzer</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-Levy &amp; Bryant, 2013), especially among veterans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Kachadourian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et al., 2023).</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a:p>
            <a:pPr marL="457200" marR="0" lvl="0" indent="-457200">
              <a:lnSpc>
                <a:spcPct val="107000"/>
              </a:lnSpc>
              <a:spcBef>
                <a:spcPts val="0"/>
              </a:spcBef>
              <a:spcAft>
                <a:spcPts val="0"/>
              </a:spcAft>
              <a:buClr>
                <a:srgbClr val="C00000"/>
              </a:buClr>
              <a:buFont typeface="Wingdings" panose="05000000000000000000" pitchFamily="2" charset="2"/>
              <a:buChar char="§"/>
            </a:pPr>
            <a:r>
              <a:rPr lang="en-US" sz="2800" dirty="0">
                <a:latin typeface="Times New Roman" panose="02020603050405020304" pitchFamily="18" charset="0"/>
                <a:ea typeface="Calibri" panose="020F0502020204030204" pitchFamily="34" charset="0"/>
                <a:cs typeface="Times New Roman" panose="02020603050405020304" pitchFamily="18" charset="0"/>
              </a:rPr>
              <a:t>The MMPI family of instruments effectively detect and predict probable PTSD symptomology (e.g., </a:t>
            </a:r>
            <a:r>
              <a:rPr lang="en-US" sz="2800" dirty="0" err="1">
                <a:latin typeface="Times New Roman" panose="02020603050405020304" pitchFamily="18" charset="0"/>
                <a:ea typeface="Calibri" panose="020F0502020204030204" pitchFamily="34" charset="0"/>
                <a:cs typeface="Times New Roman" panose="02020603050405020304" pitchFamily="18" charset="0"/>
              </a:rPr>
              <a:t>Kreymar</a:t>
            </a:r>
            <a:r>
              <a:rPr lang="en-US" sz="2800" dirty="0">
                <a:latin typeface="Times New Roman" panose="02020603050405020304" pitchFamily="18" charset="0"/>
                <a:ea typeface="Calibri" panose="020F0502020204030204" pitchFamily="34" charset="0"/>
                <a:cs typeface="Times New Roman" panose="02020603050405020304" pitchFamily="18" charset="0"/>
              </a:rPr>
              <a:t> et al., 2023; Sellbom et al., 2012; Wolf et al., 2008.</a:t>
            </a:r>
          </a:p>
          <a:p>
            <a:pPr marL="457200" marR="0" lvl="0" indent="-457200">
              <a:lnSpc>
                <a:spcPct val="107000"/>
              </a:lnSpc>
              <a:spcBef>
                <a:spcPts val="0"/>
              </a:spcBef>
              <a:spcAft>
                <a:spcPts val="0"/>
              </a:spcAft>
              <a:buClr>
                <a:srgbClr val="C00000"/>
              </a:buClr>
              <a:buFont typeface="Wingdings" panose="05000000000000000000" pitchFamily="2" charset="2"/>
              <a:buChar char="§"/>
            </a:pPr>
            <a:r>
              <a:rPr lang="en-US" sz="2800" dirty="0">
                <a:latin typeface="Times New Roman" panose="02020603050405020304" pitchFamily="18" charset="0"/>
                <a:ea typeface="Calibri" panose="020F0502020204030204" pitchFamily="34" charset="0"/>
                <a:cs typeface="Times New Roman" panose="02020603050405020304" pitchFamily="18" charset="0"/>
              </a:rPr>
              <a:t>Despite PTSD’s prevalence and complicated diagnostic nature, research and assessments capturing an accurate presentation of PTSD in AD and, by extension, Veterans remains limited.</a:t>
            </a:r>
          </a:p>
          <a:p>
            <a:pPr marR="0" lvl="0">
              <a:lnSpc>
                <a:spcPct val="107000"/>
              </a:lnSpc>
              <a:spcBef>
                <a:spcPts val="0"/>
              </a:spcBef>
              <a:spcAft>
                <a:spcPts val="0"/>
              </a:spcAft>
              <a:buClr>
                <a:srgbClr val="C00000"/>
              </a:buClr>
            </a:pPr>
            <a:r>
              <a:rPr lang="en-US" sz="3600" b="1" dirty="0">
                <a:solidFill>
                  <a:srgbClr val="C00000"/>
                </a:solidFill>
                <a:latin typeface="Arial" pitchFamily="34" charset="0"/>
                <a:cs typeface="Arial" pitchFamily="34" charset="0"/>
              </a:rPr>
              <a:t>STUDY OBJECTIVE</a:t>
            </a:r>
          </a:p>
          <a:p>
            <a:pPr marL="457200" indent="-457200">
              <a:lnSpc>
                <a:spcPct val="107000"/>
              </a:lnSpc>
              <a:buClr>
                <a:srgbClr val="C00000"/>
              </a:buClr>
              <a:buFont typeface="Wingdings" pitchFamily="2" charset="2"/>
              <a:buChar char="§"/>
            </a:pPr>
            <a:r>
              <a:rPr lang="en-US" sz="2800" dirty="0">
                <a:latin typeface="Times New Roman" panose="02020603050405020304" pitchFamily="18" charset="0"/>
                <a:ea typeface="Calibri" panose="020F0502020204030204" pitchFamily="34" charset="0"/>
                <a:cs typeface="Times New Roman" panose="02020603050405020304" pitchFamily="18" charset="0"/>
              </a:rPr>
              <a:t>This study evaluates the MMPI-2-RF Substantive Scales utility in capturing the diverse symptom presentations of PTSD and examines classification analyses of AXY scale.</a:t>
            </a:r>
          </a:p>
        </p:txBody>
      </p:sp>
      <p:sp>
        <p:nvSpPr>
          <p:cNvPr id="24" name="TextBox 23"/>
          <p:cNvSpPr txBox="1"/>
          <p:nvPr/>
        </p:nvSpPr>
        <p:spPr>
          <a:xfrm>
            <a:off x="33068527" y="7301381"/>
            <a:ext cx="9967041" cy="9941183"/>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601663" indent="-457200">
              <a:buClr>
                <a:srgbClr val="CC0000"/>
              </a:buClr>
              <a:buFont typeface="Wingdings" pitchFamily="2" charset="2"/>
              <a:buChar char="§"/>
            </a:pPr>
            <a:r>
              <a:rPr lang="en-US" sz="3200" dirty="0">
                <a:latin typeface="Times New Roman" panose="02020603050405020304" pitchFamily="18" charset="0"/>
                <a:cs typeface="Times New Roman" panose="02020603050405020304" pitchFamily="18" charset="0"/>
              </a:rPr>
              <a:t>In both those with and without a diagnosis of PTSD, there is a high rate of scale elevation across T65 and T75 cut-scores (e.g., at T65 there is 41% to 85% in those with PTSD and 27% to 56% in non-PTSD).</a:t>
            </a:r>
          </a:p>
          <a:p>
            <a:pPr marL="601663" indent="-457200">
              <a:buClr>
                <a:srgbClr val="CC0000"/>
              </a:buClr>
              <a:buFont typeface="Wingdings" pitchFamily="2" charset="2"/>
              <a:buChar char="§"/>
            </a:pPr>
            <a:endParaRPr lang="en-US" sz="3200" dirty="0">
              <a:latin typeface="Times New Roman" panose="02020603050405020304" pitchFamily="18" charset="0"/>
              <a:cs typeface="Times New Roman" panose="02020603050405020304" pitchFamily="18" charset="0"/>
            </a:endParaRPr>
          </a:p>
          <a:p>
            <a:pPr marL="601663" indent="-457200">
              <a:buClr>
                <a:srgbClr val="CC0000"/>
              </a:buClr>
              <a:buFont typeface="Wingdings" pitchFamily="2" charset="2"/>
              <a:buChar char="§"/>
            </a:pPr>
            <a:r>
              <a:rPr lang="en-US" sz="3200" dirty="0">
                <a:highlight>
                  <a:srgbClr val="FFFF00"/>
                </a:highlight>
                <a:latin typeface="Times New Roman" panose="02020603050405020304" pitchFamily="18" charset="0"/>
                <a:cs typeface="Times New Roman" panose="02020603050405020304" pitchFamily="18" charset="0"/>
              </a:rPr>
              <a:t>Generally </a:t>
            </a:r>
            <a:r>
              <a:rPr lang="en-US" sz="3200" dirty="0">
                <a:solidFill>
                  <a:schemeClr val="tx1"/>
                </a:solidFill>
                <a:highlight>
                  <a:srgbClr val="FFFF00"/>
                </a:highlight>
                <a:latin typeface="Times New Roman" panose="02020603050405020304" pitchFamily="18" charset="0"/>
                <a:cs typeface="Times New Roman" panose="02020603050405020304" pitchFamily="18" charset="0"/>
              </a:rPr>
              <a:t>moderate effect differences observed, </a:t>
            </a:r>
            <a:r>
              <a:rPr lang="en-US" sz="3200" dirty="0">
                <a:highlight>
                  <a:srgbClr val="FFFF00"/>
                </a:highlight>
                <a:latin typeface="Times New Roman" panose="02020603050405020304" pitchFamily="18" charset="0"/>
                <a:cs typeface="Times New Roman" panose="02020603050405020304" pitchFamily="18" charset="0"/>
              </a:rPr>
              <a:t>with anxiety (AXY; </a:t>
            </a:r>
            <a:r>
              <a:rPr lang="en-US" sz="3200" i="1" dirty="0">
                <a:highlight>
                  <a:srgbClr val="FFFF00"/>
                </a:highlight>
                <a:latin typeface="Times New Roman" panose="02020603050405020304" pitchFamily="18" charset="0"/>
                <a:cs typeface="Times New Roman" panose="02020603050405020304" pitchFamily="18" charset="0"/>
              </a:rPr>
              <a:t>d </a:t>
            </a:r>
            <a:r>
              <a:rPr lang="en-US" sz="3200" i="1" dirty="0">
                <a:latin typeface="Times New Roman" panose="02020603050405020304" pitchFamily="18" charset="0"/>
                <a:cs typeface="Times New Roman" panose="02020603050405020304" pitchFamily="18" charset="0"/>
              </a:rPr>
              <a:t>= .82</a:t>
            </a:r>
            <a:r>
              <a:rPr lang="en-US" sz="3200" dirty="0">
                <a:latin typeface="Times New Roman" panose="02020603050405020304" pitchFamily="18" charset="0"/>
                <a:cs typeface="Times New Roman" panose="02020603050405020304" pitchFamily="18" charset="0"/>
              </a:rPr>
              <a:t>) reflecting the highest effect. </a:t>
            </a:r>
          </a:p>
          <a:p>
            <a:pPr marL="601663" indent="-457200">
              <a:buClr>
                <a:srgbClr val="CC0000"/>
              </a:buClr>
              <a:buFont typeface="Wingdings" pitchFamily="2" charset="2"/>
              <a:buChar char="§"/>
            </a:pPr>
            <a:endParaRPr lang="en-US" sz="3200" b="1" dirty="0">
              <a:latin typeface="Times New Roman" panose="02020603050405020304" pitchFamily="18" charset="0"/>
              <a:cs typeface="Times New Roman" panose="02020603050405020304" pitchFamily="18" charset="0"/>
            </a:endParaRPr>
          </a:p>
          <a:p>
            <a:pPr marL="601663" indent="-457200">
              <a:buClr>
                <a:srgbClr val="CC0000"/>
              </a:buClr>
              <a:buFont typeface="Wingdings" pitchFamily="2" charset="2"/>
              <a:buChar char="§"/>
            </a:pPr>
            <a:r>
              <a:rPr lang="en-US" sz="3200" dirty="0">
                <a:latin typeface="Times New Roman" panose="02020603050405020304" pitchFamily="18" charset="0"/>
                <a:cs typeface="Times New Roman" panose="02020603050405020304" pitchFamily="18" charset="0"/>
              </a:rPr>
              <a:t>The average substantive scale domain elevation was highest for </a:t>
            </a:r>
            <a:r>
              <a:rPr lang="en-US" sz="3200" i="1" dirty="0">
                <a:latin typeface="Times New Roman" panose="02020603050405020304" pitchFamily="18" charset="0"/>
                <a:cs typeface="Times New Roman" panose="02020603050405020304" pitchFamily="18" charset="0"/>
              </a:rPr>
              <a:t>Thought </a:t>
            </a:r>
            <a:r>
              <a:rPr lang="en-US" sz="3200" i="1" dirty="0">
                <a:solidFill>
                  <a:schemeClr val="tx1"/>
                </a:solidFill>
                <a:latin typeface="Times New Roman" panose="02020603050405020304" pitchFamily="18" charset="0"/>
                <a:cs typeface="Times New Roman" panose="02020603050405020304" pitchFamily="18" charset="0"/>
              </a:rPr>
              <a:t>Dysfunction </a:t>
            </a:r>
            <a:r>
              <a:rPr lang="en-US" sz="3200" dirty="0">
                <a:solidFill>
                  <a:schemeClr val="tx1"/>
                </a:solidFill>
                <a:latin typeface="Times New Roman" panose="02020603050405020304" pitchFamily="18" charset="0"/>
                <a:cs typeface="Times New Roman" panose="02020603050405020304" pitchFamily="18" charset="0"/>
              </a:rPr>
              <a:t>for both groups </a:t>
            </a:r>
            <a:r>
              <a:rPr lang="en-US" sz="3200" dirty="0">
                <a:latin typeface="Times New Roman" panose="02020603050405020304" pitchFamily="18" charset="0"/>
                <a:cs typeface="Times New Roman" panose="02020603050405020304" pitchFamily="18" charset="0"/>
              </a:rPr>
              <a:t>(e.g. 33% vs 16%).</a:t>
            </a:r>
          </a:p>
          <a:p>
            <a:pPr marL="601663" indent="-457200">
              <a:buClr>
                <a:srgbClr val="CC0000"/>
              </a:buClr>
              <a:buFont typeface="Wingdings" pitchFamily="2" charset="2"/>
              <a:buChar char="§"/>
            </a:pPr>
            <a:endParaRPr lang="en-US" sz="3200" dirty="0">
              <a:latin typeface="Times New Roman" panose="02020603050405020304" pitchFamily="18" charset="0"/>
              <a:cs typeface="Times New Roman" panose="02020603050405020304" pitchFamily="18" charset="0"/>
            </a:endParaRPr>
          </a:p>
          <a:p>
            <a:pPr marL="601663" indent="-457200">
              <a:buClr>
                <a:srgbClr val="CC0000"/>
              </a:buClr>
              <a:buFont typeface="Wingdings" pitchFamily="2" charset="2"/>
              <a:buChar char="§"/>
            </a:pPr>
            <a:r>
              <a:rPr lang="en-US" sz="3200" dirty="0">
                <a:latin typeface="Times New Roman" panose="02020603050405020304" pitchFamily="18" charset="0"/>
                <a:cs typeface="Times New Roman" panose="02020603050405020304" pitchFamily="18" charset="0"/>
              </a:rPr>
              <a:t>Classification of the Pk and AXY scales were above chance (Pk AUC = .75; AXY AUC = .72). Pk remained incremental beyond AXY, consistent with prior work.</a:t>
            </a:r>
          </a:p>
          <a:p>
            <a:pPr marL="601663" indent="-457200">
              <a:buClr>
                <a:srgbClr val="CC0000"/>
              </a:buClr>
              <a:buFont typeface="Wingdings" pitchFamily="2" charset="2"/>
              <a:buChar char="§"/>
            </a:pPr>
            <a:endParaRPr lang="en-US" sz="3200" dirty="0">
              <a:latin typeface="Times New Roman" panose="02020603050405020304" pitchFamily="18" charset="0"/>
              <a:cs typeface="Times New Roman" panose="02020603050405020304" pitchFamily="18" charset="0"/>
            </a:endParaRPr>
          </a:p>
          <a:p>
            <a:pPr marL="601663" indent="-457200">
              <a:buClr>
                <a:srgbClr val="CC0000"/>
              </a:buClr>
              <a:buFont typeface="Wingdings" pitchFamily="2" charset="2"/>
              <a:buChar char="§"/>
            </a:pPr>
            <a:r>
              <a:rPr lang="en-US" sz="3200" dirty="0">
                <a:latin typeface="Times New Roman" panose="02020603050405020304" pitchFamily="18" charset="0"/>
                <a:cs typeface="Times New Roman" panose="02020603050405020304" pitchFamily="18" charset="0"/>
              </a:rPr>
              <a:t>At .20 base rate, Pk and AXY produced similar results (Pk [Spec = .90; Sens = .30; NPV = .84; PPV = .42]; AXY [Spec = .86; Sens = .37; NPV = .84; PPV = .39]).</a:t>
            </a:r>
          </a:p>
          <a:p>
            <a:pPr marL="601663" indent="-457200">
              <a:buClr>
                <a:srgbClr val="CC0000"/>
              </a:buClr>
              <a:buFont typeface="Wingdings" pitchFamily="2" charset="2"/>
              <a:buChar char="§"/>
            </a:pPr>
            <a:endParaRPr lang="en-US" sz="32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2A2E6A2-933D-425F-BDEE-75E3862028C2}"/>
              </a:ext>
            </a:extLst>
          </p:cNvPr>
          <p:cNvSpPr txBox="1"/>
          <p:nvPr/>
        </p:nvSpPr>
        <p:spPr>
          <a:xfrm>
            <a:off x="9448800" y="32545835"/>
            <a:ext cx="26289000" cy="369332"/>
          </a:xfrm>
          <a:prstGeom prst="rect">
            <a:avLst/>
          </a:prstGeom>
          <a:noFill/>
        </p:spPr>
        <p:txBody>
          <a:bodyPr wrap="square" rtlCol="0">
            <a:spAutoFit/>
          </a:bodyPr>
          <a:lstStyle/>
          <a:p>
            <a:pPr marL="91440" lvl="0" algn="ctr">
              <a:buClr>
                <a:srgbClr val="CC0000"/>
              </a:buClr>
            </a:pPr>
            <a:r>
              <a:rPr lang="en-US" sz="1800" b="0" i="1" dirty="0">
                <a:effectLst/>
                <a:latin typeface="Calibri" panose="020F0502020204030204" pitchFamily="34" charset="0"/>
              </a:rPr>
              <a:t>The views, opinions, and/or findings contained in this poster are those of the authors and should not be construed as an official Department of the Army, DHA, DoD, or U.S. government position, policy, or decision unless so designated by other official documentation. </a:t>
            </a:r>
            <a:endParaRPr lang="en-US" sz="28700" i="1" dirty="0"/>
          </a:p>
        </p:txBody>
      </p:sp>
      <p:pic>
        <p:nvPicPr>
          <p:cNvPr id="22" name="Picture 21" descr="A close up of a logo&#10;&#10;Description automatically generated">
            <a:extLst>
              <a:ext uri="{FF2B5EF4-FFF2-40B4-BE49-F238E27FC236}">
                <a16:creationId xmlns:a16="http://schemas.microsoft.com/office/drawing/2014/main" id="{E5287AEF-5C73-4248-8B41-32ECDBE8E2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030290" y="702706"/>
            <a:ext cx="3898027" cy="4245510"/>
          </a:xfrm>
          <a:prstGeom prst="rect">
            <a:avLst/>
          </a:prstGeom>
        </p:spPr>
      </p:pic>
      <p:sp>
        <p:nvSpPr>
          <p:cNvPr id="36" name="TextBox 35">
            <a:extLst>
              <a:ext uri="{FF2B5EF4-FFF2-40B4-BE49-F238E27FC236}">
                <a16:creationId xmlns:a16="http://schemas.microsoft.com/office/drawing/2014/main" id="{09AE95E7-E4A2-314C-9B0A-BB04A92EF18D}"/>
              </a:ext>
            </a:extLst>
          </p:cNvPr>
          <p:cNvSpPr txBox="1"/>
          <p:nvPr/>
        </p:nvSpPr>
        <p:spPr>
          <a:xfrm>
            <a:off x="1299181" y="18089486"/>
            <a:ext cx="9601201" cy="14403943"/>
          </a:xfrm>
          <a:prstGeom prst="rect">
            <a:avLst/>
          </a:prstGeom>
          <a:noFill/>
        </p:spPr>
        <p:txBody>
          <a:bodyPr wrap="square" numCol="1" rtlCol="0">
            <a:spAutoFit/>
          </a:bodyPr>
          <a:lstStyle/>
          <a:p>
            <a:pPr>
              <a:buClr>
                <a:srgbClr val="CC0000"/>
              </a:buClr>
            </a:pPr>
            <a:r>
              <a:rPr lang="en-US" sz="4000" b="1" dirty="0">
                <a:solidFill>
                  <a:srgbClr val="C00000"/>
                </a:solidFill>
                <a:latin typeface="Arial" pitchFamily="34" charset="0"/>
                <a:cs typeface="Arial" pitchFamily="34" charset="0"/>
              </a:rPr>
              <a:t>PARTICIPANTS</a:t>
            </a:r>
          </a:p>
          <a:p>
            <a:pPr marL="457200" indent="-457200">
              <a:buClr>
                <a:srgbClr val="CC0000"/>
              </a:buClr>
              <a:buFont typeface="Wingdings" pitchFamily="2" charset="2"/>
              <a:buChar char="§"/>
            </a:pPr>
            <a:r>
              <a:rPr lang="en-US" sz="2800" b="1" dirty="0">
                <a:latin typeface="Times New Roman" panose="02020603050405020304" pitchFamily="18" charset="0"/>
                <a:cs typeface="Times New Roman" panose="02020603050405020304" pitchFamily="18" charset="0"/>
              </a:rPr>
              <a:t>Final sample: </a:t>
            </a:r>
            <a:r>
              <a:rPr lang="en-US" sz="2800" dirty="0">
                <a:latin typeface="Times New Roman" panose="02020603050405020304" pitchFamily="18" charset="0"/>
                <a:cs typeface="Times New Roman" panose="02020603050405020304" pitchFamily="18" charset="0"/>
              </a:rPr>
              <a:t>485 AD Service members </a:t>
            </a:r>
          </a:p>
          <a:p>
            <a:pPr marL="457200" indent="-457200">
              <a:buClr>
                <a:srgbClr val="CC0000"/>
              </a:buClr>
              <a:buFont typeface="Wingdings" pitchFamily="2" charset="2"/>
              <a:buChar char="§"/>
            </a:pPr>
            <a:r>
              <a:rPr lang="en-US" sz="2800" dirty="0">
                <a:latin typeface="Times New Roman" panose="02020603050405020304" pitchFamily="18" charset="0"/>
                <a:cs typeface="Times New Roman" panose="02020603050405020304" pitchFamily="18" charset="0"/>
              </a:rPr>
              <a:t>55.9% Diagnosed PTSD (</a:t>
            </a:r>
            <a:r>
              <a:rPr lang="en-US" sz="2800" i="1" dirty="0">
                <a:latin typeface="Times New Roman" panose="02020603050405020304" pitchFamily="18" charset="0"/>
                <a:cs typeface="Times New Roman" panose="02020603050405020304" pitchFamily="18" charset="0"/>
              </a:rPr>
              <a:t>n </a:t>
            </a:r>
            <a:r>
              <a:rPr lang="en-US" sz="2800" dirty="0">
                <a:latin typeface="Times New Roman" panose="02020603050405020304" pitchFamily="18" charset="0"/>
                <a:cs typeface="Times New Roman" panose="02020603050405020304" pitchFamily="18" charset="0"/>
              </a:rPr>
              <a:t>= 271)</a:t>
            </a:r>
          </a:p>
          <a:p>
            <a:pPr marL="457200" indent="-457200">
              <a:buClr>
                <a:srgbClr val="CC0000"/>
              </a:buClr>
              <a:buFont typeface="Wingdings" pitchFamily="2" charset="2"/>
              <a:buChar char="§"/>
            </a:pPr>
            <a:r>
              <a:rPr lang="en-US" sz="2800" dirty="0">
                <a:latin typeface="Times New Roman" panose="02020603050405020304" pitchFamily="18" charset="0"/>
                <a:cs typeface="Times New Roman" panose="02020603050405020304" pitchFamily="18" charset="0"/>
              </a:rPr>
              <a:t>76.1% White (</a:t>
            </a:r>
            <a:r>
              <a:rPr lang="en-US" sz="2800" i="1" dirty="0">
                <a:latin typeface="Times New Roman" panose="02020603050405020304" pitchFamily="18" charset="0"/>
                <a:cs typeface="Times New Roman" panose="02020603050405020304" pitchFamily="18" charset="0"/>
              </a:rPr>
              <a:t>n</a:t>
            </a:r>
            <a:r>
              <a:rPr lang="en-US" sz="2800" dirty="0">
                <a:latin typeface="Times New Roman" panose="02020603050405020304" pitchFamily="18" charset="0"/>
                <a:cs typeface="Times New Roman" panose="02020603050405020304" pitchFamily="18" charset="0"/>
              </a:rPr>
              <a:t> = 369)</a:t>
            </a:r>
          </a:p>
          <a:p>
            <a:pPr marL="457200" indent="-457200">
              <a:buClr>
                <a:srgbClr val="CC0000"/>
              </a:buClr>
              <a:buFont typeface="Wingdings" pitchFamily="2" charset="2"/>
              <a:buChar char="§"/>
            </a:pPr>
            <a:r>
              <a:rPr lang="en-US" sz="2800" dirty="0">
                <a:latin typeface="Times New Roman" panose="02020603050405020304" pitchFamily="18" charset="0"/>
                <a:cs typeface="Times New Roman" panose="02020603050405020304" pitchFamily="18" charset="0"/>
              </a:rPr>
              <a:t>5.4% Hispanic/Latinx (</a:t>
            </a:r>
            <a:r>
              <a:rPr lang="en-US" sz="2800" i="1" dirty="0">
                <a:latin typeface="Times New Roman" panose="02020603050405020304" pitchFamily="18" charset="0"/>
                <a:cs typeface="Times New Roman" panose="02020603050405020304" pitchFamily="18" charset="0"/>
              </a:rPr>
              <a:t>n </a:t>
            </a:r>
            <a:r>
              <a:rPr lang="en-US" sz="2800" dirty="0">
                <a:latin typeface="Times New Roman" panose="02020603050405020304" pitchFamily="18" charset="0"/>
                <a:cs typeface="Times New Roman" panose="02020603050405020304" pitchFamily="18" charset="0"/>
              </a:rPr>
              <a:t>= 26)</a:t>
            </a:r>
          </a:p>
          <a:p>
            <a:pPr marL="457200" indent="-457200">
              <a:buClr>
                <a:srgbClr val="CC0000"/>
              </a:buClr>
              <a:buFont typeface="Wingdings" pitchFamily="2" charset="2"/>
              <a:buChar char="§"/>
            </a:pPr>
            <a:r>
              <a:rPr lang="en-US" sz="2800" dirty="0">
                <a:latin typeface="Times New Roman" panose="02020603050405020304" pitchFamily="18" charset="0"/>
                <a:cs typeface="Times New Roman" panose="02020603050405020304" pitchFamily="18" charset="0"/>
              </a:rPr>
              <a:t>95.7% Male (</a:t>
            </a:r>
            <a:r>
              <a:rPr lang="en-US" sz="2800" i="1" dirty="0">
                <a:latin typeface="Times New Roman" panose="02020603050405020304" pitchFamily="18" charset="0"/>
                <a:cs typeface="Times New Roman" panose="02020603050405020304" pitchFamily="18" charset="0"/>
              </a:rPr>
              <a:t>n</a:t>
            </a:r>
            <a:r>
              <a:rPr lang="en-US" sz="2800" dirty="0">
                <a:latin typeface="Times New Roman" panose="02020603050405020304" pitchFamily="18" charset="0"/>
                <a:cs typeface="Times New Roman" panose="02020603050405020304" pitchFamily="18" charset="0"/>
              </a:rPr>
              <a:t> = 464)</a:t>
            </a:r>
          </a:p>
          <a:p>
            <a:pPr marL="457200" indent="-457200">
              <a:buClr>
                <a:srgbClr val="CC0000"/>
              </a:buClr>
              <a:buFont typeface="Wingdings" pitchFamily="2" charset="2"/>
              <a:buChar char="§"/>
            </a:pPr>
            <a:r>
              <a:rPr lang="en-US" sz="2800" dirty="0">
                <a:latin typeface="Times New Roman" panose="02020603050405020304" pitchFamily="18" charset="0"/>
                <a:cs typeface="Times New Roman" panose="02020603050405020304" pitchFamily="18" charset="0"/>
              </a:rPr>
              <a:t>Age: </a:t>
            </a:r>
            <a:r>
              <a:rPr lang="en-US" sz="2800" i="1" dirty="0">
                <a:latin typeface="Times New Roman" panose="02020603050405020304" pitchFamily="18" charset="0"/>
                <a:cs typeface="Times New Roman" panose="02020603050405020304" pitchFamily="18" charset="0"/>
              </a:rPr>
              <a:t>M =</a:t>
            </a:r>
            <a:r>
              <a:rPr lang="en-US" sz="2800" dirty="0">
                <a:latin typeface="Times New Roman" panose="02020603050405020304" pitchFamily="18" charset="0"/>
                <a:cs typeface="Times New Roman" panose="02020603050405020304" pitchFamily="18" charset="0"/>
              </a:rPr>
              <a:t> 26.01 years old (</a:t>
            </a:r>
            <a:r>
              <a:rPr lang="en-US" sz="2800" i="1" dirty="0">
                <a:latin typeface="Times New Roman" panose="02020603050405020304" pitchFamily="18" charset="0"/>
                <a:cs typeface="Times New Roman" panose="02020603050405020304" pitchFamily="18" charset="0"/>
              </a:rPr>
              <a:t>SD </a:t>
            </a:r>
            <a:r>
              <a:rPr lang="en-US" sz="2800" dirty="0">
                <a:latin typeface="Times New Roman" panose="02020603050405020304" pitchFamily="18" charset="0"/>
                <a:cs typeface="Times New Roman" panose="02020603050405020304" pitchFamily="18" charset="0"/>
              </a:rPr>
              <a:t>= 6.07)</a:t>
            </a:r>
          </a:p>
          <a:p>
            <a:endParaRPr lang="en-US" sz="1800" b="1" dirty="0">
              <a:solidFill>
                <a:srgbClr val="C00000"/>
              </a:solidFill>
              <a:latin typeface="Arial" pitchFamily="34" charset="0"/>
              <a:cs typeface="Arial" pitchFamily="34" charset="0"/>
            </a:endParaRPr>
          </a:p>
          <a:p>
            <a:r>
              <a:rPr lang="en-US" sz="3600" b="1" dirty="0">
                <a:solidFill>
                  <a:srgbClr val="C00000"/>
                </a:solidFill>
                <a:latin typeface="Arial" pitchFamily="34" charset="0"/>
                <a:cs typeface="Arial" pitchFamily="34" charset="0"/>
              </a:rPr>
              <a:t>PROCEDURE </a:t>
            </a:r>
          </a:p>
          <a:p>
            <a:pPr marL="457200" indent="-457200">
              <a:buClr>
                <a:srgbClr val="C00000"/>
              </a:buClr>
              <a:buFont typeface="Wingdings" pitchFamily="2" charset="2"/>
              <a:buChar char="§"/>
            </a:pPr>
            <a:r>
              <a:rPr lang="en-US" sz="2800" dirty="0">
                <a:latin typeface="Times New Roman" panose="02020603050405020304" pitchFamily="18" charset="0"/>
                <a:cs typeface="Times New Roman" panose="02020603050405020304" pitchFamily="18" charset="0"/>
              </a:rPr>
              <a:t>Data made available via open access database intended for research were used (Puente et al., 2020</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pPr marL="457200" indent="-457200">
              <a:buClr>
                <a:srgbClr val="C00000"/>
              </a:buClr>
              <a:buFont typeface="Wingdings" pitchFamily="2" charset="2"/>
              <a:buChar char="§"/>
            </a:pPr>
            <a:r>
              <a:rPr lang="en-US" sz="2800" dirty="0">
                <a:latin typeface="Times New Roman" panose="02020603050405020304" pitchFamily="18" charset="0"/>
                <a:cs typeface="Times New Roman" panose="02020603050405020304" pitchFamily="18" charset="0"/>
              </a:rPr>
              <a:t>MMPI-2 administered as a larger battery of neuropsychological evaluations for post-deployment medical evaluations at Walter Reed Medical Center.</a:t>
            </a:r>
          </a:p>
          <a:p>
            <a:pPr marL="457200" indent="-457200">
              <a:buClr>
                <a:srgbClr val="C00000"/>
              </a:buClr>
              <a:buFont typeface="Wingdings" pitchFamily="2" charset="2"/>
              <a:buChar char="§"/>
            </a:pPr>
            <a:r>
              <a:rPr lang="en-US" sz="2800" dirty="0">
                <a:latin typeface="Times New Roman" panose="02020603050405020304" pitchFamily="18" charset="0"/>
                <a:cs typeface="Times New Roman" panose="02020603050405020304" pitchFamily="18" charset="0"/>
              </a:rPr>
              <a:t>MMPI-2 protocols were post-</a:t>
            </a:r>
            <a:r>
              <a:rPr lang="en-US" sz="2800" i="1" dirty="0">
                <a:latin typeface="Times New Roman" panose="02020603050405020304" pitchFamily="18" charset="0"/>
                <a:cs typeface="Times New Roman" panose="02020603050405020304" pitchFamily="18" charset="0"/>
              </a:rPr>
              <a:t>hoc</a:t>
            </a:r>
            <a:r>
              <a:rPr lang="en-US" sz="2800" dirty="0">
                <a:latin typeface="Times New Roman" panose="02020603050405020304" pitchFamily="18" charset="0"/>
                <a:cs typeface="Times New Roman" panose="02020603050405020304" pitchFamily="18" charset="0"/>
              </a:rPr>
              <a:t> scored to produce comparable MMPI-2-RF scores (Van der Heijden et al., 2010).</a:t>
            </a:r>
          </a:p>
          <a:p>
            <a:pPr marL="457200" indent="-457200">
              <a:buClr>
                <a:srgbClr val="C00000"/>
              </a:buClr>
              <a:buFont typeface="Wingdings" pitchFamily="2" charset="2"/>
              <a:buChar char="§"/>
            </a:pPr>
            <a:r>
              <a:rPr lang="en-US" sz="2800" dirty="0">
                <a:latin typeface="Times New Roman" panose="02020603050405020304" pitchFamily="18" charset="0"/>
                <a:cs typeface="Times New Roman" panose="02020603050405020304" pitchFamily="18" charset="0"/>
              </a:rPr>
              <a:t>Exclusion criteria were invalid responding based on MMPI-2-RF </a:t>
            </a:r>
            <a:r>
              <a:rPr lang="en-US" sz="2800" dirty="0" err="1">
                <a:latin typeface="Times New Roman" panose="02020603050405020304" pitchFamily="18" charset="0"/>
                <a:cs typeface="Times New Roman" panose="02020603050405020304" pitchFamily="18" charset="0"/>
              </a:rPr>
              <a:t>noncontent</a:t>
            </a:r>
            <a:r>
              <a:rPr lang="en-US" sz="2800" dirty="0">
                <a:latin typeface="Times New Roman" panose="02020603050405020304" pitchFamily="18" charset="0"/>
                <a:cs typeface="Times New Roman" panose="02020603050405020304" pitchFamily="18" charset="0"/>
              </a:rPr>
              <a:t>-based validity scales </a:t>
            </a:r>
            <a:r>
              <a:rPr lang="en-US" sz="2800" dirty="0">
                <a:effectLst/>
                <a:latin typeface="Times New Roman" panose="02020603050405020304" pitchFamily="18" charset="0"/>
                <a:ea typeface="Calibri" panose="020F0502020204030204" pitchFamily="34" charset="0"/>
              </a:rPr>
              <a:t>(e.g., CNS [≥</a:t>
            </a:r>
            <a:r>
              <a:rPr lang="en-US" sz="2800" dirty="0">
                <a:latin typeface="Times New Roman" panose="02020603050405020304" pitchFamily="18" charset="0"/>
                <a:ea typeface="Calibri" panose="020F0502020204030204" pitchFamily="34" charset="0"/>
              </a:rPr>
              <a:t>15</a:t>
            </a:r>
            <a:r>
              <a:rPr lang="en-US" sz="2800" dirty="0">
                <a:effectLst/>
                <a:latin typeface="Times New Roman" panose="02020603050405020304" pitchFamily="18" charset="0"/>
                <a:ea typeface="Calibri" panose="020F0502020204030204" pitchFamily="34" charset="0"/>
              </a:rPr>
              <a:t>], VRIN [T ≥ </a:t>
            </a:r>
            <a:r>
              <a:rPr lang="en-US" sz="2800" dirty="0">
                <a:latin typeface="Times New Roman" panose="02020603050405020304" pitchFamily="18" charset="0"/>
                <a:ea typeface="Calibri" panose="020F0502020204030204" pitchFamily="34" charset="0"/>
              </a:rPr>
              <a:t>70</a:t>
            </a:r>
            <a:r>
              <a:rPr lang="en-US" sz="2800" dirty="0">
                <a:effectLst/>
                <a:latin typeface="Times New Roman" panose="02020603050405020304" pitchFamily="18" charset="0"/>
                <a:ea typeface="Calibri" panose="020F0502020204030204" pitchFamily="34" charset="0"/>
              </a:rPr>
              <a:t>], TRIN [T ≥ </a:t>
            </a:r>
            <a:r>
              <a:rPr lang="en-US" sz="2800" dirty="0">
                <a:latin typeface="Times New Roman" panose="02020603050405020304" pitchFamily="18" charset="0"/>
                <a:ea typeface="Calibri" panose="020F0502020204030204" pitchFamily="34" charset="0"/>
              </a:rPr>
              <a:t>70</a:t>
            </a:r>
            <a:r>
              <a:rPr lang="en-US" sz="2800" dirty="0">
                <a:effectLst/>
                <a:latin typeface="Times New Roman" panose="02020603050405020304" pitchFamily="18" charset="0"/>
                <a:ea typeface="Calibri" panose="020F0502020204030204" pitchFamily="34" charset="0"/>
              </a:rPr>
              <a:t>]). </a:t>
            </a:r>
            <a:endParaRPr lang="en-US" sz="2800" dirty="0">
              <a:latin typeface="Times New Roman" panose="02020603050405020304" pitchFamily="18" charset="0"/>
              <a:cs typeface="Times New Roman" panose="02020603050405020304" pitchFamily="18" charset="0"/>
            </a:endParaRPr>
          </a:p>
          <a:p>
            <a:pPr>
              <a:buClr>
                <a:srgbClr val="C00000"/>
              </a:buClr>
            </a:pPr>
            <a:endParaRPr lang="en-US" sz="1800" dirty="0">
              <a:latin typeface="Times New Roman" panose="02020603050405020304" pitchFamily="18" charset="0"/>
              <a:cs typeface="Times New Roman" panose="02020603050405020304" pitchFamily="18" charset="0"/>
            </a:endParaRPr>
          </a:p>
          <a:p>
            <a:pPr>
              <a:buClr>
                <a:srgbClr val="C00000"/>
              </a:buClr>
            </a:pPr>
            <a:r>
              <a:rPr lang="en-US" sz="3600" b="1" dirty="0">
                <a:solidFill>
                  <a:srgbClr val="C00000"/>
                </a:solidFill>
                <a:latin typeface="Arial" pitchFamily="34" charset="0"/>
                <a:cs typeface="Arial" pitchFamily="34" charset="0"/>
              </a:rPr>
              <a:t>ANALYSES</a:t>
            </a:r>
            <a:endParaRPr lang="en-US" sz="3600" dirty="0">
              <a:solidFill>
                <a:srgbClr val="C00000"/>
              </a:solidFill>
              <a:latin typeface="Times New Roman" panose="02020603050405020304" pitchFamily="18" charset="0"/>
              <a:cs typeface="Times New Roman" panose="02020603050405020304" pitchFamily="18" charset="0"/>
            </a:endParaRPr>
          </a:p>
          <a:p>
            <a:pPr marL="457200" indent="-457200">
              <a:buClr>
                <a:srgbClr val="C00000"/>
              </a:buClr>
              <a:buFont typeface="Wingdings" pitchFamily="2" charset="2"/>
              <a:buChar char="§"/>
            </a:pPr>
            <a:r>
              <a:rPr lang="en-US" sz="2800" dirty="0">
                <a:latin typeface="Times New Roman" panose="02020603050405020304" pitchFamily="18" charset="0"/>
                <a:cs typeface="Times New Roman" panose="02020603050405020304" pitchFamily="18" charset="0"/>
              </a:rPr>
              <a:t>PTSD (</a:t>
            </a:r>
            <a:r>
              <a:rPr lang="en-US" sz="2800" i="1" dirty="0">
                <a:latin typeface="Times New Roman" panose="02020603050405020304" pitchFamily="18" charset="0"/>
                <a:cs typeface="Times New Roman" panose="02020603050405020304" pitchFamily="18" charset="0"/>
              </a:rPr>
              <a:t>n </a:t>
            </a:r>
            <a:r>
              <a:rPr lang="en-US" sz="2800" dirty="0">
                <a:latin typeface="Times New Roman" panose="02020603050405020304" pitchFamily="18" charset="0"/>
                <a:cs typeface="Times New Roman" panose="02020603050405020304" pitchFamily="18" charset="0"/>
              </a:rPr>
              <a:t>= 271) and non-PTSD (</a:t>
            </a:r>
            <a:r>
              <a:rPr lang="en-US" sz="2800" i="1" dirty="0">
                <a:latin typeface="Times New Roman" panose="02020603050405020304" pitchFamily="18" charset="0"/>
                <a:cs typeface="Times New Roman" panose="02020603050405020304" pitchFamily="18" charset="0"/>
              </a:rPr>
              <a:t>n </a:t>
            </a:r>
            <a:r>
              <a:rPr lang="en-US" sz="2800" dirty="0">
                <a:latin typeface="Times New Roman" panose="02020603050405020304" pitchFamily="18" charset="0"/>
                <a:cs typeface="Times New Roman" panose="02020603050405020304" pitchFamily="18" charset="0"/>
              </a:rPr>
              <a:t>=214)  groups identified based on coded clinician diagnosis.</a:t>
            </a:r>
          </a:p>
          <a:p>
            <a:pPr marL="457200" indent="-457200">
              <a:buClr>
                <a:srgbClr val="C00000"/>
              </a:buClr>
              <a:buFont typeface="Wingdings" pitchFamily="2" charset="2"/>
              <a:buChar char="§"/>
            </a:pPr>
            <a:r>
              <a:rPr lang="en-US" sz="2800" dirty="0">
                <a:latin typeface="Times New Roman" panose="02020603050405020304" pitchFamily="18" charset="0"/>
                <a:cs typeface="Times New Roman" panose="02020603050405020304" pitchFamily="18" charset="0"/>
              </a:rPr>
              <a:t>Groups were compared using ꭓ</a:t>
            </a:r>
            <a:r>
              <a:rPr lang="en-US" sz="2800" baseline="30000" dirty="0">
                <a:latin typeface="Times New Roman" panose="02020603050405020304" pitchFamily="18" charset="0"/>
                <a:cs typeface="Times New Roman" panose="02020603050405020304" pitchFamily="18" charset="0"/>
              </a:rPr>
              <a:t>2  </a:t>
            </a:r>
            <a:r>
              <a:rPr lang="en-US" sz="2800" dirty="0">
                <a:latin typeface="Times New Roman" panose="02020603050405020304" pitchFamily="18" charset="0"/>
                <a:cs typeface="Times New Roman" panose="02020603050405020304" pitchFamily="18" charset="0"/>
              </a:rPr>
              <a:t>with </a:t>
            </a:r>
            <a:r>
              <a:rPr lang="el-GR" sz="2800" dirty="0">
                <a:latin typeface="Times New Roman" panose="02020603050405020304" pitchFamily="18" charset="0"/>
                <a:cs typeface="Times New Roman" panose="02020603050405020304" pitchFamily="18" charset="0"/>
              </a:rPr>
              <a:t>Φ</a:t>
            </a:r>
            <a:r>
              <a:rPr lang="en-US" sz="2800" dirty="0">
                <a:latin typeface="Times New Roman" panose="02020603050405020304" pitchFamily="18" charset="0"/>
                <a:cs typeface="Times New Roman" panose="02020603050405020304" pitchFamily="18" charset="0"/>
              </a:rPr>
              <a:t> coefficients to assess mean and elevation differences.</a:t>
            </a:r>
          </a:p>
          <a:p>
            <a:pPr marL="457200" indent="-457200">
              <a:buClr>
                <a:srgbClr val="C00000"/>
              </a:buClr>
              <a:buFont typeface="Wingdings" pitchFamily="2" charset="2"/>
              <a:buChar char="§"/>
            </a:pPr>
            <a:r>
              <a:rPr lang="en-US" sz="2800" dirty="0">
                <a:latin typeface="Times New Roman" panose="02020603050405020304" pitchFamily="18" charset="0"/>
                <a:cs typeface="Times New Roman" panose="02020603050405020304" pitchFamily="18" charset="0"/>
              </a:rPr>
              <a:t> Effect sizes and %&gt;T65 and %&gt;T75 elevation rates were calculated for comparison. </a:t>
            </a:r>
          </a:p>
          <a:p>
            <a:pPr marL="457200" indent="-457200">
              <a:buClr>
                <a:srgbClr val="C00000"/>
              </a:buClr>
              <a:buFont typeface="Wingdings" pitchFamily="2" charset="2"/>
              <a:buChar char="§"/>
            </a:pPr>
            <a:endParaRPr lang="en-US" sz="1800" dirty="0">
              <a:latin typeface="Times New Roman" panose="02020603050405020304" pitchFamily="18" charset="0"/>
              <a:cs typeface="Times New Roman" panose="02020603050405020304" pitchFamily="18" charset="0"/>
            </a:endParaRPr>
          </a:p>
          <a:p>
            <a:pPr>
              <a:buClr>
                <a:srgbClr val="C00000"/>
              </a:buClr>
            </a:pPr>
            <a:r>
              <a:rPr lang="en-US" sz="3600" b="1" dirty="0">
                <a:solidFill>
                  <a:srgbClr val="C00000"/>
                </a:solidFill>
                <a:latin typeface="Arial" pitchFamily="34" charset="0"/>
                <a:cs typeface="Arial" pitchFamily="34" charset="0"/>
              </a:rPr>
              <a:t>CRITERION MEASURES</a:t>
            </a:r>
          </a:p>
          <a:p>
            <a:pPr marL="457200" indent="-457200">
              <a:buClr>
                <a:srgbClr val="C00000"/>
              </a:buClr>
              <a:buFont typeface="Wingdings" pitchFamily="2" charset="2"/>
              <a:buChar char="§"/>
            </a:pPr>
            <a:r>
              <a:rPr lang="en-US" sz="2800" dirty="0">
                <a:latin typeface="Times New Roman" panose="02020603050405020304" pitchFamily="18" charset="0"/>
                <a:cs typeface="Times New Roman" panose="02020603050405020304" pitchFamily="18" charset="0"/>
              </a:rPr>
              <a:t>The Pk Scale for the MMPI-2 and all Substantive Scales for the MMPI-2-RF, derived from the core cut score content (see Tellegen et al., 2003).</a:t>
            </a:r>
          </a:p>
        </p:txBody>
      </p:sp>
      <p:sp>
        <p:nvSpPr>
          <p:cNvPr id="7" name="Rectangle 6">
            <a:extLst>
              <a:ext uri="{FF2B5EF4-FFF2-40B4-BE49-F238E27FC236}">
                <a16:creationId xmlns:a16="http://schemas.microsoft.com/office/drawing/2014/main" id="{0566CF52-A1C0-E24C-A4A6-99D66434F198}"/>
              </a:ext>
            </a:extLst>
          </p:cNvPr>
          <p:cNvSpPr/>
          <p:nvPr/>
        </p:nvSpPr>
        <p:spPr>
          <a:xfrm>
            <a:off x="33265346" y="30215292"/>
            <a:ext cx="9754059" cy="188910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Times New Roman" panose="02020603050405020304" pitchFamily="18" charset="0"/>
                <a:cs typeface="Times New Roman" panose="02020603050405020304" pitchFamily="18" charset="0"/>
              </a:rPr>
              <a:t>Clinicians using the MMPI-2-RF should consider the COG, AXY, AGG, and DSF </a:t>
            </a:r>
            <a:r>
              <a:rPr lang="en-US" sz="2800" dirty="0">
                <a:latin typeface="Times New Roman" panose="02020603050405020304" pitchFamily="18" charset="0"/>
                <a:cs typeface="Times New Roman" panose="02020603050405020304" pitchFamily="18" charset="0"/>
              </a:rPr>
              <a:t>scales</a:t>
            </a:r>
            <a:r>
              <a:rPr lang="en-US" sz="3200" dirty="0">
                <a:latin typeface="Times New Roman" panose="02020603050405020304" pitchFamily="18" charset="0"/>
                <a:cs typeface="Times New Roman" panose="02020603050405020304" pitchFamily="18" charset="0"/>
              </a:rPr>
              <a:t> for detection of probable PTSD symptoms when diagnosing PTSD. </a:t>
            </a:r>
          </a:p>
        </p:txBody>
      </p:sp>
      <p:sp>
        <p:nvSpPr>
          <p:cNvPr id="177" name="Rectangle 204">
            <a:extLst>
              <a:ext uri="{FF2B5EF4-FFF2-40B4-BE49-F238E27FC236}">
                <a16:creationId xmlns:a16="http://schemas.microsoft.com/office/drawing/2014/main" id="{E66938E7-ECC9-45BC-B13B-3FF10AA25D6A}"/>
              </a:ext>
            </a:extLst>
          </p:cNvPr>
          <p:cNvSpPr>
            <a:spLocks noChangeArrowheads="1"/>
          </p:cNvSpPr>
          <p:nvPr/>
        </p:nvSpPr>
        <p:spPr bwMode="auto">
          <a:xfrm>
            <a:off x="0" y="0"/>
            <a:ext cx="4389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78" name="Rectangle 234">
            <a:extLst>
              <a:ext uri="{FF2B5EF4-FFF2-40B4-BE49-F238E27FC236}">
                <a16:creationId xmlns:a16="http://schemas.microsoft.com/office/drawing/2014/main" id="{1E38CFB9-AB24-4442-A34B-34918DD1A11D}"/>
              </a:ext>
            </a:extLst>
          </p:cNvPr>
          <p:cNvSpPr>
            <a:spLocks noChangeArrowheads="1"/>
          </p:cNvSpPr>
          <p:nvPr/>
        </p:nvSpPr>
        <p:spPr bwMode="auto">
          <a:xfrm>
            <a:off x="0" y="457200"/>
            <a:ext cx="438912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83" name="TextBox 282">
            <a:extLst>
              <a:ext uri="{FF2B5EF4-FFF2-40B4-BE49-F238E27FC236}">
                <a16:creationId xmlns:a16="http://schemas.microsoft.com/office/drawing/2014/main" id="{83045AC7-A869-8B68-7802-A28931B7CFA9}"/>
              </a:ext>
            </a:extLst>
          </p:cNvPr>
          <p:cNvSpPr txBox="1"/>
          <p:nvPr/>
        </p:nvSpPr>
        <p:spPr>
          <a:xfrm>
            <a:off x="33479029" y="16785592"/>
            <a:ext cx="9556539" cy="1072049"/>
          </a:xfrm>
          <a:prstGeom prst="rect">
            <a:avLst/>
          </a:prstGeom>
          <a:solidFill>
            <a:schemeClr val="tx1"/>
          </a:solidFill>
        </p:spPr>
        <p:txBody>
          <a:bodyPr wrap="square" lIns="0" tIns="0" rIns="0" bIns="0" rtlCol="0" anchor="ctr" anchorCtr="0">
            <a:noAutofit/>
          </a:bodyPr>
          <a:lstStyle/>
          <a:p>
            <a:pPr algn="ctr"/>
            <a:r>
              <a:rPr lang="en-US" sz="5400" b="1" dirty="0">
                <a:solidFill>
                  <a:schemeClr val="bg1"/>
                </a:solidFill>
                <a:latin typeface="Arial" pitchFamily="34" charset="0"/>
                <a:cs typeface="Arial" pitchFamily="34" charset="0"/>
              </a:rPr>
              <a:t>Conclusions</a:t>
            </a:r>
          </a:p>
        </p:txBody>
      </p:sp>
      <p:sp>
        <p:nvSpPr>
          <p:cNvPr id="8" name="TextBox 7">
            <a:extLst>
              <a:ext uri="{FF2B5EF4-FFF2-40B4-BE49-F238E27FC236}">
                <a16:creationId xmlns:a16="http://schemas.microsoft.com/office/drawing/2014/main" id="{889E219A-916B-893C-493D-D97F9ACD1C15}"/>
              </a:ext>
            </a:extLst>
          </p:cNvPr>
          <p:cNvSpPr txBox="1"/>
          <p:nvPr/>
        </p:nvSpPr>
        <p:spPr>
          <a:xfrm>
            <a:off x="33244303" y="17952108"/>
            <a:ext cx="9657683" cy="12895838"/>
          </a:xfrm>
          <a:prstGeom prst="rect">
            <a:avLst/>
          </a:prstGeom>
          <a:noFill/>
        </p:spPr>
        <p:txBody>
          <a:bodyPr wrap="square" rtlCol="0">
            <a:spAutoFit/>
          </a:bodyPr>
          <a:lstStyle/>
          <a:p>
            <a:pPr marL="548640" lvl="0" indent="-457200">
              <a:buClr>
                <a:srgbClr val="CC0000"/>
              </a:buClr>
              <a:buFont typeface="Wingdings" pitchFamily="2" charset="2"/>
              <a:buChar char="§"/>
            </a:pPr>
            <a:r>
              <a:rPr lang="en-US" sz="3200" dirty="0">
                <a:solidFill>
                  <a:schemeClr val="tx1"/>
                </a:solidFill>
                <a:latin typeface="Times New Roman" panose="02020603050405020304" pitchFamily="18" charset="0"/>
                <a:cs typeface="Times New Roman" panose="02020603050405020304" pitchFamily="18" charset="0"/>
              </a:rPr>
              <a:t>The heterogeneity</a:t>
            </a:r>
            <a:r>
              <a:rPr lang="en-US" sz="3200" dirty="0">
                <a:latin typeface="Times New Roman" panose="02020603050405020304" pitchFamily="18" charset="0"/>
                <a:cs typeface="Times New Roman" panose="02020603050405020304" pitchFamily="18" charset="0"/>
              </a:rPr>
              <a:t> of PTSD appears well captured in the MMPI-2-RF substantive </a:t>
            </a:r>
            <a:r>
              <a:rPr lang="en-US" sz="3200" dirty="0">
                <a:solidFill>
                  <a:schemeClr val="tx1"/>
                </a:solidFill>
                <a:latin typeface="Times New Roman" panose="02020603050405020304" pitchFamily="18" charset="0"/>
                <a:cs typeface="Times New Roman" panose="02020603050405020304" pitchFamily="18" charset="0"/>
              </a:rPr>
              <a:t>scales (e.g. cognitive complaints [COG], emotionally anxious distress [</a:t>
            </a:r>
            <a:r>
              <a:rPr lang="en-US" sz="3200" dirty="0">
                <a:latin typeface="Times New Roman" panose="02020603050405020304" pitchFamily="18" charset="0"/>
                <a:cs typeface="Times New Roman" panose="02020603050405020304" pitchFamily="18" charset="0"/>
              </a:rPr>
              <a:t>AXY</a:t>
            </a:r>
            <a:r>
              <a:rPr lang="en-US" sz="3200" dirty="0">
                <a:solidFill>
                  <a:schemeClr val="tx1"/>
                </a:solidFill>
                <a:latin typeface="Times New Roman" panose="02020603050405020304" pitchFamily="18" charset="0"/>
                <a:cs typeface="Times New Roman" panose="02020603050405020304" pitchFamily="18" charset="0"/>
              </a:rPr>
              <a:t>], behaviorally externalizing aggression [AGG],  and interpersonal disconnectedness [DSF]). These results are consistent with prior work on the MMPI-2-RF/3 (Keen et al., in press; </a:t>
            </a:r>
            <a:r>
              <a:rPr lang="en-US" sz="3200" dirty="0" err="1">
                <a:solidFill>
                  <a:schemeClr val="tx1"/>
                </a:solidFill>
                <a:latin typeface="Times New Roman" panose="02020603050405020304" pitchFamily="18" charset="0"/>
                <a:cs typeface="Times New Roman" panose="02020603050405020304" pitchFamily="18" charset="0"/>
              </a:rPr>
              <a:t>Kremyar</a:t>
            </a:r>
            <a:r>
              <a:rPr lang="en-US" sz="3200" dirty="0">
                <a:solidFill>
                  <a:schemeClr val="tx1"/>
                </a:solidFill>
                <a:latin typeface="Times New Roman" panose="02020603050405020304" pitchFamily="18" charset="0"/>
                <a:cs typeface="Times New Roman" panose="02020603050405020304" pitchFamily="18" charset="0"/>
              </a:rPr>
              <a:t> et al., 2023; Sellbom et al., 2011). Verification of PTSD subtypes remains needed (see Wolf et al., 2008).</a:t>
            </a:r>
          </a:p>
          <a:p>
            <a:pPr marL="548640" lvl="0" indent="-457200">
              <a:buClr>
                <a:srgbClr val="CC0000"/>
              </a:buClr>
              <a:buFont typeface="Wingdings" pitchFamily="2" charset="2"/>
              <a:buChar char="§"/>
            </a:pPr>
            <a:endParaRPr lang="en-US" sz="3200" dirty="0">
              <a:solidFill>
                <a:schemeClr val="tx1"/>
              </a:solidFill>
              <a:latin typeface="Times New Roman" panose="02020603050405020304" pitchFamily="18" charset="0"/>
              <a:cs typeface="Times New Roman" panose="02020603050405020304" pitchFamily="18" charset="0"/>
            </a:endParaRPr>
          </a:p>
          <a:p>
            <a:pPr marL="548640" lvl="0" indent="-457200">
              <a:buClr>
                <a:srgbClr val="CC0000"/>
              </a:buClr>
              <a:buFont typeface="Wingdings" pitchFamily="2" charset="2"/>
              <a:buChar char="§"/>
            </a:pPr>
            <a:r>
              <a:rPr lang="en-US" sz="3200" dirty="0">
                <a:latin typeface="Times New Roman" panose="02020603050405020304" pitchFamily="18" charset="0"/>
                <a:cs typeface="Times New Roman" panose="02020603050405020304" pitchFamily="18" charset="0"/>
              </a:rPr>
              <a:t>Comparisons of previous (MMPI-2) and current (MMPI-2-RF) commonly used scales at detecting PTSD symptoms (i.e. Pk and AXY) show comparable utility, supporting AXY as a screener for PTSD (Keen et al., in press) in the manner that Pk was used for the MMPI-2.</a:t>
            </a:r>
          </a:p>
          <a:p>
            <a:pPr marL="548640" lvl="0" indent="-457200">
              <a:buClr>
                <a:srgbClr val="CC0000"/>
              </a:buClr>
              <a:buFont typeface="Wingdings" pitchFamily="2" charset="2"/>
              <a:buChar char="§"/>
            </a:pPr>
            <a:endParaRPr lang="en-US" sz="3200" dirty="0">
              <a:solidFill>
                <a:schemeClr val="tx1"/>
              </a:solidFill>
              <a:latin typeface="Times New Roman" panose="02020603050405020304" pitchFamily="18" charset="0"/>
              <a:cs typeface="Times New Roman" panose="02020603050405020304" pitchFamily="18" charset="0"/>
            </a:endParaRPr>
          </a:p>
          <a:p>
            <a:pPr marL="548640" lvl="0" indent="-457200">
              <a:buClr>
                <a:srgbClr val="CC0000"/>
              </a:buClr>
              <a:buFont typeface="Wingdings" pitchFamily="2" charset="2"/>
              <a:buChar char="§"/>
            </a:pPr>
            <a:r>
              <a:rPr lang="en-US" sz="3200" dirty="0">
                <a:solidFill>
                  <a:schemeClr val="tx1"/>
                </a:solidFill>
                <a:latin typeface="Times New Roman" panose="02020603050405020304" pitchFamily="18" charset="0"/>
                <a:cs typeface="Times New Roman" panose="02020603050405020304" pitchFamily="18" charset="0"/>
              </a:rPr>
              <a:t>Elevation frequencies observed are consistent with diagnostic conceptualizations of PTSD as noted by its relationship to a corresponding symptom cluster:   </a:t>
            </a:r>
          </a:p>
          <a:p>
            <a:pPr marL="91440" lvl="0">
              <a:buClr>
                <a:srgbClr val="CC0000"/>
              </a:buClr>
            </a:pPr>
            <a:r>
              <a:rPr lang="en-US" sz="3200" dirty="0">
                <a:latin typeface="Times New Roman" panose="02020603050405020304" pitchFamily="18" charset="0"/>
                <a:cs typeface="Times New Roman" panose="02020603050405020304" pitchFamily="18" charset="0"/>
              </a:rPr>
              <a:t>         Thought Disorder               Intrusive Symptoms (B)</a:t>
            </a:r>
          </a:p>
          <a:p>
            <a:pPr marL="91440" lvl="0">
              <a:buClr>
                <a:srgbClr val="CC0000"/>
              </a:buClr>
            </a:pPr>
            <a:r>
              <a:rPr lang="en-US" sz="3200" dirty="0">
                <a:solidFill>
                  <a:schemeClr val="tx1"/>
                </a:solidFill>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Interpersonal                       Avoidance (C)</a:t>
            </a:r>
          </a:p>
          <a:p>
            <a:pPr marL="91440" lvl="0">
              <a:buClr>
                <a:srgbClr val="CC0000"/>
              </a:buClr>
            </a:pPr>
            <a:r>
              <a:rPr lang="en-US" sz="3200" dirty="0">
                <a:solidFill>
                  <a:schemeClr val="tx1"/>
                </a:solidFill>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Internalizing                       Negative Mood (D)</a:t>
            </a:r>
          </a:p>
          <a:p>
            <a:pPr marL="91440" lvl="0">
              <a:buClr>
                <a:srgbClr val="CC0000"/>
              </a:buClr>
            </a:pPr>
            <a:r>
              <a:rPr lang="en-US" sz="3200" dirty="0">
                <a:latin typeface="Times New Roman" panose="02020603050405020304" pitchFamily="18" charset="0"/>
                <a:cs typeface="Times New Roman" panose="02020603050405020304" pitchFamily="18" charset="0"/>
              </a:rPr>
              <a:t>         Externalizing                      Arousal (E)</a:t>
            </a:r>
          </a:p>
          <a:p>
            <a:pPr marL="91440" lvl="0">
              <a:buClr>
                <a:srgbClr val="CC0000"/>
              </a:buClr>
            </a:pPr>
            <a:r>
              <a:rPr lang="en-US" sz="3200" dirty="0">
                <a:solidFill>
                  <a:schemeClr val="tx1"/>
                </a:solidFill>
                <a:latin typeface="Times New Roman" panose="02020603050405020304" pitchFamily="18" charset="0"/>
                <a:cs typeface="Times New Roman" panose="02020603050405020304" pitchFamily="18" charset="0"/>
              </a:rPr>
              <a:t>           </a:t>
            </a:r>
          </a:p>
          <a:p>
            <a:endParaRPr lang="en-US" sz="3200" dirty="0"/>
          </a:p>
        </p:txBody>
      </p:sp>
      <p:pic>
        <p:nvPicPr>
          <p:cNvPr id="9" name="Picture 8">
            <a:extLst>
              <a:ext uri="{FF2B5EF4-FFF2-40B4-BE49-F238E27FC236}">
                <a16:creationId xmlns:a16="http://schemas.microsoft.com/office/drawing/2014/main" id="{CE1E6E14-9B32-989B-5A4A-A40F356738C9}"/>
              </a:ext>
            </a:extLst>
          </p:cNvPr>
          <p:cNvPicPr>
            <a:picLocks noChangeAspect="1"/>
          </p:cNvPicPr>
          <p:nvPr/>
        </p:nvPicPr>
        <p:blipFill>
          <a:blip r:embed="rId5"/>
          <a:stretch>
            <a:fillRect/>
          </a:stretch>
        </p:blipFill>
        <p:spPr>
          <a:xfrm>
            <a:off x="11793027" y="22953288"/>
            <a:ext cx="8722183" cy="5927295"/>
          </a:xfrm>
          <a:prstGeom prst="rect">
            <a:avLst/>
          </a:prstGeom>
        </p:spPr>
      </p:pic>
      <p:pic>
        <p:nvPicPr>
          <p:cNvPr id="4" name="Picture 3">
            <a:extLst>
              <a:ext uri="{FF2B5EF4-FFF2-40B4-BE49-F238E27FC236}">
                <a16:creationId xmlns:a16="http://schemas.microsoft.com/office/drawing/2014/main" id="{367E0B2F-5982-1665-A8B5-5EFF03AA31EF}"/>
              </a:ext>
            </a:extLst>
          </p:cNvPr>
          <p:cNvPicPr>
            <a:picLocks noChangeAspect="1"/>
          </p:cNvPicPr>
          <p:nvPr/>
        </p:nvPicPr>
        <p:blipFill>
          <a:blip r:embed="rId6"/>
          <a:stretch>
            <a:fillRect/>
          </a:stretch>
        </p:blipFill>
        <p:spPr>
          <a:xfrm>
            <a:off x="20613579" y="23821473"/>
            <a:ext cx="12087082" cy="4732508"/>
          </a:xfrm>
          <a:prstGeom prst="rect">
            <a:avLst/>
          </a:prstGeom>
        </p:spPr>
      </p:pic>
      <p:pic>
        <p:nvPicPr>
          <p:cNvPr id="6" name="Picture 5">
            <a:extLst>
              <a:ext uri="{FF2B5EF4-FFF2-40B4-BE49-F238E27FC236}">
                <a16:creationId xmlns:a16="http://schemas.microsoft.com/office/drawing/2014/main" id="{153BFEFA-7BE5-77A4-20DB-5A1678A8DE00}"/>
              </a:ext>
            </a:extLst>
          </p:cNvPr>
          <p:cNvPicPr>
            <a:picLocks noChangeAspect="1"/>
          </p:cNvPicPr>
          <p:nvPr/>
        </p:nvPicPr>
        <p:blipFill>
          <a:blip r:embed="rId7"/>
          <a:stretch>
            <a:fillRect/>
          </a:stretch>
        </p:blipFill>
        <p:spPr>
          <a:xfrm>
            <a:off x="11543568" y="5622823"/>
            <a:ext cx="21220891" cy="17211130"/>
          </a:xfrm>
          <a:prstGeom prst="rect">
            <a:avLst/>
          </a:prstGeom>
        </p:spPr>
      </p:pic>
      <p:pic>
        <p:nvPicPr>
          <p:cNvPr id="3" name="Picture 2">
            <a:extLst>
              <a:ext uri="{FF2B5EF4-FFF2-40B4-BE49-F238E27FC236}">
                <a16:creationId xmlns:a16="http://schemas.microsoft.com/office/drawing/2014/main" id="{19E16FE7-B359-0FE6-8AF7-1ABCBAF36D21}"/>
              </a:ext>
            </a:extLst>
          </p:cNvPr>
          <p:cNvPicPr>
            <a:picLocks noChangeAspect="1"/>
          </p:cNvPicPr>
          <p:nvPr/>
        </p:nvPicPr>
        <p:blipFill>
          <a:blip r:embed="rId8"/>
          <a:stretch>
            <a:fillRect/>
          </a:stretch>
        </p:blipFill>
        <p:spPr>
          <a:xfrm>
            <a:off x="16232374" y="28899905"/>
            <a:ext cx="11194369" cy="349264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12576</TotalTime>
  <Words>918</Words>
  <Application>Microsoft Office PowerPoint</Application>
  <PresentationFormat>Custom</PresentationFormat>
  <Paragraphs>59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Times New Roman</vt:lpstr>
      <vt:lpstr>Wingdings</vt:lpstr>
      <vt:lpstr>Office Theme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admin</dc:creator>
  <cp:keywords/>
  <dc:description/>
  <cp:lastModifiedBy>Lucas Childers</cp:lastModifiedBy>
  <cp:revision>235</cp:revision>
  <dcterms:created xsi:type="dcterms:W3CDTF">2014-09-10T14:37:52Z</dcterms:created>
  <dcterms:modified xsi:type="dcterms:W3CDTF">2024-03-04T22:02:09Z</dcterms:modified>
  <cp:category/>
</cp:coreProperties>
</file>