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9144000" cy="6858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ram, Paul" initials="IP" lastIdx="2" clrIdx="0">
    <p:extLst>
      <p:ext uri="{19B8F6BF-5375-455C-9EA6-DF929625EA0E}">
        <p15:presenceInfo xmlns:p15="http://schemas.microsoft.com/office/powerpoint/2012/main" userId="S::Paul.Ingram@ttu.edu::e265de2c-09d3-4a96-84b5-7701f8fd94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a:srgbClr val="CC0000"/>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061" autoAdjust="0"/>
    <p:restoredTop sz="91901" autoAdjust="0"/>
  </p:normalViewPr>
  <p:slideViewPr>
    <p:cSldViewPr>
      <p:cViewPr>
        <p:scale>
          <a:sx n="33" d="100"/>
          <a:sy n="33" d="100"/>
        </p:scale>
        <p:origin x="882" y="-1308"/>
      </p:cViewPr>
      <p:guideLst>
        <p:guide orient="horz" pos="10368"/>
        <p:guide pos="1382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B4FD1B6A-CFEA-4CE2-81E1-AF78C4A61D4A}" type="datetimeFigureOut">
              <a:rPr lang="en-US" smtClean="0"/>
              <a:t>5/31/2022</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72D9DEC4-4232-4730-9BD7-7A39B4C3F529}" type="slidenum">
              <a:rPr lang="en-US" smtClean="0"/>
              <a:t>‹#›</a:t>
            </a:fld>
            <a:endParaRPr lang="en-US"/>
          </a:p>
        </p:txBody>
      </p:sp>
    </p:spTree>
    <p:extLst>
      <p:ext uri="{BB962C8B-B14F-4D97-AF65-F5344CB8AC3E}">
        <p14:creationId xmlns:p14="http://schemas.microsoft.com/office/powerpoint/2010/main" val="2543640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nSpc>
                <a:spcPct val="107000"/>
              </a:lnSpc>
              <a:buClr>
                <a:srgbClr val="C00000"/>
              </a:buClr>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2D9DEC4-4232-4730-9BD7-7A39B4C3F529}" type="slidenum">
              <a:rPr lang="en-US" smtClean="0"/>
              <a:t>1</a:t>
            </a:fld>
            <a:endParaRPr lang="en-US"/>
          </a:p>
        </p:txBody>
      </p:sp>
    </p:spTree>
    <p:extLst>
      <p:ext uri="{BB962C8B-B14F-4D97-AF65-F5344CB8AC3E}">
        <p14:creationId xmlns:p14="http://schemas.microsoft.com/office/powerpoint/2010/main" val="87771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7541517-7134-4EB1-B2DD-6D78C5D46A65}" type="datetimeFigureOut">
              <a:rPr lang="en-US" smtClean="0"/>
              <a:pPr/>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541517-7134-4EB1-B2DD-6D78C5D46A65}" type="datetimeFigureOut">
              <a:rPr lang="en-US" smtClean="0"/>
              <a:pPr/>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541517-7134-4EB1-B2DD-6D78C5D46A65}" type="datetimeFigureOut">
              <a:rPr lang="en-US" smtClean="0"/>
              <a:pPr/>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541517-7134-4EB1-B2DD-6D78C5D46A65}" type="datetimeFigureOut">
              <a:rPr lang="en-US" smtClean="0"/>
              <a:pPr/>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541517-7134-4EB1-B2DD-6D78C5D46A65}" type="datetimeFigureOut">
              <a:rPr lang="en-US" smtClean="0"/>
              <a:pPr/>
              <a:t>5/31/2022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541517-7134-4EB1-B2DD-6D78C5D46A65}" type="datetimeFigureOut">
              <a:rPr lang="en-US" smtClean="0"/>
              <a:pPr/>
              <a:t>5/31/2022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1517-7134-4EB1-B2DD-6D78C5D46A65}" type="datetimeFigureOut">
              <a:rPr lang="en-US" smtClean="0"/>
              <a:pPr/>
              <a:t>5/31/2022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67541517-7134-4EB1-B2DD-6D78C5D46A65}" type="datetimeFigureOut">
              <a:rPr lang="en-US" smtClean="0"/>
              <a:pPr/>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67541517-7134-4EB1-B2DD-6D78C5D46A65}" type="datetimeFigureOut">
              <a:rPr lang="en-US" smtClean="0"/>
              <a:pPr/>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541517-7134-4EB1-B2DD-6D78C5D46A65}" type="datetimeFigureOut">
              <a:rPr lang="en-US" smtClean="0"/>
              <a:pPr/>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541517-7134-4EB1-B2DD-6D78C5D46A65}" type="datetimeFigureOut">
              <a:rPr lang="en-US" smtClean="0"/>
              <a:pPr/>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67541517-7134-4EB1-B2DD-6D78C5D46A65}" type="datetimeFigureOut">
              <a:rPr lang="en-US" smtClean="0"/>
              <a:pPr/>
              <a:t>5/31/2022</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333EBA89-A74B-47E6-A344-4DEB30722C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emf"/><Relationship Id="rId5" Type="http://schemas.openxmlformats.org/officeDocument/2006/relationships/image" Target="../media/image3.jpeg"/><Relationship Id="rId10" Type="http://schemas.openxmlformats.org/officeDocument/2006/relationships/image" Target="../media/image8.emf"/><Relationship Id="rId4" Type="http://schemas.openxmlformats.org/officeDocument/2006/relationships/image" Target="../media/image2.tiff"/><Relationship Id="rId9"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p:cNvSpPr/>
          <p:nvPr/>
        </p:nvSpPr>
        <p:spPr>
          <a:xfrm>
            <a:off x="457200" y="457200"/>
            <a:ext cx="42976800" cy="32004000"/>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63766" y="5869862"/>
            <a:ext cx="10058400" cy="26141438"/>
          </a:xfrm>
          <a:prstGeom prst="rect">
            <a:avLst/>
          </a:prstGeom>
          <a:solidFill>
            <a:schemeClr val="bg1"/>
          </a:solidFill>
          <a:ln w="254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2802359" y="5943600"/>
            <a:ext cx="10058400" cy="26043189"/>
          </a:xfrm>
          <a:prstGeom prst="rect">
            <a:avLst/>
          </a:prstGeom>
          <a:solidFill>
            <a:schemeClr val="bg1"/>
          </a:solidFill>
          <a:ln w="254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6722267" y="1057869"/>
            <a:ext cx="30379989" cy="4431527"/>
          </a:xfrm>
          <a:prstGeom prst="rect">
            <a:avLst/>
          </a:prstGeom>
          <a:noFill/>
        </p:spPr>
        <p:txBody>
          <a:bodyPr wrap="square" lIns="0" tIns="0" rIns="0" bIns="0" rtlCol="0" anchor="ctr" anchorCtr="0">
            <a:normAutofit/>
          </a:bodyPr>
          <a:lstStyle/>
          <a:p>
            <a:pPr algn="ctr"/>
            <a:r>
              <a:rPr lang="en-US" sz="7600" b="1" dirty="0">
                <a:effectLst/>
                <a:latin typeface="Arial" panose="020B0604020202020204" pitchFamily="34" charset="0"/>
                <a:ea typeface="Calibri" panose="020F0502020204030204" pitchFamily="34" charset="0"/>
                <a:cs typeface="Arial" panose="020B0604020202020204" pitchFamily="34" charset="0"/>
              </a:rPr>
              <a:t>Classification Accuracy of the MMPI-3’s Eating Concerns (EAT) Scale using a Common Screening Measure as the Criterion</a:t>
            </a:r>
            <a:endParaRPr lang="en-US" sz="7600" dirty="0">
              <a:effectLst/>
              <a:latin typeface="Arial" panose="020B0604020202020204" pitchFamily="34" charset="0"/>
              <a:ea typeface="Calibri" panose="020F0502020204030204" pitchFamily="34" charset="0"/>
              <a:cs typeface="Arial" panose="020B0604020202020204" pitchFamily="34" charset="0"/>
            </a:endParaRPr>
          </a:p>
          <a:p>
            <a:pPr algn="ctr"/>
            <a:r>
              <a:rPr lang="en-US" sz="4400" b="1"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Ashlinn</a:t>
            </a:r>
            <a:r>
              <a:rPr lang="en-US" sz="44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 S. Peters</a:t>
            </a:r>
            <a:r>
              <a:rPr lang="en-US" sz="4400" b="1" baseline="30000" dirty="0">
                <a:solidFill>
                  <a:srgbClr val="FF0000"/>
                </a:solidFill>
                <a:effectLst/>
                <a:latin typeface="Arial" panose="020B0604020202020204" pitchFamily="34" charset="0"/>
                <a:ea typeface="Calibri" panose="020F0502020204030204" pitchFamily="34" charset="0"/>
                <a:cs typeface="Arial" panose="020B0604020202020204" pitchFamily="34" charset="0"/>
              </a:rPr>
              <a:t>1</a:t>
            </a:r>
            <a:r>
              <a:rPr lang="en-US" sz="44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 Nicole M. Morris</a:t>
            </a:r>
            <a:r>
              <a:rPr lang="en-US" sz="4400" b="1" baseline="30000" dirty="0">
                <a:solidFill>
                  <a:srgbClr val="FF0000"/>
                </a:solidFill>
                <a:effectLst/>
                <a:latin typeface="Arial" panose="020B0604020202020204" pitchFamily="34" charset="0"/>
                <a:ea typeface="Calibri" panose="020F0502020204030204" pitchFamily="34" charset="0"/>
                <a:cs typeface="Arial" panose="020B0604020202020204" pitchFamily="34" charset="0"/>
              </a:rPr>
              <a:t>1</a:t>
            </a:r>
            <a:r>
              <a:rPr lang="en-US" sz="44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 &amp; Paul B. Ingram,</a:t>
            </a:r>
            <a:r>
              <a:rPr lang="en-US" sz="4400" b="1" dirty="0">
                <a:solidFill>
                  <a:srgbClr val="FF0000"/>
                </a:solidFill>
                <a:latin typeface="Arial" panose="020B0604020202020204" pitchFamily="34" charset="0"/>
                <a:cs typeface="Arial" pitchFamily="34" charset="0"/>
              </a:rPr>
              <a:t> PhD.</a:t>
            </a:r>
            <a:r>
              <a:rPr lang="en-US" sz="4400" b="1" baseline="30000" dirty="0">
                <a:solidFill>
                  <a:srgbClr val="FF0000"/>
                </a:solidFill>
                <a:latin typeface="Arial" pitchFamily="34" charset="0"/>
                <a:cs typeface="Arial" pitchFamily="34" charset="0"/>
              </a:rPr>
              <a:t>1,2</a:t>
            </a:r>
            <a:r>
              <a:rPr lang="en-US" sz="4400" b="1" dirty="0">
                <a:solidFill>
                  <a:srgbClr val="FF0000"/>
                </a:solidFill>
                <a:latin typeface="Arial" pitchFamily="34" charset="0"/>
                <a:cs typeface="Arial" pitchFamily="34" charset="0"/>
              </a:rPr>
              <a:t>, </a:t>
            </a:r>
          </a:p>
          <a:p>
            <a:pPr algn="ctr"/>
            <a:r>
              <a:rPr lang="en-US" sz="4000" baseline="30000" dirty="0">
                <a:latin typeface="Arial" pitchFamily="34" charset="0"/>
                <a:cs typeface="Arial" pitchFamily="34" charset="0"/>
              </a:rPr>
              <a:t>1</a:t>
            </a:r>
            <a:r>
              <a:rPr lang="en-US" sz="4000" dirty="0">
                <a:latin typeface="Arial" pitchFamily="34" charset="0"/>
                <a:cs typeface="Arial" pitchFamily="34" charset="0"/>
              </a:rPr>
              <a:t>Department of Psychological Sciences, Texas Tech University, Lubbock, TX</a:t>
            </a:r>
          </a:p>
        </p:txBody>
      </p:sp>
      <p:cxnSp>
        <p:nvCxnSpPr>
          <p:cNvPr id="27" name="Straight Connector 26"/>
          <p:cNvCxnSpPr/>
          <p:nvPr/>
        </p:nvCxnSpPr>
        <p:spPr>
          <a:xfrm>
            <a:off x="914400" y="914400"/>
            <a:ext cx="42062400" cy="0"/>
          </a:xfrm>
          <a:prstGeom prst="line">
            <a:avLst/>
          </a:prstGeom>
          <a:ln w="25400">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14400" y="5486400"/>
            <a:ext cx="42062400" cy="0"/>
          </a:xfrm>
          <a:prstGeom prst="line">
            <a:avLst/>
          </a:prstGeom>
          <a:ln w="25400">
            <a:solidFill>
              <a:srgbClr val="CC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57745" y="6076261"/>
            <a:ext cx="9144000" cy="1371600"/>
          </a:xfrm>
          <a:prstGeom prst="rect">
            <a:avLst/>
          </a:prstGeom>
          <a:solidFill>
            <a:schemeClr val="tx1"/>
          </a:solidFill>
        </p:spPr>
        <p:txBody>
          <a:bodyPr wrap="square" lIns="0" tIns="0" rIns="0" bIns="0" rtlCol="0" anchor="ctr" anchorCtr="0">
            <a:noAutofit/>
          </a:bodyPr>
          <a:lstStyle/>
          <a:p>
            <a:pPr algn="ctr"/>
            <a:r>
              <a:rPr lang="en-US" sz="5400" b="1" dirty="0">
                <a:solidFill>
                  <a:schemeClr val="bg1"/>
                </a:solidFill>
                <a:latin typeface="Arial" pitchFamily="34" charset="0"/>
                <a:cs typeface="Arial" pitchFamily="34" charset="0"/>
              </a:rPr>
              <a:t>Introduction</a:t>
            </a:r>
          </a:p>
        </p:txBody>
      </p:sp>
      <p:sp>
        <p:nvSpPr>
          <p:cNvPr id="13" name="TextBox 12"/>
          <p:cNvSpPr txBox="1"/>
          <p:nvPr/>
        </p:nvSpPr>
        <p:spPr>
          <a:xfrm>
            <a:off x="1357745" y="19126200"/>
            <a:ext cx="9144000" cy="1371600"/>
          </a:xfrm>
          <a:prstGeom prst="rect">
            <a:avLst/>
          </a:prstGeom>
          <a:solidFill>
            <a:schemeClr val="tx1"/>
          </a:solidFill>
        </p:spPr>
        <p:txBody>
          <a:bodyPr wrap="square" lIns="0" tIns="0" rIns="0" bIns="0" rtlCol="0" anchor="ctr" anchorCtr="0">
            <a:noAutofit/>
          </a:bodyPr>
          <a:lstStyle/>
          <a:p>
            <a:pPr algn="ctr"/>
            <a:r>
              <a:rPr lang="en-US" sz="5400" b="1" dirty="0">
                <a:solidFill>
                  <a:schemeClr val="bg1"/>
                </a:solidFill>
                <a:latin typeface="Arial" pitchFamily="34" charset="0"/>
                <a:cs typeface="Arial" pitchFamily="34" charset="0"/>
              </a:rPr>
              <a:t>Method</a:t>
            </a:r>
          </a:p>
        </p:txBody>
      </p:sp>
      <p:sp>
        <p:nvSpPr>
          <p:cNvPr id="14" name="TextBox 13"/>
          <p:cNvSpPr txBox="1"/>
          <p:nvPr/>
        </p:nvSpPr>
        <p:spPr>
          <a:xfrm>
            <a:off x="12191999" y="6080228"/>
            <a:ext cx="19659600" cy="1371600"/>
          </a:xfrm>
          <a:prstGeom prst="rect">
            <a:avLst/>
          </a:prstGeom>
          <a:solidFill>
            <a:schemeClr val="tx1"/>
          </a:solidFill>
        </p:spPr>
        <p:txBody>
          <a:bodyPr wrap="square" lIns="0" tIns="0" rIns="0" bIns="0" rtlCol="0" anchor="ctr" anchorCtr="0">
            <a:noAutofit/>
          </a:bodyPr>
          <a:lstStyle/>
          <a:p>
            <a:pPr algn="ctr"/>
            <a:r>
              <a:rPr lang="en-US" sz="5400" b="1" dirty="0">
                <a:solidFill>
                  <a:schemeClr val="bg1"/>
                </a:solidFill>
                <a:latin typeface="Arial" pitchFamily="34" charset="0"/>
                <a:cs typeface="Arial" pitchFamily="34" charset="0"/>
              </a:rPr>
              <a:t>Results</a:t>
            </a:r>
          </a:p>
        </p:txBody>
      </p:sp>
      <p:sp>
        <p:nvSpPr>
          <p:cNvPr id="16" name="TextBox 15"/>
          <p:cNvSpPr txBox="1"/>
          <p:nvPr/>
        </p:nvSpPr>
        <p:spPr>
          <a:xfrm>
            <a:off x="33259559" y="6076261"/>
            <a:ext cx="9144000" cy="1371600"/>
          </a:xfrm>
          <a:prstGeom prst="rect">
            <a:avLst/>
          </a:prstGeom>
          <a:solidFill>
            <a:schemeClr val="tx1"/>
          </a:solidFill>
        </p:spPr>
        <p:txBody>
          <a:bodyPr wrap="square" lIns="0" tIns="0" rIns="0" bIns="0" rtlCol="0" anchor="ctr" anchorCtr="0">
            <a:noAutofit/>
          </a:bodyPr>
          <a:lstStyle/>
          <a:p>
            <a:pPr algn="ctr"/>
            <a:r>
              <a:rPr lang="en-US" sz="5400" b="1" dirty="0">
                <a:solidFill>
                  <a:schemeClr val="bg1"/>
                </a:solidFill>
                <a:latin typeface="Arial" pitchFamily="34" charset="0"/>
                <a:cs typeface="Arial" pitchFamily="34" charset="0"/>
              </a:rPr>
              <a:t>Conclusions</a:t>
            </a:r>
          </a:p>
        </p:txBody>
      </p:sp>
      <p:sp>
        <p:nvSpPr>
          <p:cNvPr id="17" name="TextBox 16"/>
          <p:cNvSpPr txBox="1"/>
          <p:nvPr/>
        </p:nvSpPr>
        <p:spPr>
          <a:xfrm>
            <a:off x="1227236" y="7408600"/>
            <a:ext cx="9144000" cy="11605293"/>
          </a:xfrm>
          <a:prstGeom prst="rect">
            <a:avLst/>
          </a:prstGeom>
          <a:noFill/>
        </p:spPr>
        <p:txBody>
          <a:bodyPr wrap="square" rtlCol="0">
            <a:spAutoFit/>
          </a:bodyPr>
          <a:lstStyle/>
          <a:p>
            <a:pPr marL="91440">
              <a:buClr>
                <a:srgbClr val="CC0000"/>
              </a:buClr>
            </a:pPr>
            <a:r>
              <a:rPr lang="en-US" sz="3200" b="1" dirty="0">
                <a:solidFill>
                  <a:srgbClr val="CC0000"/>
                </a:solidFill>
                <a:latin typeface="Arial" pitchFamily="34" charset="0"/>
                <a:cs typeface="Arial" pitchFamily="34" charset="0"/>
              </a:rPr>
              <a:t>RATIONALE</a:t>
            </a:r>
          </a:p>
          <a:p>
            <a:pPr marL="457200" marR="0" lvl="0" indent="-457200" algn="l" defTabSz="4389120" rtl="0" eaLnBrk="1" fontAlgn="auto" latinLnBrk="0" hangingPunct="1">
              <a:buClr>
                <a:srgbClr val="C00000"/>
              </a:buClr>
              <a:buSzTx/>
              <a:buFont typeface="Wingdings" panose="05000000000000000000" pitchFamily="2" charset="2"/>
              <a:buChar char="§"/>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Between 3-14% of college students have an eating disorder</a:t>
            </a:r>
          </a:p>
          <a:p>
            <a:pPr marL="457200" marR="0" lvl="0" indent="-457200" algn="l" defTabSz="4389120" rtl="0" eaLnBrk="1" fontAlgn="auto" latinLnBrk="0" hangingPunct="1">
              <a:lnSpc>
                <a:spcPct val="107000"/>
              </a:lnSpc>
              <a:spcBef>
                <a:spcPts val="0"/>
              </a:spcBef>
              <a:spcAft>
                <a:spcPts val="0"/>
              </a:spcAft>
              <a:buClr>
                <a:srgbClr val="C00000"/>
              </a:buClr>
              <a:buSzTx/>
              <a:buFont typeface="Wingdings" panose="05000000000000000000" pitchFamily="2" charset="2"/>
              <a:buChar char="§"/>
              <a:tabLst/>
              <a:defRPr/>
            </a:pPr>
            <a:endParaRPr lang="en-US"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457200" marR="0" lvl="0" indent="-457200" algn="l" defTabSz="4389120" rtl="0" eaLnBrk="1" fontAlgn="auto" latinLnBrk="0" hangingPunct="1">
              <a:lnSpc>
                <a:spcPct val="107000"/>
              </a:lnSpc>
              <a:spcBef>
                <a:spcPts val="0"/>
              </a:spcBef>
              <a:spcAft>
                <a:spcPts val="0"/>
              </a:spcAft>
              <a:buClr>
                <a:srgbClr val="C00000"/>
              </a:buClr>
              <a:buSzTx/>
              <a:buFont typeface="Wingdings" panose="05000000000000000000" pitchFamily="2" charset="2"/>
              <a:buChar char="§"/>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The EAT scale offers a novel measure of problematic eating on the MMPI-3 with initial research supporting its broad utility. None, to date, have examined diagnostic groups</a:t>
            </a:r>
          </a:p>
          <a:p>
            <a:pPr marL="457200" marR="0" lvl="0" indent="-457200" algn="l" defTabSz="4389120" rtl="0" eaLnBrk="1" fontAlgn="auto" latinLnBrk="0" hangingPunct="1">
              <a:lnSpc>
                <a:spcPct val="107000"/>
              </a:lnSpc>
              <a:spcBef>
                <a:spcPts val="0"/>
              </a:spcBef>
              <a:spcAft>
                <a:spcPts val="0"/>
              </a:spcAft>
              <a:buClr>
                <a:srgbClr val="C00000"/>
              </a:buClr>
              <a:buSzTx/>
              <a:buFont typeface="Wingdings" panose="05000000000000000000" pitchFamily="2" charset="2"/>
              <a:buChar char="§"/>
              <a:tabLst/>
              <a:defRPr/>
            </a:pPr>
            <a:endParaRPr lang="en-US" sz="2600" dirty="0">
              <a:solidFill>
                <a:prstClr val="black"/>
              </a:solidFill>
              <a:latin typeface="Times New Roman" panose="02020603050405020304" pitchFamily="18" charset="0"/>
              <a:cs typeface="Times New Roman" panose="02020603050405020304" pitchFamily="18" charset="0"/>
            </a:endParaRPr>
          </a:p>
          <a:p>
            <a:pPr marL="457200" marR="0" lvl="0" indent="-457200" algn="l" defTabSz="4389120" rtl="0" eaLnBrk="1" fontAlgn="auto" latinLnBrk="0" hangingPunct="1">
              <a:lnSpc>
                <a:spcPct val="107000"/>
              </a:lnSpc>
              <a:spcBef>
                <a:spcPts val="0"/>
              </a:spcBef>
              <a:spcAft>
                <a:spcPts val="0"/>
              </a:spcAft>
              <a:buClr>
                <a:srgbClr val="C00000"/>
              </a:buClr>
              <a:buSzTx/>
              <a:buFont typeface="Wingdings" panose="05000000000000000000" pitchFamily="2" charset="2"/>
              <a:buChar char="§"/>
              <a:tabLst/>
              <a:defRPr/>
            </a:pPr>
            <a:r>
              <a:rPr lang="en-US" sz="2600" dirty="0">
                <a:solidFill>
                  <a:prstClr val="black"/>
                </a:solidFill>
                <a:latin typeface="Times New Roman" panose="02020603050405020304" pitchFamily="18" charset="0"/>
                <a:cs typeface="Times New Roman" panose="02020603050405020304" pitchFamily="18" charset="0"/>
              </a:rPr>
              <a:t>Marek &amp; Anderson (2021) examined thirty-eight postoperative bariatric patients and found clinical utility for EAT when assessing bariatric patients for problematic eating behaviors.</a:t>
            </a:r>
          </a:p>
          <a:p>
            <a:pPr marL="457200" marR="0" lvl="0" indent="-457200" algn="l" defTabSz="4389120" rtl="0" eaLnBrk="1" fontAlgn="auto" latinLnBrk="0" hangingPunct="1">
              <a:lnSpc>
                <a:spcPct val="107000"/>
              </a:lnSpc>
              <a:spcBef>
                <a:spcPts val="0"/>
              </a:spcBef>
              <a:spcAft>
                <a:spcPts val="0"/>
              </a:spcAft>
              <a:buClr>
                <a:srgbClr val="C00000"/>
              </a:buClr>
              <a:buSzTx/>
              <a:buFont typeface="Wingdings" panose="05000000000000000000" pitchFamily="2" charset="2"/>
              <a:buChar char="§"/>
              <a:tabLst/>
              <a:defRPr/>
            </a:pPr>
            <a:endParaRPr lang="en-US" sz="2600" dirty="0">
              <a:solidFill>
                <a:prstClr val="black"/>
              </a:solidFill>
              <a:latin typeface="Times New Roman" panose="02020603050405020304" pitchFamily="18" charset="0"/>
              <a:cs typeface="Times New Roman" panose="02020603050405020304" pitchFamily="18" charset="0"/>
            </a:endParaRPr>
          </a:p>
          <a:p>
            <a:pPr marL="457200" indent="-457200">
              <a:lnSpc>
                <a:spcPct val="107000"/>
              </a:lnSpc>
              <a:buClr>
                <a:srgbClr val="C00000"/>
              </a:buClr>
              <a:buFont typeface="Wingdings" panose="05000000000000000000" pitchFamily="2" charset="2"/>
              <a:buChar char="§"/>
              <a:defRPr/>
            </a:pPr>
            <a:r>
              <a:rPr lang="en-US" sz="2600" dirty="0" err="1">
                <a:solidFill>
                  <a:prstClr val="black"/>
                </a:solidFill>
                <a:latin typeface="Times New Roman" panose="02020603050405020304" pitchFamily="18" charset="0"/>
                <a:cs typeface="Times New Roman" panose="02020603050405020304" pitchFamily="18" charset="0"/>
              </a:rPr>
              <a:t>Vaňousová</a:t>
            </a:r>
            <a:r>
              <a:rPr lang="en-US" sz="2600" dirty="0">
                <a:solidFill>
                  <a:prstClr val="black"/>
                </a:solidFill>
                <a:latin typeface="Times New Roman" panose="02020603050405020304" pitchFamily="18" charset="0"/>
                <a:cs typeface="Times New Roman" panose="02020603050405020304" pitchFamily="18" charset="0"/>
              </a:rPr>
              <a:t> et al. (2021) examined the validity of the EAT scale in university students when compared to other validated eating disorder measures and found support for the EAT scale’s validity and ability to detect disordered eating behaviors amongst university students.</a:t>
            </a:r>
          </a:p>
          <a:p>
            <a:pPr marL="457200" indent="-457200">
              <a:lnSpc>
                <a:spcPct val="107000"/>
              </a:lnSpc>
              <a:buClr>
                <a:srgbClr val="C00000"/>
              </a:buClr>
              <a:buFont typeface="Wingdings" panose="05000000000000000000" pitchFamily="2" charset="2"/>
              <a:buChar char="§"/>
              <a:defRPr/>
            </a:pPr>
            <a:endParaRPr lang="en-US" sz="2600" dirty="0">
              <a:solidFill>
                <a:prstClr val="black"/>
              </a:solidFill>
              <a:latin typeface="Times New Roman" panose="02020603050405020304" pitchFamily="18" charset="0"/>
              <a:cs typeface="Times New Roman" panose="02020603050405020304" pitchFamily="18" charset="0"/>
            </a:endParaRPr>
          </a:p>
          <a:p>
            <a:pPr marL="457200" marR="0" lvl="0" indent="-457200" algn="l" defTabSz="4389120" rtl="0" eaLnBrk="1" fontAlgn="auto" latinLnBrk="0" hangingPunct="1">
              <a:lnSpc>
                <a:spcPct val="107000"/>
              </a:lnSpc>
              <a:spcBef>
                <a:spcPts val="0"/>
              </a:spcBef>
              <a:spcAft>
                <a:spcPts val="0"/>
              </a:spcAft>
              <a:buClr>
                <a:srgbClr val="C00000"/>
              </a:buClr>
              <a:buSzTx/>
              <a:buFont typeface="Wingdings" panose="05000000000000000000" pitchFamily="2" charset="2"/>
              <a:buChar char="§"/>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Morris et al (in review) examined college students and found support for the utility of EAT broadly detecting disordered eating behaviors (restricting, purging, and binging), and some differences in gender presentation</a:t>
            </a:r>
          </a:p>
          <a:p>
            <a:pPr marL="457200" marR="0" lvl="0" indent="-457200" algn="l" defTabSz="4389120" rtl="0" eaLnBrk="1" fontAlgn="auto" latinLnBrk="0" hangingPunct="1">
              <a:lnSpc>
                <a:spcPct val="107000"/>
              </a:lnSpc>
              <a:spcBef>
                <a:spcPts val="0"/>
              </a:spcBef>
              <a:spcAft>
                <a:spcPts val="0"/>
              </a:spcAft>
              <a:buClr>
                <a:srgbClr val="C00000"/>
              </a:buClr>
              <a:buSzTx/>
              <a:buFont typeface="Wingdings" panose="05000000000000000000" pitchFamily="2" charset="2"/>
              <a:buChar char="§"/>
              <a:tabLst/>
              <a:defRPr/>
            </a:pPr>
            <a:endParaRPr kumimoji="0" lang="en-US" sz="27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R="0" lvl="0" algn="l" defTabSz="4389120" rtl="0" eaLnBrk="1" fontAlgn="auto" latinLnBrk="0" hangingPunct="1">
              <a:lnSpc>
                <a:spcPct val="107000"/>
              </a:lnSpc>
              <a:spcBef>
                <a:spcPts val="0"/>
              </a:spcBef>
              <a:spcAft>
                <a:spcPts val="0"/>
              </a:spcAft>
              <a:buClr>
                <a:srgbClr val="C00000"/>
              </a:buClr>
              <a:buSzTx/>
              <a:tabLst/>
              <a:defRPr/>
            </a:pPr>
            <a:r>
              <a:rPr lang="en-US" sz="3200" b="1" dirty="0">
                <a:solidFill>
                  <a:srgbClr val="CC0000"/>
                </a:solidFill>
                <a:latin typeface="Arial" pitchFamily="34" charset="0"/>
                <a:cs typeface="Arial" pitchFamily="34" charset="0"/>
              </a:rPr>
              <a:t>STUDY OBJECTIVE</a:t>
            </a:r>
          </a:p>
          <a:p>
            <a:pPr marL="457200" marR="0" lvl="0" indent="-457200" algn="just" defTabSz="4389120" rtl="0" eaLnBrk="1" fontAlgn="auto" latinLnBrk="0" hangingPunct="1">
              <a:lnSpc>
                <a:spcPct val="107000"/>
              </a:lnSpc>
              <a:spcBef>
                <a:spcPts val="0"/>
              </a:spcBef>
              <a:spcAft>
                <a:spcPts val="0"/>
              </a:spcAft>
              <a:buClr>
                <a:srgbClr val="C00000"/>
              </a:buClr>
              <a:buSzTx/>
              <a:buFont typeface="Arial" panose="020B0604020202020204" pitchFamily="34" charset="0"/>
              <a:buChar char="•"/>
              <a:tabLst/>
              <a:defRPr/>
            </a:pPr>
            <a:r>
              <a:rPr lang="en-US" sz="2600" dirty="0">
                <a:latin typeface="Times New Roman" panose="02020603050405020304" pitchFamily="18" charset="0"/>
                <a:cs typeface="Times New Roman" panose="02020603050405020304" pitchFamily="18" charset="0"/>
              </a:rPr>
              <a:t>This study </a:t>
            </a:r>
            <a:r>
              <a:rPr lang="en-US" sz="2600" dirty="0">
                <a:effectLst/>
                <a:latin typeface="Times New Roman" panose="02020603050405020304" pitchFamily="18" charset="0"/>
                <a:ea typeface="Calibri" panose="020F0502020204030204" pitchFamily="34" charset="0"/>
              </a:rPr>
              <a:t>examines the diagnostic utility of the MMPI-3 EAT scale for individuals who have screened positively eating disorders. </a:t>
            </a:r>
            <a:endParaRPr lang="en-US" sz="26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1494573" y="20574000"/>
            <a:ext cx="8582891" cy="12435071"/>
          </a:xfrm>
          <a:prstGeom prst="rect">
            <a:avLst/>
          </a:prstGeom>
          <a:noFill/>
        </p:spPr>
        <p:txBody>
          <a:bodyPr wrap="square" rtlCol="0">
            <a:spAutoFit/>
          </a:bodyPr>
          <a:lstStyle/>
          <a:p>
            <a:pPr>
              <a:buClr>
                <a:srgbClr val="CC0000"/>
              </a:buClr>
            </a:pPr>
            <a:r>
              <a:rPr lang="en-US" sz="3200" b="1" dirty="0">
                <a:solidFill>
                  <a:srgbClr val="CC0000"/>
                </a:solidFill>
                <a:latin typeface="Arial" pitchFamily="34" charset="0"/>
                <a:cs typeface="Arial" pitchFamily="34" charset="0"/>
              </a:rPr>
              <a:t>PARTICIPANTS</a:t>
            </a:r>
          </a:p>
          <a:p>
            <a:pPr marL="457200" marR="0" lvl="0" indent="-457200">
              <a:buClr>
                <a:srgbClr val="C00000"/>
              </a:buClr>
              <a:buFont typeface="Wingdings" panose="05000000000000000000" pitchFamily="2" charset="2"/>
              <a:buChar char="§"/>
            </a:pPr>
            <a:r>
              <a:rPr lang="en-US" sz="2700" dirty="0">
                <a:latin typeface="Times New Roman" panose="02020603050405020304" pitchFamily="18" charset="0"/>
                <a:ea typeface="Calibri" panose="020F0502020204030204" pitchFamily="34" charset="0"/>
                <a:cs typeface="Times New Roman" panose="02020603050405020304" pitchFamily="18" charset="0"/>
              </a:rPr>
              <a:t>345 college students (70.4% female)</a:t>
            </a:r>
          </a:p>
          <a:p>
            <a:pPr marL="457200" marR="0" lvl="0" indent="-457200">
              <a:lnSpc>
                <a:spcPct val="107000"/>
              </a:lnSpc>
              <a:spcBef>
                <a:spcPts val="0"/>
              </a:spcBef>
              <a:spcAft>
                <a:spcPts val="0"/>
              </a:spcAft>
              <a:buClr>
                <a:srgbClr val="C00000"/>
              </a:buClr>
              <a:buFont typeface="Wingdings" panose="05000000000000000000" pitchFamily="2" charset="2"/>
              <a:buChar char="§"/>
            </a:pPr>
            <a:r>
              <a:rPr lang="en-US" sz="2700" dirty="0">
                <a:latin typeface="Times New Roman" panose="02020603050405020304" pitchFamily="18" charset="0"/>
                <a:ea typeface="Calibri" panose="020F0502020204030204" pitchFamily="34" charset="0"/>
                <a:cs typeface="Times New Roman" panose="02020603050405020304" pitchFamily="18" charset="0"/>
              </a:rPr>
              <a:t>Ethnicity</a:t>
            </a:r>
          </a:p>
          <a:p>
            <a:pPr marL="457200" marR="0" lvl="0" indent="-457200">
              <a:lnSpc>
                <a:spcPct val="107000"/>
              </a:lnSpc>
              <a:spcBef>
                <a:spcPts val="0"/>
              </a:spcBef>
              <a:spcAft>
                <a:spcPts val="0"/>
              </a:spcAft>
              <a:buClr>
                <a:srgbClr val="C00000"/>
              </a:buClr>
              <a:buFont typeface="Wingdings" panose="05000000000000000000" pitchFamily="2" charset="2"/>
              <a:buChar char="§"/>
            </a:pPr>
            <a:endParaRPr lang="en-US" sz="2700" dirty="0">
              <a:latin typeface="Times New Roman" panose="02020603050405020304" pitchFamily="18"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0"/>
              </a:spcAft>
              <a:buClr>
                <a:srgbClr val="C00000"/>
              </a:buClr>
              <a:buFont typeface="Wingdings" panose="05000000000000000000" pitchFamily="2" charset="2"/>
              <a:buChar char="§"/>
            </a:pPr>
            <a:endParaRPr lang="en-US" sz="2700" dirty="0">
              <a:latin typeface="Times New Roman" panose="02020603050405020304" pitchFamily="18"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0"/>
              </a:spcAft>
              <a:buClr>
                <a:srgbClr val="C00000"/>
              </a:buClr>
              <a:buFont typeface="Wingdings" panose="05000000000000000000" pitchFamily="2" charset="2"/>
              <a:buChar char="§"/>
            </a:pPr>
            <a:endParaRPr lang="en-US" sz="2700" dirty="0">
              <a:latin typeface="Times New Roman" panose="02020603050405020304" pitchFamily="18"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0"/>
              </a:spcAft>
              <a:buClr>
                <a:srgbClr val="C00000"/>
              </a:buClr>
              <a:buFont typeface="Wingdings" panose="05000000000000000000" pitchFamily="2" charset="2"/>
              <a:buChar char="§"/>
            </a:pPr>
            <a:endParaRPr lang="en-US" sz="2700" dirty="0">
              <a:latin typeface="Times New Roman" panose="02020603050405020304" pitchFamily="18"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0"/>
              </a:spcAft>
              <a:buClr>
                <a:srgbClr val="C00000"/>
              </a:buClr>
              <a:buFont typeface="Wingdings" panose="05000000000000000000" pitchFamily="2" charset="2"/>
              <a:buChar char="§"/>
            </a:pPr>
            <a:endParaRPr lang="en-US" sz="2700" dirty="0">
              <a:latin typeface="Times New Roman" panose="02020603050405020304" pitchFamily="18"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0"/>
              </a:spcAft>
              <a:buClr>
                <a:srgbClr val="C00000"/>
              </a:buClr>
              <a:buFont typeface="Wingdings" panose="05000000000000000000" pitchFamily="2" charset="2"/>
              <a:buChar char="§"/>
            </a:pPr>
            <a:r>
              <a:rPr lang="en-US" sz="2700" dirty="0">
                <a:latin typeface="Times New Roman" panose="02020603050405020304" pitchFamily="18" charset="0"/>
                <a:ea typeface="Calibri" panose="020F0502020204030204" pitchFamily="34" charset="0"/>
                <a:cs typeface="Times New Roman" panose="02020603050405020304" pitchFamily="18" charset="0"/>
              </a:rPr>
              <a:t>19.97 years old (</a:t>
            </a:r>
            <a:r>
              <a:rPr lang="en-US" sz="2700" i="1" dirty="0">
                <a:latin typeface="Times New Roman" panose="02020603050405020304" pitchFamily="18" charset="0"/>
                <a:ea typeface="Calibri" panose="020F0502020204030204" pitchFamily="34" charset="0"/>
                <a:cs typeface="Times New Roman" panose="02020603050405020304" pitchFamily="18" charset="0"/>
              </a:rPr>
              <a:t>SD</a:t>
            </a:r>
            <a:r>
              <a:rPr lang="en-US" sz="2700" dirty="0">
                <a:latin typeface="Times New Roman" panose="02020603050405020304" pitchFamily="18" charset="0"/>
                <a:ea typeface="Calibri" panose="020F0502020204030204" pitchFamily="34" charset="0"/>
                <a:cs typeface="Times New Roman" panose="02020603050405020304" pitchFamily="18" charset="0"/>
              </a:rPr>
              <a:t> = 4.3)</a:t>
            </a:r>
          </a:p>
          <a:p>
            <a:pPr marL="457200" marR="0" lvl="0" indent="-457200">
              <a:lnSpc>
                <a:spcPct val="107000"/>
              </a:lnSpc>
              <a:spcBef>
                <a:spcPts val="0"/>
              </a:spcBef>
              <a:spcAft>
                <a:spcPts val="0"/>
              </a:spcAft>
              <a:buClr>
                <a:srgbClr val="C00000"/>
              </a:buClr>
              <a:buFont typeface="Wingdings" panose="05000000000000000000" pitchFamily="2" charset="2"/>
              <a:buChar char="§"/>
            </a:pPr>
            <a:r>
              <a:rPr lang="en-US" sz="2700" dirty="0">
                <a:latin typeface="Times New Roman" panose="02020603050405020304" pitchFamily="18" charset="0"/>
                <a:ea typeface="Calibri" panose="020F0502020204030204" pitchFamily="34" charset="0"/>
                <a:cs typeface="Times New Roman" panose="02020603050405020304" pitchFamily="18" charset="0"/>
              </a:rPr>
              <a:t>Overall BMI 24.7 kg/m2 (SD= 5.2)</a:t>
            </a:r>
          </a:p>
          <a:p>
            <a:pPr marR="0" lvl="0">
              <a:lnSpc>
                <a:spcPct val="107000"/>
              </a:lnSpc>
              <a:spcBef>
                <a:spcPts val="0"/>
              </a:spcBef>
              <a:spcAft>
                <a:spcPts val="0"/>
              </a:spcAft>
              <a:buClr>
                <a:srgbClr val="C00000"/>
              </a:buClr>
            </a:pPr>
            <a:r>
              <a:rPr lang="en-US" sz="2700" dirty="0">
                <a:latin typeface="Times New Roman" panose="02020603050405020304" pitchFamily="18" charset="0"/>
                <a:ea typeface="Calibri" panose="020F0502020204030204" pitchFamily="34" charset="0"/>
                <a:cs typeface="Times New Roman" panose="02020603050405020304" pitchFamily="18" charset="0"/>
              </a:rPr>
              <a:t>	</a:t>
            </a:r>
          </a:p>
          <a:p>
            <a:pPr>
              <a:spcBef>
                <a:spcPts val="1200"/>
              </a:spcBef>
              <a:spcAft>
                <a:spcPts val="1800"/>
              </a:spcAft>
              <a:buClr>
                <a:srgbClr val="CC0000"/>
              </a:buClr>
            </a:pPr>
            <a:endParaRPr lang="en-US" sz="1200" dirty="0">
              <a:solidFill>
                <a:srgbClr val="CC0000"/>
              </a:solidFill>
              <a:latin typeface="Arial" pitchFamily="34" charset="0"/>
              <a:cs typeface="Arial" pitchFamily="34" charset="0"/>
            </a:endParaRPr>
          </a:p>
          <a:p>
            <a:pPr>
              <a:buClr>
                <a:srgbClr val="CC0000"/>
              </a:buClr>
            </a:pPr>
            <a:r>
              <a:rPr lang="en-US" sz="3200" b="1" dirty="0">
                <a:solidFill>
                  <a:srgbClr val="CC0000"/>
                </a:solidFill>
                <a:latin typeface="Arial" pitchFamily="34" charset="0"/>
                <a:cs typeface="Arial" pitchFamily="34" charset="0"/>
              </a:rPr>
              <a:t>PROCEDURE</a:t>
            </a:r>
          </a:p>
          <a:p>
            <a:pPr marL="514350" indent="-514350" algn="just">
              <a:lnSpc>
                <a:spcPct val="107000"/>
              </a:lnSpc>
              <a:buClr>
                <a:srgbClr val="C00000"/>
              </a:buClr>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Participants were recruited utilizing college research pool (SONA), flyers, class credit purposes. Individually were also screened for problematic eating on the EDDS from the broader student body and reimbursed financially for their participation.</a:t>
            </a:r>
          </a:p>
          <a:p>
            <a:pPr marL="514350" indent="-514350" algn="just">
              <a:lnSpc>
                <a:spcPct val="107000"/>
              </a:lnSpc>
              <a:buClr>
                <a:srgbClr val="C00000"/>
              </a:buClr>
              <a:buFont typeface="Wingdings" panose="05000000000000000000" pitchFamily="2" charset="2"/>
              <a:buChar char="§"/>
            </a:pP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514350" indent="-514350" algn="just">
              <a:lnSpc>
                <a:spcPct val="107000"/>
              </a:lnSpc>
              <a:buClr>
                <a:srgbClr val="C00000"/>
              </a:buClr>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74 participants were excluded for invalid responding</a:t>
            </a:r>
          </a:p>
          <a:p>
            <a:pPr marL="514350" indent="-514350" algn="just">
              <a:lnSpc>
                <a:spcPct val="107000"/>
              </a:lnSpc>
              <a:buClr>
                <a:srgbClr val="C00000"/>
              </a:buClr>
              <a:buFont typeface="Wingdings" panose="05000000000000000000" pitchFamily="2" charset="2"/>
              <a:buChar char="§"/>
            </a:pP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514350" indent="-514350" algn="just">
              <a:lnSpc>
                <a:spcPct val="107000"/>
              </a:lnSpc>
              <a:buClr>
                <a:srgbClr val="C00000"/>
              </a:buClr>
              <a:buFont typeface="Wingdings" panose="05000000000000000000" pitchFamily="2" charset="2"/>
              <a:buChar char="§"/>
            </a:pPr>
            <a:r>
              <a:rPr lang="en-US" sz="2600" dirty="0">
                <a:effectLst/>
                <a:latin typeface="Times New Roman" panose="02020603050405020304" pitchFamily="18" charset="0"/>
                <a:ea typeface="Calibri" panose="020F0502020204030204" pitchFamily="34" charset="0"/>
              </a:rPr>
              <a:t>We calculate classification accuracy for EAT across groups with positive and negative screenings for problematic eating, and for specific eating disorders.  We also compute correlations for a validity investigation of these groups.</a:t>
            </a:r>
            <a:endParaRPr lang="en-US" sz="2600" dirty="0">
              <a:solidFill>
                <a:srgbClr val="000000"/>
              </a:solidFill>
              <a:latin typeface="Times New Roman" panose="02020603050405020304" pitchFamily="18" charset="0"/>
              <a:cs typeface="Times New Roman" panose="02020603050405020304" pitchFamily="18" charset="0"/>
            </a:endParaRPr>
          </a:p>
          <a:p>
            <a:pPr marL="2708910" lvl="1" indent="-514350">
              <a:lnSpc>
                <a:spcPct val="107000"/>
              </a:lnSpc>
              <a:buClr>
                <a:srgbClr val="C00000"/>
              </a:buClr>
              <a:buFont typeface="Wingdings" panose="05000000000000000000" pitchFamily="2" charset="2"/>
              <a:buChar char="§"/>
            </a:pP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23"/>
          <p:cNvSpPr txBox="1"/>
          <p:nvPr/>
        </p:nvSpPr>
        <p:spPr>
          <a:xfrm>
            <a:off x="32994600" y="7467600"/>
            <a:ext cx="9735650" cy="14142333"/>
          </a:xfrm>
          <a:prstGeom prst="rect">
            <a:avLst/>
          </a:prstGeom>
          <a:noFill/>
        </p:spPr>
        <p:txBody>
          <a:bodyPr wrap="square" rtlCol="0">
            <a:spAutoFit/>
          </a:bodyPr>
          <a:lstStyle/>
          <a:p>
            <a:pPr marL="91440">
              <a:lnSpc>
                <a:spcPct val="200000"/>
              </a:lnSpc>
              <a:buClr>
                <a:srgbClr val="CC0000"/>
              </a:buClr>
            </a:pPr>
            <a:r>
              <a:rPr lang="en-US" sz="3200" b="1" dirty="0">
                <a:solidFill>
                  <a:srgbClr val="CC0000"/>
                </a:solidFill>
                <a:latin typeface="Arial" pitchFamily="34" charset="0"/>
                <a:cs typeface="Arial" pitchFamily="34" charset="0"/>
              </a:rPr>
              <a:t>Classification and Identification</a:t>
            </a:r>
          </a:p>
          <a:p>
            <a:pPr marL="548640" indent="-457200" algn="just">
              <a:buClr>
                <a:srgbClr val="CC0000"/>
              </a:buClr>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difference in mean scores between scales (</a:t>
            </a:r>
            <a:r>
              <a:rPr lang="en-US" sz="2800" i="1" dirty="0">
                <a:latin typeface="Times New Roman" panose="02020603050405020304" pitchFamily="18" charset="0"/>
                <a:cs typeface="Times New Roman" panose="02020603050405020304" pitchFamily="18" charset="0"/>
              </a:rPr>
              <a:t>g = </a:t>
            </a:r>
            <a:r>
              <a:rPr lang="en-US" sz="2800" dirty="0">
                <a:latin typeface="Times New Roman" panose="02020603050405020304" pitchFamily="18" charset="0"/>
                <a:cs typeface="Times New Roman" panose="02020603050405020304" pitchFamily="18" charset="0"/>
              </a:rPr>
              <a:t>.44 to 1.41; </a:t>
            </a:r>
            <a:r>
              <a:rPr lang="en-US" sz="2800" i="1" dirty="0">
                <a:latin typeface="Times New Roman" panose="02020603050405020304" pitchFamily="18" charset="0"/>
                <a:cs typeface="Times New Roman" panose="02020603050405020304" pitchFamily="18" charset="0"/>
              </a:rPr>
              <a:t>d</a:t>
            </a:r>
            <a:r>
              <a:rPr lang="en-US" sz="2800" dirty="0">
                <a:latin typeface="Times New Roman" panose="02020603050405020304" pitchFamily="18" charset="0"/>
                <a:cs typeface="Times New Roman" panose="02020603050405020304" pitchFamily="18" charset="0"/>
              </a:rPr>
              <a:t> = .44 to 1.16) were moderate to large </a:t>
            </a:r>
          </a:p>
          <a:p>
            <a:pPr marL="548640" indent="-457200" algn="just">
              <a:lnSpc>
                <a:spcPct val="200000"/>
              </a:lnSpc>
              <a:buClr>
                <a:srgbClr val="CC0000"/>
              </a:buClr>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j</a:t>
            </a:r>
          </a:p>
          <a:p>
            <a:pPr marL="91440">
              <a:lnSpc>
                <a:spcPct val="200000"/>
              </a:lnSpc>
              <a:buClr>
                <a:srgbClr val="CC0000"/>
              </a:buClr>
            </a:pPr>
            <a:r>
              <a:rPr lang="en-US" sz="3200" b="1" dirty="0">
                <a:solidFill>
                  <a:srgbClr val="CC0000"/>
                </a:solidFill>
                <a:latin typeface="Arial" pitchFamily="34" charset="0"/>
                <a:cs typeface="Arial" pitchFamily="34" charset="0"/>
              </a:rPr>
              <a:t>Limitations</a:t>
            </a:r>
          </a:p>
          <a:p>
            <a:pPr marL="640080" indent="-548640" algn="just">
              <a:buClr>
                <a:srgbClr val="CC0000"/>
              </a:buClr>
              <a:buFont typeface="Wingdings" pitchFamily="2" charset="2"/>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Further classification and identification should be done on other populations as ours was limited to college students</a:t>
            </a:r>
          </a:p>
          <a:p>
            <a:pPr marL="640080" indent="-548640" algn="just">
              <a:buClr>
                <a:srgbClr val="CC0000"/>
              </a:buClr>
              <a:buFont typeface="Wingdings" pitchFamily="2" charset="2"/>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Low sample size in the Anorexia Nervosa and Binge-eating disorder groups</a:t>
            </a:r>
          </a:p>
          <a:p>
            <a:pPr marL="91440">
              <a:lnSpc>
                <a:spcPct val="200000"/>
              </a:lnSpc>
              <a:buClr>
                <a:srgbClr val="CC0000"/>
              </a:buClr>
            </a:pPr>
            <a:endParaRPr lang="en-US" sz="3200" b="1" dirty="0">
              <a:solidFill>
                <a:srgbClr val="CC0000"/>
              </a:solidFill>
              <a:latin typeface="Arial" pitchFamily="34" charset="0"/>
              <a:cs typeface="Arial" pitchFamily="34" charset="0"/>
            </a:endParaRPr>
          </a:p>
          <a:p>
            <a:pPr>
              <a:lnSpc>
                <a:spcPct val="200000"/>
              </a:lnSpc>
              <a:buClr>
                <a:srgbClr val="FF0000"/>
              </a:buClr>
            </a:pPr>
            <a:r>
              <a:rPr lang="en-US" sz="3200" b="1" dirty="0">
                <a:solidFill>
                  <a:srgbClr val="CC0000"/>
                </a:solidFill>
                <a:latin typeface="Arial" pitchFamily="34" charset="0"/>
                <a:cs typeface="Arial" pitchFamily="34" charset="0"/>
              </a:rPr>
              <a:t>FUTURE STUDY AND IMPLICATIONS</a:t>
            </a:r>
          </a:p>
          <a:p>
            <a:pPr marL="640080" indent="-548640" algn="just">
              <a:buClr>
                <a:srgbClr val="CC0000"/>
              </a:buClr>
              <a:buFont typeface="Wingdings" pitchFamily="2" charset="2"/>
              <a:buChar char="§"/>
            </a:pPr>
            <a:r>
              <a:rPr lang="en-US" sz="2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Results contradicting existing research on what class structures should be expected in those with </a:t>
            </a:r>
            <a:r>
              <a:rPr lang="en-US" sz="27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mTBI</a:t>
            </a:r>
            <a:r>
              <a:rPr lang="en-US" sz="2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p>
          <a:p>
            <a:pPr marL="91440" algn="just">
              <a:buClr>
                <a:srgbClr val="CC0000"/>
              </a:buClr>
            </a:pPr>
            <a:r>
              <a:rPr lang="en-US" sz="27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&gt;&gt;  </a:t>
            </a:r>
            <a:r>
              <a:rPr lang="en-US" sz="2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No evidence of a Mania Group (Demakis et al.)</a:t>
            </a:r>
          </a:p>
          <a:p>
            <a:pPr marL="91440" algn="just">
              <a:buClr>
                <a:srgbClr val="CC0000"/>
              </a:buClr>
            </a:pPr>
            <a:r>
              <a:rPr lang="en-US" sz="27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&gt;&gt;</a:t>
            </a:r>
            <a:r>
              <a:rPr lang="en-US" sz="2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No evidence of  an Externalizing Group (Demakis et al.)</a:t>
            </a:r>
          </a:p>
          <a:p>
            <a:pPr marL="91440" algn="just">
              <a:buClr>
                <a:srgbClr val="CC0000"/>
              </a:buClr>
            </a:pPr>
            <a:r>
              <a:rPr lang="en-US" sz="27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&gt;&gt;</a:t>
            </a:r>
            <a:r>
              <a:rPr lang="en-US" sz="2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No evidence of  a Somatic Group (Demakis et al.)</a:t>
            </a:r>
          </a:p>
          <a:p>
            <a:pPr marL="640080" indent="-548640" algn="just">
              <a:buClr>
                <a:srgbClr val="CC0000"/>
              </a:buClr>
              <a:buFont typeface="Wingdings" pitchFamily="2" charset="2"/>
              <a:buChar char="§"/>
            </a:pPr>
            <a:endParaRPr lang="en-US" sz="2700" dirty="0">
              <a:latin typeface="Times New Roman" panose="02020603050405020304" pitchFamily="18" charset="0"/>
              <a:ea typeface="Calibri" panose="020F0502020204030204" pitchFamily="34" charset="0"/>
              <a:cs typeface="Times New Roman" panose="02020603050405020304" pitchFamily="18" charset="0"/>
            </a:endParaRPr>
          </a:p>
          <a:p>
            <a:pPr marL="640080" indent="-548640" algn="just">
              <a:buClr>
                <a:srgbClr val="CC0000"/>
              </a:buClr>
              <a:buFont typeface="Wingdings" pitchFamily="2" charset="2"/>
              <a:buChar char="§"/>
            </a:pPr>
            <a:r>
              <a:rPr lang="en-US" sz="2700" dirty="0">
                <a:latin typeface="Times New Roman" panose="02020603050405020304" pitchFamily="18" charset="0"/>
                <a:ea typeface="Calibri" panose="020F0502020204030204" pitchFamily="34" charset="0"/>
                <a:cs typeface="Times New Roman" panose="02020603050405020304" pitchFamily="18" charset="0"/>
              </a:rPr>
              <a:t>The EAT scale has good discriminant validity when compared to other MMPI-3 measures as well as moderate construct validity compared to the EDDS</a:t>
            </a:r>
          </a:p>
          <a:p>
            <a:pPr marL="640080" indent="-548640" algn="just">
              <a:buClr>
                <a:srgbClr val="CC0000"/>
              </a:buClr>
              <a:buFont typeface="Wingdings" pitchFamily="2" charset="2"/>
              <a:buChar char="§"/>
            </a:pPr>
            <a:r>
              <a:rPr lang="en-US" sz="2700" dirty="0">
                <a:latin typeface="Times New Roman" panose="02020603050405020304" pitchFamily="18" charset="0"/>
                <a:ea typeface="Calibri" panose="020F0502020204030204" pitchFamily="34" charset="0"/>
                <a:cs typeface="Times New Roman" panose="02020603050405020304" pitchFamily="18" charset="0"/>
              </a:rPr>
              <a:t>The EAT scale can be a good indicator of problematic disordered eating but other measures should be used for diagnostics of an eating disorder</a:t>
            </a:r>
          </a:p>
          <a:p>
            <a:pPr marL="640080" indent="-548640" algn="just">
              <a:buClr>
                <a:srgbClr val="CC0000"/>
              </a:buClr>
              <a:buFont typeface="Wingdings" pitchFamily="2" charset="2"/>
              <a:buChar char="§"/>
            </a:pPr>
            <a:r>
              <a:rPr lang="en-US" sz="2700" dirty="0">
                <a:latin typeface="Times New Roman" panose="02020603050405020304" pitchFamily="18" charset="0"/>
                <a:ea typeface="Calibri" panose="020F0502020204030204" pitchFamily="34" charset="0"/>
                <a:cs typeface="Times New Roman" panose="02020603050405020304" pitchFamily="18" charset="0"/>
              </a:rPr>
              <a:t>Provides evidence for diagnostic utility of the EAT scale in the MMPI-3 to detect problematic eating behaviors</a:t>
            </a:r>
          </a:p>
          <a:p>
            <a:pPr marL="640080" indent="-548640" algn="just">
              <a:buClr>
                <a:srgbClr val="CC0000"/>
              </a:buClr>
              <a:buFont typeface="Wingdings" pitchFamily="2" charset="2"/>
              <a:buChar char="§"/>
            </a:pPr>
            <a:endParaRPr lang="en-US" sz="27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2CFBA0BF-E696-46F1-8EFF-05D8D0D5C47B}"/>
              </a:ext>
            </a:extLst>
          </p:cNvPr>
          <p:cNvSpPr txBox="1"/>
          <p:nvPr/>
        </p:nvSpPr>
        <p:spPr>
          <a:xfrm>
            <a:off x="19586028" y="7531073"/>
            <a:ext cx="6400800" cy="553998"/>
          </a:xfrm>
          <a:prstGeom prst="rect">
            <a:avLst/>
          </a:prstGeom>
          <a:noFill/>
        </p:spPr>
        <p:txBody>
          <a:bodyPr wrap="square" rtlCol="0">
            <a:spAutoFit/>
          </a:bodyPr>
          <a:lstStyle/>
          <a:p>
            <a:pPr algn="ctr"/>
            <a:r>
              <a:rPr lang="en-US" sz="3000" b="1" i="1" dirty="0">
                <a:latin typeface="Times New Roman" panose="02020603050405020304" pitchFamily="18" charset="0"/>
                <a:cs typeface="Times New Roman" panose="02020603050405020304" pitchFamily="18" charset="0"/>
              </a:rPr>
              <a:t>Group Means</a:t>
            </a:r>
          </a:p>
        </p:txBody>
      </p:sp>
      <p:sp>
        <p:nvSpPr>
          <p:cNvPr id="26" name="TextBox 25">
            <a:extLst>
              <a:ext uri="{FF2B5EF4-FFF2-40B4-BE49-F238E27FC236}">
                <a16:creationId xmlns:a16="http://schemas.microsoft.com/office/drawing/2014/main" id="{73604A65-562B-48A2-B118-EFEBFF8AE0E3}"/>
              </a:ext>
            </a:extLst>
          </p:cNvPr>
          <p:cNvSpPr txBox="1"/>
          <p:nvPr/>
        </p:nvSpPr>
        <p:spPr>
          <a:xfrm>
            <a:off x="13909510" y="17437089"/>
            <a:ext cx="5977821" cy="553998"/>
          </a:xfrm>
          <a:prstGeom prst="rect">
            <a:avLst/>
          </a:prstGeom>
          <a:noFill/>
        </p:spPr>
        <p:txBody>
          <a:bodyPr wrap="square" rtlCol="0">
            <a:spAutoFit/>
          </a:bodyPr>
          <a:lstStyle/>
          <a:p>
            <a:r>
              <a:rPr lang="en-US" sz="3000" b="1" i="1" dirty="0">
                <a:latin typeface="Times New Roman" panose="02020603050405020304" pitchFamily="18" charset="0"/>
                <a:cs typeface="Times New Roman" panose="02020603050405020304" pitchFamily="18" charset="0"/>
              </a:rPr>
              <a:t>Area Under the Curve</a:t>
            </a:r>
          </a:p>
        </p:txBody>
      </p:sp>
      <p:pic>
        <p:nvPicPr>
          <p:cNvPr id="36" name="Picture 35" descr="Logo&#10;&#10;Description automatically generated">
            <a:extLst>
              <a:ext uri="{FF2B5EF4-FFF2-40B4-BE49-F238E27FC236}">
                <a16:creationId xmlns:a16="http://schemas.microsoft.com/office/drawing/2014/main" id="{7483373C-E852-4C7C-95DF-48A819B8E9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0283"/>
          <a:stretch/>
        </p:blipFill>
        <p:spPr>
          <a:xfrm>
            <a:off x="1752600" y="3957734"/>
            <a:ext cx="5943600" cy="1376266"/>
          </a:xfrm>
          <a:prstGeom prst="rect">
            <a:avLst/>
          </a:prstGeom>
        </p:spPr>
      </p:pic>
      <p:pic>
        <p:nvPicPr>
          <p:cNvPr id="25" name="Picture 24" descr="just double t.tif"/>
          <p:cNvPicPr>
            <a:picLocks noChangeAspect="1"/>
          </p:cNvPicPr>
          <p:nvPr/>
        </p:nvPicPr>
        <p:blipFill>
          <a:blip r:embed="rId4" cstate="print"/>
          <a:stretch>
            <a:fillRect/>
          </a:stretch>
        </p:blipFill>
        <p:spPr>
          <a:xfrm>
            <a:off x="5105400" y="1556820"/>
            <a:ext cx="1794872" cy="2073666"/>
          </a:xfrm>
          <a:prstGeom prst="rect">
            <a:avLst/>
          </a:prstGeom>
        </p:spPr>
      </p:pic>
      <p:pic>
        <p:nvPicPr>
          <p:cNvPr id="39" name="Picture 38" descr="Icon&#10;&#10;Description automatically generated">
            <a:extLst>
              <a:ext uri="{FF2B5EF4-FFF2-40B4-BE49-F238E27FC236}">
                <a16:creationId xmlns:a16="http://schemas.microsoft.com/office/drawing/2014/main" id="{89F27406-0F4B-47AF-9AFE-89E1E3F251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07145" y="1516834"/>
            <a:ext cx="2241055" cy="2073667"/>
          </a:xfrm>
          <a:prstGeom prst="rect">
            <a:avLst/>
          </a:prstGeom>
        </p:spPr>
      </p:pic>
      <p:sp>
        <p:nvSpPr>
          <p:cNvPr id="40" name="Rectangle 39">
            <a:extLst>
              <a:ext uri="{FF2B5EF4-FFF2-40B4-BE49-F238E27FC236}">
                <a16:creationId xmlns:a16="http://schemas.microsoft.com/office/drawing/2014/main" id="{8BE76F69-F390-45B0-8508-C6D153A8350F}"/>
              </a:ext>
            </a:extLst>
          </p:cNvPr>
          <p:cNvSpPr/>
          <p:nvPr/>
        </p:nvSpPr>
        <p:spPr>
          <a:xfrm>
            <a:off x="4495800" y="3657600"/>
            <a:ext cx="609600" cy="3648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 name="Straight Connector 163">
            <a:extLst>
              <a:ext uri="{FF2B5EF4-FFF2-40B4-BE49-F238E27FC236}">
                <a16:creationId xmlns:a16="http://schemas.microsoft.com/office/drawing/2014/main" id="{3F4B48DC-748D-4804-9176-58AFE695569E}"/>
              </a:ext>
            </a:extLst>
          </p:cNvPr>
          <p:cNvCxnSpPr/>
          <p:nvPr/>
        </p:nvCxnSpPr>
        <p:spPr>
          <a:xfrm>
            <a:off x="19395528" y="31932712"/>
            <a:ext cx="6781800" cy="0"/>
          </a:xfrm>
          <a:prstGeom prst="line">
            <a:avLst/>
          </a:prstGeom>
        </p:spPr>
        <p:style>
          <a:lnRef idx="1">
            <a:schemeClr val="accent2"/>
          </a:lnRef>
          <a:fillRef idx="0">
            <a:schemeClr val="accent2"/>
          </a:fillRef>
          <a:effectRef idx="0">
            <a:schemeClr val="accent2"/>
          </a:effectRef>
          <a:fontRef idx="minor">
            <a:schemeClr val="tx1"/>
          </a:fontRef>
        </p:style>
      </p:cxnSp>
      <p:sp>
        <p:nvSpPr>
          <p:cNvPr id="32" name="TextBox 31">
            <a:extLst>
              <a:ext uri="{FF2B5EF4-FFF2-40B4-BE49-F238E27FC236}">
                <a16:creationId xmlns:a16="http://schemas.microsoft.com/office/drawing/2014/main" id="{84F0DD35-627C-3CC6-5A86-A9D60D4EBB92}"/>
              </a:ext>
            </a:extLst>
          </p:cNvPr>
          <p:cNvSpPr txBox="1"/>
          <p:nvPr/>
        </p:nvSpPr>
        <p:spPr>
          <a:xfrm>
            <a:off x="20574000" y="32084640"/>
            <a:ext cx="5029200" cy="400110"/>
          </a:xfrm>
          <a:prstGeom prst="rect">
            <a:avLst/>
          </a:prstGeom>
          <a:noFill/>
        </p:spPr>
        <p:txBody>
          <a:bodyPr wrap="square">
            <a:spAutoFit/>
          </a:bodyPr>
          <a:lstStyle/>
          <a:p>
            <a:pPr algn="ctr"/>
            <a:r>
              <a:rPr lang="en-US" sz="2000" dirty="0"/>
              <a:t>References available upon request</a:t>
            </a:r>
          </a:p>
        </p:txBody>
      </p:sp>
      <p:pic>
        <p:nvPicPr>
          <p:cNvPr id="10" name="Picture 9">
            <a:extLst>
              <a:ext uri="{FF2B5EF4-FFF2-40B4-BE49-F238E27FC236}">
                <a16:creationId xmlns:a16="http://schemas.microsoft.com/office/drawing/2014/main" id="{58B59158-817C-F3D0-B40C-235EDA80F915}"/>
              </a:ext>
            </a:extLst>
          </p:cNvPr>
          <p:cNvPicPr>
            <a:picLocks noChangeAspect="1"/>
          </p:cNvPicPr>
          <p:nvPr/>
        </p:nvPicPr>
        <p:blipFill rotWithShape="1">
          <a:blip r:embed="rId6"/>
          <a:srcRect l="11595" r="28352" b="6080"/>
          <a:stretch/>
        </p:blipFill>
        <p:spPr>
          <a:xfrm>
            <a:off x="11794108" y="17870676"/>
            <a:ext cx="8563827" cy="8353153"/>
          </a:xfrm>
          <a:prstGeom prst="rect">
            <a:avLst/>
          </a:prstGeom>
        </p:spPr>
      </p:pic>
      <p:pic>
        <p:nvPicPr>
          <p:cNvPr id="3" name="Picture 2">
            <a:extLst>
              <a:ext uri="{FF2B5EF4-FFF2-40B4-BE49-F238E27FC236}">
                <a16:creationId xmlns:a16="http://schemas.microsoft.com/office/drawing/2014/main" id="{437B808E-A750-2903-0234-7B59A7BF2B5C}"/>
              </a:ext>
            </a:extLst>
          </p:cNvPr>
          <p:cNvPicPr>
            <a:picLocks noChangeAspect="1"/>
          </p:cNvPicPr>
          <p:nvPr/>
        </p:nvPicPr>
        <p:blipFill>
          <a:blip r:embed="rId7"/>
          <a:stretch>
            <a:fillRect/>
          </a:stretch>
        </p:blipFill>
        <p:spPr>
          <a:xfrm>
            <a:off x="13480022" y="27591621"/>
            <a:ext cx="17952724" cy="3812597"/>
          </a:xfrm>
          <a:prstGeom prst="rect">
            <a:avLst/>
          </a:prstGeom>
        </p:spPr>
      </p:pic>
      <p:sp>
        <p:nvSpPr>
          <p:cNvPr id="31" name="TextBox 30">
            <a:extLst>
              <a:ext uri="{FF2B5EF4-FFF2-40B4-BE49-F238E27FC236}">
                <a16:creationId xmlns:a16="http://schemas.microsoft.com/office/drawing/2014/main" id="{63AD819B-B8E0-E681-C3AF-33228B33328F}"/>
              </a:ext>
            </a:extLst>
          </p:cNvPr>
          <p:cNvSpPr txBox="1"/>
          <p:nvPr/>
        </p:nvSpPr>
        <p:spPr>
          <a:xfrm>
            <a:off x="20427862" y="26620512"/>
            <a:ext cx="5977821" cy="553998"/>
          </a:xfrm>
          <a:prstGeom prst="rect">
            <a:avLst/>
          </a:prstGeom>
          <a:noFill/>
        </p:spPr>
        <p:txBody>
          <a:bodyPr wrap="square" rtlCol="0">
            <a:spAutoFit/>
          </a:bodyPr>
          <a:lstStyle/>
          <a:p>
            <a:r>
              <a:rPr lang="en-US" sz="3000" b="1" i="1" dirty="0">
                <a:latin typeface="Times New Roman" panose="02020603050405020304" pitchFamily="18" charset="0"/>
                <a:cs typeface="Times New Roman" panose="02020603050405020304" pitchFamily="18" charset="0"/>
              </a:rPr>
              <a:t>Point Estimate Classification</a:t>
            </a:r>
          </a:p>
        </p:txBody>
      </p:sp>
      <p:pic>
        <p:nvPicPr>
          <p:cNvPr id="6" name="Picture 5">
            <a:extLst>
              <a:ext uri="{FF2B5EF4-FFF2-40B4-BE49-F238E27FC236}">
                <a16:creationId xmlns:a16="http://schemas.microsoft.com/office/drawing/2014/main" id="{5E68CB10-03CA-D293-A1EB-CBB6E19031B1}"/>
              </a:ext>
            </a:extLst>
          </p:cNvPr>
          <p:cNvPicPr>
            <a:picLocks noChangeAspect="1"/>
          </p:cNvPicPr>
          <p:nvPr/>
        </p:nvPicPr>
        <p:blipFill>
          <a:blip r:embed="rId8"/>
          <a:stretch>
            <a:fillRect/>
          </a:stretch>
        </p:blipFill>
        <p:spPr>
          <a:xfrm>
            <a:off x="16216328" y="8360350"/>
            <a:ext cx="12581026" cy="4030790"/>
          </a:xfrm>
          <a:prstGeom prst="rect">
            <a:avLst/>
          </a:prstGeom>
        </p:spPr>
      </p:pic>
      <p:pic>
        <p:nvPicPr>
          <p:cNvPr id="7" name="Picture 6">
            <a:extLst>
              <a:ext uri="{FF2B5EF4-FFF2-40B4-BE49-F238E27FC236}">
                <a16:creationId xmlns:a16="http://schemas.microsoft.com/office/drawing/2014/main" id="{D33898C6-423C-90F3-D9BB-5C6D55E76BD4}"/>
              </a:ext>
            </a:extLst>
          </p:cNvPr>
          <p:cNvPicPr>
            <a:picLocks noChangeAspect="1"/>
          </p:cNvPicPr>
          <p:nvPr/>
        </p:nvPicPr>
        <p:blipFill>
          <a:blip r:embed="rId9"/>
          <a:stretch>
            <a:fillRect/>
          </a:stretch>
        </p:blipFill>
        <p:spPr>
          <a:xfrm>
            <a:off x="16216328" y="12502716"/>
            <a:ext cx="12581026" cy="4659095"/>
          </a:xfrm>
          <a:prstGeom prst="rect">
            <a:avLst/>
          </a:prstGeom>
        </p:spPr>
      </p:pic>
      <p:sp>
        <p:nvSpPr>
          <p:cNvPr id="33" name="TextBox 32">
            <a:extLst>
              <a:ext uri="{FF2B5EF4-FFF2-40B4-BE49-F238E27FC236}">
                <a16:creationId xmlns:a16="http://schemas.microsoft.com/office/drawing/2014/main" id="{E0EFF65C-CBA9-11CA-82F0-FF8587FBC5E8}"/>
              </a:ext>
            </a:extLst>
          </p:cNvPr>
          <p:cNvSpPr txBox="1"/>
          <p:nvPr/>
        </p:nvSpPr>
        <p:spPr>
          <a:xfrm>
            <a:off x="25578619" y="17714088"/>
            <a:ext cx="5977821" cy="553998"/>
          </a:xfrm>
          <a:prstGeom prst="rect">
            <a:avLst/>
          </a:prstGeom>
          <a:noFill/>
        </p:spPr>
        <p:txBody>
          <a:bodyPr wrap="square" rtlCol="0">
            <a:spAutoFit/>
          </a:bodyPr>
          <a:lstStyle/>
          <a:p>
            <a:r>
              <a:rPr lang="en-US" sz="3000" b="1" i="1" dirty="0">
                <a:latin typeface="Times New Roman" panose="02020603050405020304" pitchFamily="18" charset="0"/>
                <a:cs typeface="Times New Roman" panose="02020603050405020304" pitchFamily="18" charset="0"/>
              </a:rPr>
              <a:t>Health Behaviors</a:t>
            </a:r>
          </a:p>
        </p:txBody>
      </p:sp>
      <p:pic>
        <p:nvPicPr>
          <p:cNvPr id="8" name="Picture 7">
            <a:extLst>
              <a:ext uri="{FF2B5EF4-FFF2-40B4-BE49-F238E27FC236}">
                <a16:creationId xmlns:a16="http://schemas.microsoft.com/office/drawing/2014/main" id="{9135CA57-7971-23C5-069C-DB2249A4B945}"/>
              </a:ext>
            </a:extLst>
          </p:cNvPr>
          <p:cNvPicPr>
            <a:picLocks noChangeAspect="1"/>
          </p:cNvPicPr>
          <p:nvPr/>
        </p:nvPicPr>
        <p:blipFill>
          <a:blip r:embed="rId10"/>
          <a:stretch>
            <a:fillRect/>
          </a:stretch>
        </p:blipFill>
        <p:spPr>
          <a:xfrm>
            <a:off x="2327980" y="21945600"/>
            <a:ext cx="3463220" cy="2177901"/>
          </a:xfrm>
          <a:prstGeom prst="rect">
            <a:avLst/>
          </a:prstGeom>
        </p:spPr>
      </p:pic>
      <p:pic>
        <p:nvPicPr>
          <p:cNvPr id="9" name="Picture 8">
            <a:extLst>
              <a:ext uri="{FF2B5EF4-FFF2-40B4-BE49-F238E27FC236}">
                <a16:creationId xmlns:a16="http://schemas.microsoft.com/office/drawing/2014/main" id="{E4B00DAC-D84F-07A8-86BF-8A541A57BC44}"/>
              </a:ext>
            </a:extLst>
          </p:cNvPr>
          <p:cNvPicPr>
            <a:picLocks noChangeAspect="1"/>
          </p:cNvPicPr>
          <p:nvPr/>
        </p:nvPicPr>
        <p:blipFill>
          <a:blip r:embed="rId11"/>
          <a:stretch>
            <a:fillRect/>
          </a:stretch>
        </p:blipFill>
        <p:spPr>
          <a:xfrm>
            <a:off x="2303698" y="25069800"/>
            <a:ext cx="4325702" cy="7041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21418</TotalTime>
  <Words>534</Words>
  <Application>Microsoft Office PowerPoint</Application>
  <PresentationFormat>Custom</PresentationFormat>
  <Paragraphs>62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Times New Roman</vt:lpstr>
      <vt:lpstr>Wingdings</vt: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admin</dc:creator>
  <cp:keywords/>
  <dc:description/>
  <cp:lastModifiedBy>Ingram, Paul</cp:lastModifiedBy>
  <cp:revision>192</cp:revision>
  <dcterms:created xsi:type="dcterms:W3CDTF">2014-09-10T14:37:52Z</dcterms:created>
  <dcterms:modified xsi:type="dcterms:W3CDTF">2022-05-31T13:08:05Z</dcterms:modified>
  <cp:category/>
</cp:coreProperties>
</file>