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1.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22.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23.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24.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25.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26.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27.xml" ContentType="application/vnd.openxmlformats-officedocument.presentationml.notesSl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28.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29.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30.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notesSlides/notesSlide39.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notesSlides/notesSlide40.xml" ContentType="application/vnd.openxmlformats-officedocument.presentationml.notesSl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notesSlides/notesSlide41.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notesSlides/notesSlide42.xml" ContentType="application/vnd.openxmlformats-officedocument.presentationml.notesSlid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notesSlides/notesSlide43.xml" ContentType="application/vnd.openxmlformats-officedocument.presentationml.notesSlid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notesSlides/notesSlide44.xml" ContentType="application/vnd.openxmlformats-officedocument.presentationml.notesSlid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notesSlides/notesSlide45.xml" ContentType="application/vnd.openxmlformats-officedocument.presentationml.notesSlid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charts/chart26.xml" ContentType="application/vnd.openxmlformats-officedocument.drawingml.chart+xml"/>
  <Override PartName="/ppt/charts/style26.xml" ContentType="application/vnd.ms-office.chartstyle+xml"/>
  <Override PartName="/ppt/charts/colors26.xml" ContentType="application/vnd.ms-office.chartcolorstyle+xml"/>
  <Override PartName="/ppt/charts/chart27.xml" ContentType="application/vnd.openxmlformats-officedocument.drawingml.chart+xml"/>
  <Override PartName="/ppt/charts/style27.xml" ContentType="application/vnd.ms-office.chartstyle+xml"/>
  <Override PartName="/ppt/charts/colors27.xml" ContentType="application/vnd.ms-office.chartcolorstyle+xml"/>
  <Override PartName="/ppt/charts/chart28.xml" ContentType="application/vnd.openxmlformats-officedocument.drawingml.chart+xml"/>
  <Override PartName="/ppt/charts/style28.xml" ContentType="application/vnd.ms-office.chartstyle+xml"/>
  <Override PartName="/ppt/charts/colors28.xml" ContentType="application/vnd.ms-office.chartcolorstyle+xml"/>
  <Override PartName="/ppt/notesSlides/notesSlide46.xml" ContentType="application/vnd.openxmlformats-officedocument.presentationml.notesSlide+xml"/>
  <Override PartName="/ppt/charts/chart29.xml" ContentType="application/vnd.openxmlformats-officedocument.drawingml.chart+xml"/>
  <Override PartName="/ppt/charts/style29.xml" ContentType="application/vnd.ms-office.chartstyle+xml"/>
  <Override PartName="/ppt/charts/colors29.xml" ContentType="application/vnd.ms-office.chartcolorstyle+xml"/>
  <Override PartName="/ppt/charts/chart30.xml" ContentType="application/vnd.openxmlformats-officedocument.drawingml.chart+xml"/>
  <Override PartName="/ppt/charts/style30.xml" ContentType="application/vnd.ms-office.chartstyle+xml"/>
  <Override PartName="/ppt/charts/colors30.xml" ContentType="application/vnd.ms-office.chartcolorstyle+xml"/>
  <Override PartName="/ppt/charts/chart31.xml" ContentType="application/vnd.openxmlformats-officedocument.drawingml.chart+xml"/>
  <Override PartName="/ppt/charts/style31.xml" ContentType="application/vnd.ms-office.chartstyle+xml"/>
  <Override PartName="/ppt/charts/colors31.xml" ContentType="application/vnd.ms-office.chartcolorstyle+xml"/>
  <Override PartName="/ppt/notesSlides/notesSlide47.xml" ContentType="application/vnd.openxmlformats-officedocument.presentationml.notesSlide+xml"/>
  <Override PartName="/ppt/charts/chart32.xml" ContentType="application/vnd.openxmlformats-officedocument.drawingml.chart+xml"/>
  <Override PartName="/ppt/charts/style32.xml" ContentType="application/vnd.ms-office.chartstyle+xml"/>
  <Override PartName="/ppt/charts/colors32.xml" ContentType="application/vnd.ms-office.chartcolorstyle+xml"/>
  <Override PartName="/ppt/charts/chart33.xml" ContentType="application/vnd.openxmlformats-officedocument.drawingml.chart+xml"/>
  <Override PartName="/ppt/charts/style33.xml" ContentType="application/vnd.ms-office.chartstyle+xml"/>
  <Override PartName="/ppt/charts/colors33.xml" ContentType="application/vnd.ms-office.chartcolorstyle+xml"/>
  <Override PartName="/ppt/charts/chart34.xml" ContentType="application/vnd.openxmlformats-officedocument.drawingml.chart+xml"/>
  <Override PartName="/ppt/charts/style34.xml" ContentType="application/vnd.ms-office.chartstyle+xml"/>
  <Override PartName="/ppt/charts/colors34.xml" ContentType="application/vnd.ms-office.chartcolorstyle+xml"/>
  <Override PartName="/ppt/notesSlides/notesSlide48.xml" ContentType="application/vnd.openxmlformats-officedocument.presentationml.notesSlide+xml"/>
  <Override PartName="/ppt/charts/chart35.xml" ContentType="application/vnd.openxmlformats-officedocument.drawingml.chart+xml"/>
  <Override PartName="/ppt/charts/style35.xml" ContentType="application/vnd.ms-office.chartstyle+xml"/>
  <Override PartName="/ppt/charts/colors35.xml" ContentType="application/vnd.ms-office.chartcolorstyl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charts/chart36.xml" ContentType="application/vnd.openxmlformats-officedocument.drawingml.chart+xml"/>
  <Override PartName="/ppt/charts/style36.xml" ContentType="application/vnd.ms-office.chartstyle+xml"/>
  <Override PartName="/ppt/charts/colors36.xml" ContentType="application/vnd.ms-office.chartcolorstyle+xml"/>
  <Override PartName="/ppt/charts/chart37.xml" ContentType="application/vnd.openxmlformats-officedocument.drawingml.chart+xml"/>
  <Override PartName="/ppt/charts/style37.xml" ContentType="application/vnd.ms-office.chartstyle+xml"/>
  <Override PartName="/ppt/charts/colors37.xml" ContentType="application/vnd.ms-office.chartcolorstyle+xml"/>
  <Override PartName="/ppt/charts/chart38.xml" ContentType="application/vnd.openxmlformats-officedocument.drawingml.chart+xml"/>
  <Override PartName="/ppt/charts/style38.xml" ContentType="application/vnd.ms-office.chartstyle+xml"/>
  <Override PartName="/ppt/charts/colors38.xml" ContentType="application/vnd.ms-office.chartcolorstyle+xml"/>
  <Override PartName="/ppt/charts/chart39.xml" ContentType="application/vnd.openxmlformats-officedocument.drawingml.chart+xml"/>
  <Override PartName="/ppt/charts/style39.xml" ContentType="application/vnd.ms-office.chartstyle+xml"/>
  <Override PartName="/ppt/charts/colors39.xml" ContentType="application/vnd.ms-office.chartcolorstyle+xml"/>
  <Override PartName="/ppt/notesSlides/notesSlide51.xml" ContentType="application/vnd.openxmlformats-officedocument.presentationml.notesSlide+xml"/>
  <Override PartName="/ppt/charts/chart40.xml" ContentType="application/vnd.openxmlformats-officedocument.drawingml.chart+xml"/>
  <Override PartName="/ppt/charts/style40.xml" ContentType="application/vnd.ms-office.chartstyle+xml"/>
  <Override PartName="/ppt/charts/colors40.xml" ContentType="application/vnd.ms-office.chartcolorstyle+xml"/>
  <Override PartName="/ppt/charts/chart41.xml" ContentType="application/vnd.openxmlformats-officedocument.drawingml.chart+xml"/>
  <Override PartName="/ppt/charts/style41.xml" ContentType="application/vnd.ms-office.chartstyle+xml"/>
  <Override PartName="/ppt/charts/colors41.xml" ContentType="application/vnd.ms-office.chartcolorstyle+xml"/>
  <Override PartName="/ppt/charts/chart42.xml" ContentType="application/vnd.openxmlformats-officedocument.drawingml.chart+xml"/>
  <Override PartName="/ppt/charts/style42.xml" ContentType="application/vnd.ms-office.chartstyle+xml"/>
  <Override PartName="/ppt/charts/colors42.xml" ContentType="application/vnd.ms-office.chartcolorstyle+xml"/>
  <Override PartName="/ppt/charts/chart43.xml" ContentType="application/vnd.openxmlformats-officedocument.drawingml.chart+xml"/>
  <Override PartName="/ppt/charts/style43.xml" ContentType="application/vnd.ms-office.chartstyle+xml"/>
  <Override PartName="/ppt/charts/colors43.xml" ContentType="application/vnd.ms-office.chartcolorstyle+xml"/>
  <Override PartName="/ppt/charts/chart44.xml" ContentType="application/vnd.openxmlformats-officedocument.drawingml.chart+xml"/>
  <Override PartName="/ppt/charts/style44.xml" ContentType="application/vnd.ms-office.chartstyle+xml"/>
  <Override PartName="/ppt/charts/colors44.xml" ContentType="application/vnd.ms-office.chartcolorstyle+xml"/>
  <Override PartName="/ppt/charts/chart45.xml" ContentType="application/vnd.openxmlformats-officedocument.drawingml.chart+xml"/>
  <Override PartName="/ppt/charts/style45.xml" ContentType="application/vnd.ms-office.chartstyle+xml"/>
  <Override PartName="/ppt/charts/colors45.xml" ContentType="application/vnd.ms-office.chartcolorstyle+xml"/>
  <Override PartName="/ppt/charts/chart46.xml" ContentType="application/vnd.openxmlformats-officedocument.drawingml.chart+xml"/>
  <Override PartName="/ppt/charts/style46.xml" ContentType="application/vnd.ms-office.chartstyle+xml"/>
  <Override PartName="/ppt/charts/colors46.xml" ContentType="application/vnd.ms-office.chartcolorstyle+xml"/>
  <Override PartName="/ppt/charts/chart47.xml" ContentType="application/vnd.openxmlformats-officedocument.drawingml.chart+xml"/>
  <Override PartName="/ppt/charts/style47.xml" ContentType="application/vnd.ms-office.chartstyle+xml"/>
  <Override PartName="/ppt/charts/colors47.xml" ContentType="application/vnd.ms-office.chartcolorstyle+xml"/>
  <Override PartName="/ppt/charts/chart48.xml" ContentType="application/vnd.openxmlformats-officedocument.drawingml.chart+xml"/>
  <Override PartName="/ppt/charts/style48.xml" ContentType="application/vnd.ms-office.chartstyle+xml"/>
  <Override PartName="/ppt/charts/colors48.xml" ContentType="application/vnd.ms-office.chartcolorstyle+xml"/>
  <Override PartName="/ppt/charts/chart49.xml" ContentType="application/vnd.openxmlformats-officedocument.drawingml.chart+xml"/>
  <Override PartName="/ppt/charts/style49.xml" ContentType="application/vnd.ms-office.chartstyle+xml"/>
  <Override PartName="/ppt/charts/colors49.xml" ContentType="application/vnd.ms-office.chartcolorstyle+xml"/>
  <Override PartName="/ppt/notesSlides/notesSlide5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9"/>
  </p:notesMasterIdLst>
  <p:sldIdLst>
    <p:sldId id="256" r:id="rId2"/>
    <p:sldId id="293" r:id="rId3"/>
    <p:sldId id="259" r:id="rId4"/>
    <p:sldId id="313" r:id="rId5"/>
    <p:sldId id="260" r:id="rId6"/>
    <p:sldId id="334" r:id="rId7"/>
    <p:sldId id="335" r:id="rId8"/>
    <p:sldId id="336" r:id="rId9"/>
    <p:sldId id="261" r:id="rId10"/>
    <p:sldId id="315" r:id="rId11"/>
    <p:sldId id="316" r:id="rId12"/>
    <p:sldId id="317" r:id="rId13"/>
    <p:sldId id="318" r:id="rId14"/>
    <p:sldId id="320" r:id="rId15"/>
    <p:sldId id="322" r:id="rId16"/>
    <p:sldId id="321" r:id="rId17"/>
    <p:sldId id="263" r:id="rId18"/>
    <p:sldId id="285" r:id="rId19"/>
    <p:sldId id="290" r:id="rId20"/>
    <p:sldId id="269" r:id="rId21"/>
    <p:sldId id="339" r:id="rId22"/>
    <p:sldId id="340" r:id="rId23"/>
    <p:sldId id="338" r:id="rId24"/>
    <p:sldId id="270" r:id="rId25"/>
    <p:sldId id="271" r:id="rId26"/>
    <p:sldId id="272" r:id="rId27"/>
    <p:sldId id="273" r:id="rId28"/>
    <p:sldId id="304" r:id="rId29"/>
    <p:sldId id="332" r:id="rId30"/>
    <p:sldId id="333" r:id="rId31"/>
    <p:sldId id="301" r:id="rId32"/>
    <p:sldId id="274" r:id="rId33"/>
    <p:sldId id="297" r:id="rId34"/>
    <p:sldId id="298" r:id="rId35"/>
    <p:sldId id="299" r:id="rId36"/>
    <p:sldId id="300" r:id="rId37"/>
    <p:sldId id="284" r:id="rId38"/>
    <p:sldId id="291" r:id="rId39"/>
    <p:sldId id="323" r:id="rId40"/>
    <p:sldId id="324" r:id="rId41"/>
    <p:sldId id="257" r:id="rId42"/>
    <p:sldId id="279" r:id="rId43"/>
    <p:sldId id="278" r:id="rId44"/>
    <p:sldId id="280" r:id="rId45"/>
    <p:sldId id="328" r:id="rId46"/>
    <p:sldId id="281" r:id="rId47"/>
    <p:sldId id="330" r:id="rId48"/>
    <p:sldId id="329" r:id="rId49"/>
    <p:sldId id="268" r:id="rId50"/>
    <p:sldId id="342" r:id="rId51"/>
    <p:sldId id="343" r:id="rId52"/>
    <p:sldId id="344" r:id="rId53"/>
    <p:sldId id="296" r:id="rId54"/>
    <p:sldId id="295" r:id="rId55"/>
    <p:sldId id="258" r:id="rId56"/>
    <p:sldId id="282" r:id="rId57"/>
    <p:sldId id="337" r:id="rId5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748" autoAdjust="0"/>
    <p:restoredTop sz="78113" autoAdjust="0"/>
  </p:normalViewPr>
  <p:slideViewPr>
    <p:cSldViewPr snapToGrid="0">
      <p:cViewPr varScale="1">
        <p:scale>
          <a:sx n="89" d="100"/>
          <a:sy n="89" d="100"/>
        </p:scale>
        <p:origin x="1560"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oleObject" Target="file:///C:\Users\mille\Google%20Drive\Research-%20MINE\17.%20MMPI-3%20SOS%20Scale\Analyses\Figures.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mille\Google%20Drive\Research-%20MINE\17.%20MMPI-3%20SOS%20Scale\Analyses\Figures.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Users\mille\Google%20Drive\Research-%20MINE\17.%20MMPI-3%20SOS%20Scale\Analyses\Figures.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C:\Users\mille\Google%20Drive\Research-%20MINE\17.%20MMPI-3%20SOS%20Scale\Analyses\Figures.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C:\Users\mille\Google%20Drive\Research-%20MINE\17.%20MMPI-3%20SOS%20Scale\Analyses\Figures.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file:///C:\Users\mille\Google%20Drive\Research-%20MINE\17.%20MMPI-3%20SOS%20Scale\Analyses\Figures.xlsx"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file:///C:\Users\mille\Google%20Drive\Research-%20MINE\17.%20MMPI-3%20SOS%20Scale\Analyses\Figures.xlsx"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oleObject" Target="file:///C:\Users\mille\Google%20Drive\Research-%20MINE\17.%20MMPI-3%20SOS%20Scale\Analyses\Figures.xlsx" TargetMode="External"/><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oleObject" Target="file:///C:\Users\mille\Google%20Drive\Research-%20MINE\17.%20MMPI-3%20SOS%20Scale\Analyses\Figures.xlsx" TargetMode="External"/><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oleObject" Target="file:///C:\Users\mille\Google%20Drive\Research-%20MINE\17.%20MMPI-3%20SOS%20Scale\Analyses\Figures.xlsx" TargetMode="External"/><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oleObject" Target="file:///C:\Users\mille\Google%20Drive\Research-%20MINE\17.%20MMPI-3%20SOS%20Scale\Analyses\Figures.xlsx" TargetMode="External"/><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oleObject" Target="file:///C:\Users\mille\Google%20Drive\Research-%20MINE\17.%20MMPI-3%20SOS%20Scale\Analyses\Figures.xlsx" TargetMode="External"/><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oleObject" Target="file:///C:\Users\mille\Google%20Drive\Research-%20MINE\17.%20MMPI-3%20SOS%20Scale\Analyses\Figures.xlsx" TargetMode="External"/><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oleObject" Target="file:///C:\Users\mille\Google%20Drive\Research-%20MINE\17.%20MMPI-3%20SOS%20Scale\Analyses\Figures.xlsx" TargetMode="External"/><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oleObject" Target="file:///C:\Users\mille\Google%20Drive\Research-%20MINE\17.%20MMPI-3%20SOS%20Scale\Analyses\Figures.xlsx" TargetMode="External"/><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oleObject" Target="file:///C:\Users\mille\Google%20Drive\Research-%20MINE\17.%20MMPI-3%20SOS%20Scale\Analyses\Figures.xlsx" TargetMode="External"/><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oleObject" Target="file:///C:\Users\mille\Google%20Drive\Research-%20MINE\17.%20MMPI-3%20SOS%20Scale\Analyses\Figures.xlsx" TargetMode="External"/><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oleObject" Target="file:///C:\Users\mille\Google%20Drive\Research-%20MINE\17.%20MMPI-3%20SOS%20Scale\Analyses\Figures.xlsx" TargetMode="External"/><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oleObject" Target="file:///C:\Users\mille\Google%20Drive\Research-%20MINE\17.%20MMPI-3%20SOS%20Scale\Analyses\Figures.xlsx" TargetMode="External"/><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oleObject" Target="file:///C:\Users\mille\Google%20Drive\Research-%20MINE\17.%20MMPI-3%20SOS%20Scale\Analyses\Figures.xlsx" TargetMode="External"/><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oleObject" Target="file:///C:\Users\mille\Google%20Drive\Research-%20MINE\17.%20MMPI-3%20SOS%20Scale\Analyses\Figures.xlsx" TargetMode="External"/><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oleObject" Target="file:///C:\Users\mille\Google%20Drive\Research-%20MINE\17.%20MMPI-3%20SOS%20Scale\Analyses\Figures.xlsx" TargetMode="External"/><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oleObject" Target="file:///C:\Users\mille\Google%20Drive\Research-%20MINE\17.%20MMPI-3%20SOS%20Scale\Analyses\Figures.xlsx" TargetMode="External"/><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oleObject" Target="file:///C:\Users\mille\Google%20Drive\Research-%20MINE\17.%20MMPI-3%20SOS%20Scale\Analyses\Figures.xlsx" TargetMode="External"/><Relationship Id="rId2" Type="http://schemas.microsoft.com/office/2011/relationships/chartColorStyle" Target="colors24.xml"/><Relationship Id="rId1" Type="http://schemas.microsoft.com/office/2011/relationships/chartStyle" Target="style24.xml"/></Relationships>
</file>

<file path=ppt/charts/_rels/chart25.xml.rels><?xml version="1.0" encoding="UTF-8" standalone="yes"?>
<Relationships xmlns="http://schemas.openxmlformats.org/package/2006/relationships"><Relationship Id="rId3" Type="http://schemas.openxmlformats.org/officeDocument/2006/relationships/oleObject" Target="file:///C:\Users\mille\Google%20Drive\Research-%20MINE\17.%20MMPI-3%20SOS%20Scale\Analyses\Figures.xlsx" TargetMode="External"/><Relationship Id="rId2" Type="http://schemas.microsoft.com/office/2011/relationships/chartColorStyle" Target="colors25.xml"/><Relationship Id="rId1" Type="http://schemas.microsoft.com/office/2011/relationships/chartStyle" Target="style25.xml"/></Relationships>
</file>

<file path=ppt/charts/_rels/chart26.xml.rels><?xml version="1.0" encoding="UTF-8" standalone="yes"?>
<Relationships xmlns="http://schemas.openxmlformats.org/package/2006/relationships"><Relationship Id="rId3" Type="http://schemas.openxmlformats.org/officeDocument/2006/relationships/oleObject" Target="file:///C:\Users\mille\Google%20Drive\Research-%20MINE\17.%20MMPI-3%20SOS%20Scale\Analyses\Figures.xlsx" TargetMode="External"/><Relationship Id="rId2" Type="http://schemas.microsoft.com/office/2011/relationships/chartColorStyle" Target="colors26.xml"/><Relationship Id="rId1" Type="http://schemas.microsoft.com/office/2011/relationships/chartStyle" Target="style26.xml"/></Relationships>
</file>

<file path=ppt/charts/_rels/chart27.xml.rels><?xml version="1.0" encoding="UTF-8" standalone="yes"?>
<Relationships xmlns="http://schemas.openxmlformats.org/package/2006/relationships"><Relationship Id="rId3" Type="http://schemas.openxmlformats.org/officeDocument/2006/relationships/oleObject" Target="file:///C:\Users\mille\Google%20Drive\Research-%20MINE\17.%20MMPI-3%20SOS%20Scale\Analyses\Figures.xlsx" TargetMode="External"/><Relationship Id="rId2" Type="http://schemas.microsoft.com/office/2011/relationships/chartColorStyle" Target="colors27.xml"/><Relationship Id="rId1" Type="http://schemas.microsoft.com/office/2011/relationships/chartStyle" Target="style27.xml"/></Relationships>
</file>

<file path=ppt/charts/_rels/chart28.xml.rels><?xml version="1.0" encoding="UTF-8" standalone="yes"?>
<Relationships xmlns="http://schemas.openxmlformats.org/package/2006/relationships"><Relationship Id="rId3" Type="http://schemas.openxmlformats.org/officeDocument/2006/relationships/oleObject" Target="file:///C:\Users\mille\Google%20Drive\Research-%20MINE\17.%20MMPI-3%20SOS%20Scale\Analyses\Figures.xlsx" TargetMode="External"/><Relationship Id="rId2" Type="http://schemas.microsoft.com/office/2011/relationships/chartColorStyle" Target="colors28.xml"/><Relationship Id="rId1" Type="http://schemas.microsoft.com/office/2011/relationships/chartStyle" Target="style28.xml"/></Relationships>
</file>

<file path=ppt/charts/_rels/chart29.xml.rels><?xml version="1.0" encoding="UTF-8" standalone="yes"?>
<Relationships xmlns="http://schemas.openxmlformats.org/package/2006/relationships"><Relationship Id="rId3" Type="http://schemas.openxmlformats.org/officeDocument/2006/relationships/oleObject" Target="file:///C:\Users\mille\Google%20Drive\Research-%20MINE\17.%20MMPI-3%20SOS%20Scale\Analyses\Figures.xlsx" TargetMode="External"/><Relationship Id="rId2" Type="http://schemas.microsoft.com/office/2011/relationships/chartColorStyle" Target="colors29.xml"/><Relationship Id="rId1" Type="http://schemas.microsoft.com/office/2011/relationships/chartStyle" Target="style29.xml"/></Relationships>
</file>

<file path=ppt/charts/_rels/chart30.xml.rels><?xml version="1.0" encoding="UTF-8" standalone="yes"?>
<Relationships xmlns="http://schemas.openxmlformats.org/package/2006/relationships"><Relationship Id="rId3" Type="http://schemas.openxmlformats.org/officeDocument/2006/relationships/oleObject" Target="file:///C:\Users\mille\Google%20Drive\Research-%20MINE\17.%20MMPI-3%20SOS%20Scale\Analyses\Figures.xlsx" TargetMode="External"/><Relationship Id="rId2" Type="http://schemas.microsoft.com/office/2011/relationships/chartColorStyle" Target="colors30.xml"/><Relationship Id="rId1" Type="http://schemas.microsoft.com/office/2011/relationships/chartStyle" Target="style30.xml"/></Relationships>
</file>

<file path=ppt/charts/_rels/chart31.xml.rels><?xml version="1.0" encoding="UTF-8" standalone="yes"?>
<Relationships xmlns="http://schemas.openxmlformats.org/package/2006/relationships"><Relationship Id="rId3" Type="http://schemas.openxmlformats.org/officeDocument/2006/relationships/oleObject" Target="file:///C:\Users\mille\Google%20Drive\Research-%20MINE\17.%20MMPI-3%20SOS%20Scale\Analyses\Figures.xlsx" TargetMode="External"/><Relationship Id="rId2" Type="http://schemas.microsoft.com/office/2011/relationships/chartColorStyle" Target="colors31.xml"/><Relationship Id="rId1" Type="http://schemas.microsoft.com/office/2011/relationships/chartStyle" Target="style31.xml"/></Relationships>
</file>

<file path=ppt/charts/_rels/chart32.xml.rels><?xml version="1.0" encoding="UTF-8" standalone="yes"?>
<Relationships xmlns="http://schemas.openxmlformats.org/package/2006/relationships"><Relationship Id="rId3" Type="http://schemas.openxmlformats.org/officeDocument/2006/relationships/oleObject" Target="file:///C:\Users\mille\Google%20Drive\Research-%20MINE\17.%20MMPI-3%20SOS%20Scale\Analyses\Figures.xlsx" TargetMode="External"/><Relationship Id="rId2" Type="http://schemas.microsoft.com/office/2011/relationships/chartColorStyle" Target="colors32.xml"/><Relationship Id="rId1" Type="http://schemas.microsoft.com/office/2011/relationships/chartStyle" Target="style32.xml"/></Relationships>
</file>

<file path=ppt/charts/_rels/chart33.xml.rels><?xml version="1.0" encoding="UTF-8" standalone="yes"?>
<Relationships xmlns="http://schemas.openxmlformats.org/package/2006/relationships"><Relationship Id="rId3" Type="http://schemas.openxmlformats.org/officeDocument/2006/relationships/oleObject" Target="file:///C:\Users\mille\Google%20Drive\Research-%20MINE\17.%20MMPI-3%20SOS%20Scale\Analyses\Figures.xlsx" TargetMode="External"/><Relationship Id="rId2" Type="http://schemas.microsoft.com/office/2011/relationships/chartColorStyle" Target="colors33.xml"/><Relationship Id="rId1" Type="http://schemas.microsoft.com/office/2011/relationships/chartStyle" Target="style33.xml"/></Relationships>
</file>

<file path=ppt/charts/_rels/chart34.xml.rels><?xml version="1.0" encoding="UTF-8" standalone="yes"?>
<Relationships xmlns="http://schemas.openxmlformats.org/package/2006/relationships"><Relationship Id="rId3" Type="http://schemas.openxmlformats.org/officeDocument/2006/relationships/oleObject" Target="file:///C:\Users\mille\Google%20Drive\Research-%20MINE\17.%20MMPI-3%20SOS%20Scale\Analyses\Figures.xlsx" TargetMode="External"/><Relationship Id="rId2" Type="http://schemas.microsoft.com/office/2011/relationships/chartColorStyle" Target="colors34.xml"/><Relationship Id="rId1" Type="http://schemas.microsoft.com/office/2011/relationships/chartStyle" Target="style34.xml"/></Relationships>
</file>

<file path=ppt/charts/_rels/chart35.xml.rels><?xml version="1.0" encoding="UTF-8" standalone="yes"?>
<Relationships xmlns="http://schemas.openxmlformats.org/package/2006/relationships"><Relationship Id="rId3" Type="http://schemas.openxmlformats.org/officeDocument/2006/relationships/oleObject" Target="file:///C:\Users\mille\Google%20Drive\Research-%20MINE\17.%20MMPI-3%20SOS%20Scale\Analyses\Figures.xlsx" TargetMode="External"/><Relationship Id="rId2" Type="http://schemas.microsoft.com/office/2011/relationships/chartColorStyle" Target="colors35.xml"/><Relationship Id="rId1" Type="http://schemas.microsoft.com/office/2011/relationships/chartStyle" Target="style35.xml"/></Relationships>
</file>

<file path=ppt/charts/_rels/chart36.xml.rels><?xml version="1.0" encoding="UTF-8" standalone="yes"?>
<Relationships xmlns="http://schemas.openxmlformats.org/package/2006/relationships"><Relationship Id="rId3" Type="http://schemas.openxmlformats.org/officeDocument/2006/relationships/oleObject" Target="file:///C:\Users\mille\Google%20Drive\Research-%20MINE\17.%20MMPI-3%20SOS%20Scale\Analyses\Figures.xlsx" TargetMode="External"/><Relationship Id="rId2" Type="http://schemas.microsoft.com/office/2011/relationships/chartColorStyle" Target="colors36.xml"/><Relationship Id="rId1" Type="http://schemas.microsoft.com/office/2011/relationships/chartStyle" Target="style36.xml"/></Relationships>
</file>

<file path=ppt/charts/_rels/chart37.xml.rels><?xml version="1.0" encoding="UTF-8" standalone="yes"?>
<Relationships xmlns="http://schemas.openxmlformats.org/package/2006/relationships"><Relationship Id="rId3" Type="http://schemas.openxmlformats.org/officeDocument/2006/relationships/oleObject" Target="file:///C:\Users\mille\Google%20Drive\Research-%20MINE\17.%20MMPI-3%20SOS%20Scale\Analyses\Figures.xlsx" TargetMode="External"/><Relationship Id="rId2" Type="http://schemas.microsoft.com/office/2011/relationships/chartColorStyle" Target="colors37.xml"/><Relationship Id="rId1" Type="http://schemas.microsoft.com/office/2011/relationships/chartStyle" Target="style37.xml"/></Relationships>
</file>

<file path=ppt/charts/_rels/chart38.xml.rels><?xml version="1.0" encoding="UTF-8" standalone="yes"?>
<Relationships xmlns="http://schemas.openxmlformats.org/package/2006/relationships"><Relationship Id="rId3" Type="http://schemas.openxmlformats.org/officeDocument/2006/relationships/oleObject" Target="file:///C:\Users\mille\Google%20Drive\Research-%20MINE\17.%20MMPI-3%20SOS%20Scale\Analyses\Figures.xlsx" TargetMode="External"/><Relationship Id="rId2" Type="http://schemas.microsoft.com/office/2011/relationships/chartColorStyle" Target="colors38.xml"/><Relationship Id="rId1" Type="http://schemas.microsoft.com/office/2011/relationships/chartStyle" Target="style38.xml"/></Relationships>
</file>

<file path=ppt/charts/_rels/chart39.xml.rels><?xml version="1.0" encoding="UTF-8" standalone="yes"?>
<Relationships xmlns="http://schemas.openxmlformats.org/package/2006/relationships"><Relationship Id="rId3" Type="http://schemas.openxmlformats.org/officeDocument/2006/relationships/oleObject" Target="file:///C:\Users\mille\Google%20Drive\Research-%20MINE\17.%20MMPI-3%20SOS%20Scale\Analyses\Figures.xlsx" TargetMode="External"/><Relationship Id="rId2" Type="http://schemas.microsoft.com/office/2011/relationships/chartColorStyle" Target="colors39.xml"/><Relationship Id="rId1" Type="http://schemas.microsoft.com/office/2011/relationships/chartStyle" Target="style39.xml"/></Relationships>
</file>

<file path=ppt/charts/_rels/chart40.xml.rels><?xml version="1.0" encoding="UTF-8" standalone="yes"?>
<Relationships xmlns="http://schemas.openxmlformats.org/package/2006/relationships"><Relationship Id="rId3" Type="http://schemas.openxmlformats.org/officeDocument/2006/relationships/oleObject" Target="file:///C:\Users\mille\Google%20Drive\Research-%20MINE\17.%20MMPI-3%20SOS%20Scale\Analyses\Figures.xlsx" TargetMode="External"/><Relationship Id="rId2" Type="http://schemas.microsoft.com/office/2011/relationships/chartColorStyle" Target="colors40.xml"/><Relationship Id="rId1" Type="http://schemas.microsoft.com/office/2011/relationships/chartStyle" Target="style40.xml"/></Relationships>
</file>

<file path=ppt/charts/_rels/chart41.xml.rels><?xml version="1.0" encoding="UTF-8" standalone="yes"?>
<Relationships xmlns="http://schemas.openxmlformats.org/package/2006/relationships"><Relationship Id="rId3" Type="http://schemas.openxmlformats.org/officeDocument/2006/relationships/oleObject" Target="file:///C:\Users\mille\Google%20Drive\Research-%20MINE\17.%20MMPI-3%20SOS%20Scale\Analyses\Figures.xlsx" TargetMode="External"/><Relationship Id="rId2" Type="http://schemas.microsoft.com/office/2011/relationships/chartColorStyle" Target="colors41.xml"/><Relationship Id="rId1" Type="http://schemas.microsoft.com/office/2011/relationships/chartStyle" Target="style41.xml"/></Relationships>
</file>

<file path=ppt/charts/_rels/chart42.xml.rels><?xml version="1.0" encoding="UTF-8" standalone="yes"?>
<Relationships xmlns="http://schemas.openxmlformats.org/package/2006/relationships"><Relationship Id="rId3" Type="http://schemas.openxmlformats.org/officeDocument/2006/relationships/oleObject" Target="file:///C:\Users\mille\Google%20Drive\Research-%20MINE\17.%20MMPI-3%20SOS%20Scale\Analyses\Figures.xlsx" TargetMode="External"/><Relationship Id="rId2" Type="http://schemas.microsoft.com/office/2011/relationships/chartColorStyle" Target="colors42.xml"/><Relationship Id="rId1" Type="http://schemas.microsoft.com/office/2011/relationships/chartStyle" Target="style42.xml"/></Relationships>
</file>

<file path=ppt/charts/_rels/chart43.xml.rels><?xml version="1.0" encoding="UTF-8" standalone="yes"?>
<Relationships xmlns="http://schemas.openxmlformats.org/package/2006/relationships"><Relationship Id="rId3" Type="http://schemas.openxmlformats.org/officeDocument/2006/relationships/oleObject" Target="file:///C:\Users\mille\Google%20Drive\Research-%20MINE\17.%20MMPI-3%20SOS%20Scale\Analyses\Figures.xlsx" TargetMode="External"/><Relationship Id="rId2" Type="http://schemas.microsoft.com/office/2011/relationships/chartColorStyle" Target="colors43.xml"/><Relationship Id="rId1" Type="http://schemas.microsoft.com/office/2011/relationships/chartStyle" Target="style43.xml"/></Relationships>
</file>

<file path=ppt/charts/_rels/chart44.xml.rels><?xml version="1.0" encoding="UTF-8" standalone="yes"?>
<Relationships xmlns="http://schemas.openxmlformats.org/package/2006/relationships"><Relationship Id="rId3" Type="http://schemas.openxmlformats.org/officeDocument/2006/relationships/oleObject" Target="file:///C:\Users\mille\Google%20Drive\Research-%20MINE\17.%20MMPI-3%20SOS%20Scale\Analyses\Figures.xlsx" TargetMode="External"/><Relationship Id="rId2" Type="http://schemas.microsoft.com/office/2011/relationships/chartColorStyle" Target="colors44.xml"/><Relationship Id="rId1" Type="http://schemas.microsoft.com/office/2011/relationships/chartStyle" Target="style44.xml"/></Relationships>
</file>

<file path=ppt/charts/_rels/chart45.xml.rels><?xml version="1.0" encoding="UTF-8" standalone="yes"?>
<Relationships xmlns="http://schemas.openxmlformats.org/package/2006/relationships"><Relationship Id="rId3" Type="http://schemas.openxmlformats.org/officeDocument/2006/relationships/oleObject" Target="file:///C:\Users\mille\Google%20Drive\Research-%20MINE\17.%20MMPI-3%20SOS%20Scale\Analyses\Figures.xlsx" TargetMode="External"/><Relationship Id="rId2" Type="http://schemas.microsoft.com/office/2011/relationships/chartColorStyle" Target="colors45.xml"/><Relationship Id="rId1" Type="http://schemas.microsoft.com/office/2011/relationships/chartStyle" Target="style45.xml"/></Relationships>
</file>

<file path=ppt/charts/_rels/chart46.xml.rels><?xml version="1.0" encoding="UTF-8" standalone="yes"?>
<Relationships xmlns="http://schemas.openxmlformats.org/package/2006/relationships"><Relationship Id="rId3" Type="http://schemas.openxmlformats.org/officeDocument/2006/relationships/oleObject" Target="file:///C:\Users\mille\Google%20Drive\Research-%20MINE\17.%20MMPI-3%20SOS%20Scale\Analyses\Figures.xlsx" TargetMode="External"/><Relationship Id="rId2" Type="http://schemas.microsoft.com/office/2011/relationships/chartColorStyle" Target="colors46.xml"/><Relationship Id="rId1" Type="http://schemas.microsoft.com/office/2011/relationships/chartStyle" Target="style46.xml"/></Relationships>
</file>

<file path=ppt/charts/_rels/chart47.xml.rels><?xml version="1.0" encoding="UTF-8" standalone="yes"?>
<Relationships xmlns="http://schemas.openxmlformats.org/package/2006/relationships"><Relationship Id="rId3" Type="http://schemas.openxmlformats.org/officeDocument/2006/relationships/oleObject" Target="file:///C:\Users\mille\Google%20Drive\Research-%20MINE\17.%20MMPI-3%20SOS%20Scale\Analyses\Figures.xlsx" TargetMode="External"/><Relationship Id="rId2" Type="http://schemas.microsoft.com/office/2011/relationships/chartColorStyle" Target="colors47.xml"/><Relationship Id="rId1" Type="http://schemas.microsoft.com/office/2011/relationships/chartStyle" Target="style47.xml"/></Relationships>
</file>

<file path=ppt/charts/_rels/chart48.xml.rels><?xml version="1.0" encoding="UTF-8" standalone="yes"?>
<Relationships xmlns="http://schemas.openxmlformats.org/package/2006/relationships"><Relationship Id="rId3" Type="http://schemas.openxmlformats.org/officeDocument/2006/relationships/oleObject" Target="file:///C:\Users\mille\Google%20Drive\Research-%20MINE\17.%20MMPI-3%20SOS%20Scale\Analyses\Figures.xlsx" TargetMode="External"/><Relationship Id="rId2" Type="http://schemas.microsoft.com/office/2011/relationships/chartColorStyle" Target="colors48.xml"/><Relationship Id="rId1" Type="http://schemas.microsoft.com/office/2011/relationships/chartStyle" Target="style48.xml"/></Relationships>
</file>

<file path=ppt/charts/_rels/chart49.xml.rels><?xml version="1.0" encoding="UTF-8" standalone="yes"?>
<Relationships xmlns="http://schemas.openxmlformats.org/package/2006/relationships"><Relationship Id="rId3" Type="http://schemas.openxmlformats.org/officeDocument/2006/relationships/oleObject" Target="file:///C:\Users\mille\Google%20Drive\Research-%20MINE\17.%20MMPI-3%20SOS%20Scale\Analyses\Figures.xlsx" TargetMode="External"/><Relationship Id="rId2" Type="http://schemas.microsoft.com/office/2011/relationships/chartColorStyle" Target="colors49.xml"/><Relationship Id="rId1" Type="http://schemas.microsoft.com/office/2011/relationships/chartStyle" Target="style4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MMPI-3</a:t>
            </a:r>
            <a:r>
              <a:rPr lang="en-US" baseline="0"/>
              <a:t> OR Scales Classifying Feigning Group (any)</a:t>
            </a:r>
            <a:endParaRPr lang="en-US"/>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Sheet1!$B$49</c:f>
              <c:strCache>
                <c:ptCount val="1"/>
                <c:pt idx="0">
                  <c:v>F</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strRef>
              <c:f>Sheet1!$C$47:$E$48</c:f>
              <c:strCache>
                <c:ptCount val="3"/>
                <c:pt idx="0">
                  <c:v>ROC</c:v>
                </c:pt>
                <c:pt idx="1">
                  <c:v>Sensitivity</c:v>
                </c:pt>
                <c:pt idx="2">
                  <c:v>Specificity</c:v>
                </c:pt>
              </c:strCache>
            </c:strRef>
          </c:cat>
          <c:val>
            <c:numRef>
              <c:f>Sheet1!$C$49:$E$49</c:f>
              <c:numCache>
                <c:formatCode>General</c:formatCode>
                <c:ptCount val="3"/>
                <c:pt idx="0">
                  <c:v>0.81245706996369338</c:v>
                </c:pt>
                <c:pt idx="1">
                  <c:v>0.42599999999999999</c:v>
                </c:pt>
                <c:pt idx="2" formatCode="0.000">
                  <c:v>0.96511627906976749</c:v>
                </c:pt>
              </c:numCache>
            </c:numRef>
          </c:val>
          <c:smooth val="0"/>
          <c:extLst>
            <c:ext xmlns:c16="http://schemas.microsoft.com/office/drawing/2014/chart" uri="{C3380CC4-5D6E-409C-BE32-E72D297353CC}">
              <c16:uniqueId val="{00000000-34B9-4655-8012-8BED53CBC866}"/>
            </c:ext>
          </c:extLst>
        </c:ser>
        <c:dLbls>
          <c:showLegendKey val="0"/>
          <c:showVal val="0"/>
          <c:showCatName val="0"/>
          <c:showSerName val="0"/>
          <c:showPercent val="0"/>
          <c:showBubbleSize val="0"/>
        </c:dLbls>
        <c:marker val="1"/>
        <c:smooth val="0"/>
        <c:axId val="411561528"/>
        <c:axId val="411560888"/>
      </c:lineChart>
      <c:catAx>
        <c:axId val="411561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11560888"/>
        <c:crosses val="autoZero"/>
        <c:auto val="1"/>
        <c:lblAlgn val="ctr"/>
        <c:lblOffset val="100"/>
        <c:noMultiLvlLbl val="0"/>
      </c:catAx>
      <c:valAx>
        <c:axId val="411560888"/>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11561528"/>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MMPI-3</a:t>
            </a:r>
            <a:r>
              <a:rPr lang="en-US" baseline="0"/>
              <a:t> OR Scales Classifying Feigning Group (any)</a:t>
            </a:r>
            <a:endParaRPr lang="en-US"/>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Sheet1!$B$49</c:f>
              <c:strCache>
                <c:ptCount val="1"/>
                <c:pt idx="0">
                  <c:v>F</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strRef>
              <c:f>Sheet1!$C$47:$E$48</c:f>
              <c:strCache>
                <c:ptCount val="3"/>
                <c:pt idx="0">
                  <c:v>ROC</c:v>
                </c:pt>
                <c:pt idx="1">
                  <c:v>Sensitivity</c:v>
                </c:pt>
                <c:pt idx="2">
                  <c:v>Specificity</c:v>
                </c:pt>
              </c:strCache>
            </c:strRef>
          </c:cat>
          <c:val>
            <c:numRef>
              <c:f>Sheet1!$C$49:$E$49</c:f>
              <c:numCache>
                <c:formatCode>General</c:formatCode>
                <c:ptCount val="3"/>
                <c:pt idx="0">
                  <c:v>0.81245706996369338</c:v>
                </c:pt>
                <c:pt idx="1">
                  <c:v>0.42599999999999999</c:v>
                </c:pt>
                <c:pt idx="2" formatCode="0.000">
                  <c:v>0.96511627906976749</c:v>
                </c:pt>
              </c:numCache>
            </c:numRef>
          </c:val>
          <c:smooth val="0"/>
          <c:extLst>
            <c:ext xmlns:c16="http://schemas.microsoft.com/office/drawing/2014/chart" uri="{C3380CC4-5D6E-409C-BE32-E72D297353CC}">
              <c16:uniqueId val="{00000000-34B9-4655-8012-8BED53CBC866}"/>
            </c:ext>
          </c:extLst>
        </c:ser>
        <c:dLbls>
          <c:showLegendKey val="0"/>
          <c:showVal val="0"/>
          <c:showCatName val="0"/>
          <c:showSerName val="0"/>
          <c:showPercent val="0"/>
          <c:showBubbleSize val="0"/>
        </c:dLbls>
        <c:marker val="1"/>
        <c:smooth val="0"/>
        <c:axId val="411561528"/>
        <c:axId val="411560888"/>
      </c:lineChart>
      <c:catAx>
        <c:axId val="411561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11560888"/>
        <c:crosses val="autoZero"/>
        <c:auto val="1"/>
        <c:lblAlgn val="ctr"/>
        <c:lblOffset val="100"/>
        <c:noMultiLvlLbl val="0"/>
      </c:catAx>
      <c:valAx>
        <c:axId val="411560888"/>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11561528"/>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MMPI-3</a:t>
            </a:r>
            <a:r>
              <a:rPr lang="en-US" baseline="0"/>
              <a:t> OR Scales Classifying Feigning Group (any)</a:t>
            </a:r>
            <a:endParaRPr lang="en-US"/>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Sheet1!$B$49</c:f>
              <c:strCache>
                <c:ptCount val="1"/>
                <c:pt idx="0">
                  <c:v>F</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strRef>
              <c:f>Sheet1!$C$47:$E$48</c:f>
              <c:strCache>
                <c:ptCount val="3"/>
                <c:pt idx="0">
                  <c:v>ROC</c:v>
                </c:pt>
                <c:pt idx="1">
                  <c:v>Sensitivity</c:v>
                </c:pt>
                <c:pt idx="2">
                  <c:v>Specificity</c:v>
                </c:pt>
              </c:strCache>
            </c:strRef>
          </c:cat>
          <c:val>
            <c:numRef>
              <c:f>Sheet1!$C$49:$E$49</c:f>
              <c:numCache>
                <c:formatCode>General</c:formatCode>
                <c:ptCount val="3"/>
                <c:pt idx="0">
                  <c:v>0.81245706996369338</c:v>
                </c:pt>
                <c:pt idx="1">
                  <c:v>0.42599999999999999</c:v>
                </c:pt>
                <c:pt idx="2" formatCode="0.000">
                  <c:v>0.96511627906976749</c:v>
                </c:pt>
              </c:numCache>
            </c:numRef>
          </c:val>
          <c:smooth val="0"/>
          <c:extLst>
            <c:ext xmlns:c16="http://schemas.microsoft.com/office/drawing/2014/chart" uri="{C3380CC4-5D6E-409C-BE32-E72D297353CC}">
              <c16:uniqueId val="{00000000-34B9-4655-8012-8BED53CBC866}"/>
            </c:ext>
          </c:extLst>
        </c:ser>
        <c:dLbls>
          <c:showLegendKey val="0"/>
          <c:showVal val="0"/>
          <c:showCatName val="0"/>
          <c:showSerName val="0"/>
          <c:showPercent val="0"/>
          <c:showBubbleSize val="0"/>
        </c:dLbls>
        <c:marker val="1"/>
        <c:smooth val="0"/>
        <c:axId val="411561528"/>
        <c:axId val="411560888"/>
      </c:lineChart>
      <c:catAx>
        <c:axId val="411561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11560888"/>
        <c:crosses val="autoZero"/>
        <c:auto val="1"/>
        <c:lblAlgn val="ctr"/>
        <c:lblOffset val="100"/>
        <c:noMultiLvlLbl val="0"/>
      </c:catAx>
      <c:valAx>
        <c:axId val="411560888"/>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11561528"/>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MMPI-3</a:t>
            </a:r>
            <a:r>
              <a:rPr lang="en-US" baseline="0"/>
              <a:t> OR Scales Classifying Feigning Group (any)</a:t>
            </a:r>
            <a:endParaRPr lang="en-US"/>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Sheet1!$B$49</c:f>
              <c:strCache>
                <c:ptCount val="1"/>
                <c:pt idx="0">
                  <c:v>F</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strRef>
              <c:f>Sheet1!$C$47:$E$48</c:f>
              <c:strCache>
                <c:ptCount val="3"/>
                <c:pt idx="0">
                  <c:v>ROC</c:v>
                </c:pt>
                <c:pt idx="1">
                  <c:v>Sensitivity</c:v>
                </c:pt>
                <c:pt idx="2">
                  <c:v>Specificity</c:v>
                </c:pt>
              </c:strCache>
            </c:strRef>
          </c:cat>
          <c:val>
            <c:numRef>
              <c:f>Sheet1!$C$49:$E$49</c:f>
              <c:numCache>
                <c:formatCode>General</c:formatCode>
                <c:ptCount val="3"/>
                <c:pt idx="0">
                  <c:v>0.81245706996369338</c:v>
                </c:pt>
                <c:pt idx="1">
                  <c:v>0.42599999999999999</c:v>
                </c:pt>
                <c:pt idx="2" formatCode="0.000">
                  <c:v>0.96511627906976749</c:v>
                </c:pt>
              </c:numCache>
            </c:numRef>
          </c:val>
          <c:smooth val="0"/>
          <c:extLst>
            <c:ext xmlns:c16="http://schemas.microsoft.com/office/drawing/2014/chart" uri="{C3380CC4-5D6E-409C-BE32-E72D297353CC}">
              <c16:uniqueId val="{00000000-34B9-4655-8012-8BED53CBC866}"/>
            </c:ext>
          </c:extLst>
        </c:ser>
        <c:dLbls>
          <c:showLegendKey val="0"/>
          <c:showVal val="0"/>
          <c:showCatName val="0"/>
          <c:showSerName val="0"/>
          <c:showPercent val="0"/>
          <c:showBubbleSize val="0"/>
        </c:dLbls>
        <c:marker val="1"/>
        <c:smooth val="0"/>
        <c:axId val="411561528"/>
        <c:axId val="411560888"/>
      </c:lineChart>
      <c:catAx>
        <c:axId val="411561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11560888"/>
        <c:crosses val="autoZero"/>
        <c:auto val="1"/>
        <c:lblAlgn val="ctr"/>
        <c:lblOffset val="100"/>
        <c:noMultiLvlLbl val="0"/>
      </c:catAx>
      <c:valAx>
        <c:axId val="411560888"/>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11561528"/>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MMPI-3</a:t>
            </a:r>
            <a:r>
              <a:rPr lang="en-US" baseline="0"/>
              <a:t> OR Scales Classifying Feigning Group (any)</a:t>
            </a:r>
            <a:endParaRPr lang="en-US"/>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Sheet1!$B$49</c:f>
              <c:strCache>
                <c:ptCount val="1"/>
                <c:pt idx="0">
                  <c:v>F</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strRef>
              <c:f>Sheet1!$C$47:$E$48</c:f>
              <c:strCache>
                <c:ptCount val="3"/>
                <c:pt idx="0">
                  <c:v>ROC</c:v>
                </c:pt>
                <c:pt idx="1">
                  <c:v>Sensitivity</c:v>
                </c:pt>
                <c:pt idx="2">
                  <c:v>Specificity</c:v>
                </c:pt>
              </c:strCache>
            </c:strRef>
          </c:cat>
          <c:val>
            <c:numRef>
              <c:f>Sheet1!$C$49:$E$49</c:f>
              <c:numCache>
                <c:formatCode>General</c:formatCode>
                <c:ptCount val="3"/>
                <c:pt idx="0">
                  <c:v>0.81245706996369338</c:v>
                </c:pt>
                <c:pt idx="1">
                  <c:v>0.42599999999999999</c:v>
                </c:pt>
                <c:pt idx="2" formatCode="0.000">
                  <c:v>0.96511627906976749</c:v>
                </c:pt>
              </c:numCache>
            </c:numRef>
          </c:val>
          <c:smooth val="0"/>
          <c:extLst>
            <c:ext xmlns:c16="http://schemas.microsoft.com/office/drawing/2014/chart" uri="{C3380CC4-5D6E-409C-BE32-E72D297353CC}">
              <c16:uniqueId val="{00000000-34B9-4655-8012-8BED53CBC866}"/>
            </c:ext>
          </c:extLst>
        </c:ser>
        <c:ser>
          <c:idx val="1"/>
          <c:order val="1"/>
          <c:tx>
            <c:strRef>
              <c:f>Sheet1!$B$50</c:f>
              <c:strCache>
                <c:ptCount val="1"/>
                <c:pt idx="0">
                  <c:v>Fp</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strRef>
              <c:f>Sheet1!$C$47:$E$48</c:f>
              <c:strCache>
                <c:ptCount val="3"/>
                <c:pt idx="0">
                  <c:v>ROC</c:v>
                </c:pt>
                <c:pt idx="1">
                  <c:v>Sensitivity</c:v>
                </c:pt>
                <c:pt idx="2">
                  <c:v>Specificity</c:v>
                </c:pt>
              </c:strCache>
            </c:strRef>
          </c:cat>
          <c:val>
            <c:numRef>
              <c:f>Sheet1!$C$50:$E$50</c:f>
              <c:numCache>
                <c:formatCode>General</c:formatCode>
                <c:ptCount val="3"/>
                <c:pt idx="0">
                  <c:v>0.77558630163870057</c:v>
                </c:pt>
                <c:pt idx="1">
                  <c:v>0.42199999999999999</c:v>
                </c:pt>
                <c:pt idx="2" formatCode="0.000">
                  <c:v>0.98837209302325579</c:v>
                </c:pt>
              </c:numCache>
            </c:numRef>
          </c:val>
          <c:smooth val="0"/>
          <c:extLst>
            <c:ext xmlns:c16="http://schemas.microsoft.com/office/drawing/2014/chart" uri="{C3380CC4-5D6E-409C-BE32-E72D297353CC}">
              <c16:uniqueId val="{00000001-34B9-4655-8012-8BED53CBC866}"/>
            </c:ext>
          </c:extLst>
        </c:ser>
        <c:dLbls>
          <c:showLegendKey val="0"/>
          <c:showVal val="0"/>
          <c:showCatName val="0"/>
          <c:showSerName val="0"/>
          <c:showPercent val="0"/>
          <c:showBubbleSize val="0"/>
        </c:dLbls>
        <c:marker val="1"/>
        <c:smooth val="0"/>
        <c:axId val="411561528"/>
        <c:axId val="411560888"/>
      </c:lineChart>
      <c:catAx>
        <c:axId val="411561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11560888"/>
        <c:crosses val="autoZero"/>
        <c:auto val="1"/>
        <c:lblAlgn val="ctr"/>
        <c:lblOffset val="100"/>
        <c:noMultiLvlLbl val="0"/>
      </c:catAx>
      <c:valAx>
        <c:axId val="411560888"/>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11561528"/>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MMPI-3</a:t>
            </a:r>
            <a:r>
              <a:rPr lang="en-US" baseline="0"/>
              <a:t> OR Scales Classifying Feigning Group (any)</a:t>
            </a:r>
            <a:endParaRPr lang="en-US"/>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Sheet1!$B$49</c:f>
              <c:strCache>
                <c:ptCount val="1"/>
                <c:pt idx="0">
                  <c:v>F</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strRef>
              <c:f>Sheet1!$C$47:$E$48</c:f>
              <c:strCache>
                <c:ptCount val="3"/>
                <c:pt idx="0">
                  <c:v>ROC</c:v>
                </c:pt>
                <c:pt idx="1">
                  <c:v>Sensitivity</c:v>
                </c:pt>
                <c:pt idx="2">
                  <c:v>Specificity</c:v>
                </c:pt>
              </c:strCache>
            </c:strRef>
          </c:cat>
          <c:val>
            <c:numRef>
              <c:f>Sheet1!$C$49:$E$49</c:f>
              <c:numCache>
                <c:formatCode>General</c:formatCode>
                <c:ptCount val="3"/>
                <c:pt idx="0">
                  <c:v>0.81245706996369338</c:v>
                </c:pt>
                <c:pt idx="1">
                  <c:v>0.42599999999999999</c:v>
                </c:pt>
                <c:pt idx="2" formatCode="0.000">
                  <c:v>0.96511627906976749</c:v>
                </c:pt>
              </c:numCache>
            </c:numRef>
          </c:val>
          <c:smooth val="0"/>
          <c:extLst>
            <c:ext xmlns:c16="http://schemas.microsoft.com/office/drawing/2014/chart" uri="{C3380CC4-5D6E-409C-BE32-E72D297353CC}">
              <c16:uniqueId val="{00000000-34B9-4655-8012-8BED53CBC866}"/>
            </c:ext>
          </c:extLst>
        </c:ser>
        <c:ser>
          <c:idx val="1"/>
          <c:order val="1"/>
          <c:tx>
            <c:strRef>
              <c:f>Sheet1!$B$50</c:f>
              <c:strCache>
                <c:ptCount val="1"/>
                <c:pt idx="0">
                  <c:v>Fp</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strRef>
              <c:f>Sheet1!$C$47:$E$48</c:f>
              <c:strCache>
                <c:ptCount val="3"/>
                <c:pt idx="0">
                  <c:v>ROC</c:v>
                </c:pt>
                <c:pt idx="1">
                  <c:v>Sensitivity</c:v>
                </c:pt>
                <c:pt idx="2">
                  <c:v>Specificity</c:v>
                </c:pt>
              </c:strCache>
            </c:strRef>
          </c:cat>
          <c:val>
            <c:numRef>
              <c:f>Sheet1!$C$50:$E$50</c:f>
              <c:numCache>
                <c:formatCode>General</c:formatCode>
                <c:ptCount val="3"/>
                <c:pt idx="0">
                  <c:v>0.77558630163870057</c:v>
                </c:pt>
                <c:pt idx="1">
                  <c:v>0.42199999999999999</c:v>
                </c:pt>
                <c:pt idx="2" formatCode="0.000">
                  <c:v>0.98837209302325579</c:v>
                </c:pt>
              </c:numCache>
            </c:numRef>
          </c:val>
          <c:smooth val="0"/>
          <c:extLst>
            <c:ext xmlns:c16="http://schemas.microsoft.com/office/drawing/2014/chart" uri="{C3380CC4-5D6E-409C-BE32-E72D297353CC}">
              <c16:uniqueId val="{00000001-34B9-4655-8012-8BED53CBC866}"/>
            </c:ext>
          </c:extLst>
        </c:ser>
        <c:ser>
          <c:idx val="2"/>
          <c:order val="2"/>
          <c:tx>
            <c:strRef>
              <c:f>Sheet1!$B$51</c:f>
              <c:strCache>
                <c:ptCount val="1"/>
                <c:pt idx="0">
                  <c:v>Fs</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cat>
            <c:strRef>
              <c:f>Sheet1!$C$47:$E$48</c:f>
              <c:strCache>
                <c:ptCount val="3"/>
                <c:pt idx="0">
                  <c:v>ROC</c:v>
                </c:pt>
                <c:pt idx="1">
                  <c:v>Sensitivity</c:v>
                </c:pt>
                <c:pt idx="2">
                  <c:v>Specificity</c:v>
                </c:pt>
              </c:strCache>
            </c:strRef>
          </c:cat>
          <c:val>
            <c:numRef>
              <c:f>Sheet1!$C$51:$E$51</c:f>
              <c:numCache>
                <c:formatCode>General</c:formatCode>
                <c:ptCount val="3"/>
                <c:pt idx="0">
                  <c:v>0.83178785202629757</c:v>
                </c:pt>
                <c:pt idx="1">
                  <c:v>0.40100000000000002</c:v>
                </c:pt>
                <c:pt idx="2" formatCode="0.000">
                  <c:v>0.98837209302325579</c:v>
                </c:pt>
              </c:numCache>
            </c:numRef>
          </c:val>
          <c:smooth val="0"/>
          <c:extLst>
            <c:ext xmlns:c16="http://schemas.microsoft.com/office/drawing/2014/chart" uri="{C3380CC4-5D6E-409C-BE32-E72D297353CC}">
              <c16:uniqueId val="{00000002-34B9-4655-8012-8BED53CBC866}"/>
            </c:ext>
          </c:extLst>
        </c:ser>
        <c:dLbls>
          <c:showLegendKey val="0"/>
          <c:showVal val="0"/>
          <c:showCatName val="0"/>
          <c:showSerName val="0"/>
          <c:showPercent val="0"/>
          <c:showBubbleSize val="0"/>
        </c:dLbls>
        <c:marker val="1"/>
        <c:smooth val="0"/>
        <c:axId val="411561528"/>
        <c:axId val="411560888"/>
      </c:lineChart>
      <c:catAx>
        <c:axId val="411561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11560888"/>
        <c:crosses val="autoZero"/>
        <c:auto val="1"/>
        <c:lblAlgn val="ctr"/>
        <c:lblOffset val="100"/>
        <c:noMultiLvlLbl val="0"/>
      </c:catAx>
      <c:valAx>
        <c:axId val="411560888"/>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11561528"/>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MMPI-3</a:t>
            </a:r>
            <a:r>
              <a:rPr lang="en-US" baseline="0"/>
              <a:t> OR Scales Classifying Feigning Group (any)</a:t>
            </a:r>
            <a:endParaRPr lang="en-US"/>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Sheet1!$B$49</c:f>
              <c:strCache>
                <c:ptCount val="1"/>
                <c:pt idx="0">
                  <c:v>F</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strRef>
              <c:f>Sheet1!$C$47:$E$48</c:f>
              <c:strCache>
                <c:ptCount val="3"/>
                <c:pt idx="0">
                  <c:v>ROC</c:v>
                </c:pt>
                <c:pt idx="1">
                  <c:v>Sensitivity</c:v>
                </c:pt>
                <c:pt idx="2">
                  <c:v>Specificity</c:v>
                </c:pt>
              </c:strCache>
            </c:strRef>
          </c:cat>
          <c:val>
            <c:numRef>
              <c:f>Sheet1!$C$49:$E$49</c:f>
              <c:numCache>
                <c:formatCode>General</c:formatCode>
                <c:ptCount val="3"/>
                <c:pt idx="0">
                  <c:v>0.81245706996369338</c:v>
                </c:pt>
                <c:pt idx="1">
                  <c:v>0.42599999999999999</c:v>
                </c:pt>
                <c:pt idx="2" formatCode="0.000">
                  <c:v>0.96511627906976749</c:v>
                </c:pt>
              </c:numCache>
            </c:numRef>
          </c:val>
          <c:smooth val="0"/>
          <c:extLst>
            <c:ext xmlns:c16="http://schemas.microsoft.com/office/drawing/2014/chart" uri="{C3380CC4-5D6E-409C-BE32-E72D297353CC}">
              <c16:uniqueId val="{00000000-34B9-4655-8012-8BED53CBC866}"/>
            </c:ext>
          </c:extLst>
        </c:ser>
        <c:ser>
          <c:idx val="1"/>
          <c:order val="1"/>
          <c:tx>
            <c:strRef>
              <c:f>Sheet1!$B$50</c:f>
              <c:strCache>
                <c:ptCount val="1"/>
                <c:pt idx="0">
                  <c:v>Fp</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strRef>
              <c:f>Sheet1!$C$47:$E$48</c:f>
              <c:strCache>
                <c:ptCount val="3"/>
                <c:pt idx="0">
                  <c:v>ROC</c:v>
                </c:pt>
                <c:pt idx="1">
                  <c:v>Sensitivity</c:v>
                </c:pt>
                <c:pt idx="2">
                  <c:v>Specificity</c:v>
                </c:pt>
              </c:strCache>
            </c:strRef>
          </c:cat>
          <c:val>
            <c:numRef>
              <c:f>Sheet1!$C$50:$E$50</c:f>
              <c:numCache>
                <c:formatCode>General</c:formatCode>
                <c:ptCount val="3"/>
                <c:pt idx="0">
                  <c:v>0.77558630163870057</c:v>
                </c:pt>
                <c:pt idx="1">
                  <c:v>0.42199999999999999</c:v>
                </c:pt>
                <c:pt idx="2" formatCode="0.000">
                  <c:v>0.98837209302325579</c:v>
                </c:pt>
              </c:numCache>
            </c:numRef>
          </c:val>
          <c:smooth val="0"/>
          <c:extLst>
            <c:ext xmlns:c16="http://schemas.microsoft.com/office/drawing/2014/chart" uri="{C3380CC4-5D6E-409C-BE32-E72D297353CC}">
              <c16:uniqueId val="{00000001-34B9-4655-8012-8BED53CBC866}"/>
            </c:ext>
          </c:extLst>
        </c:ser>
        <c:ser>
          <c:idx val="2"/>
          <c:order val="2"/>
          <c:tx>
            <c:strRef>
              <c:f>Sheet1!$B$51</c:f>
              <c:strCache>
                <c:ptCount val="1"/>
                <c:pt idx="0">
                  <c:v>Fs</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cat>
            <c:strRef>
              <c:f>Sheet1!$C$47:$E$48</c:f>
              <c:strCache>
                <c:ptCount val="3"/>
                <c:pt idx="0">
                  <c:v>ROC</c:v>
                </c:pt>
                <c:pt idx="1">
                  <c:v>Sensitivity</c:v>
                </c:pt>
                <c:pt idx="2">
                  <c:v>Specificity</c:v>
                </c:pt>
              </c:strCache>
            </c:strRef>
          </c:cat>
          <c:val>
            <c:numRef>
              <c:f>Sheet1!$C$51:$E$51</c:f>
              <c:numCache>
                <c:formatCode>General</c:formatCode>
                <c:ptCount val="3"/>
                <c:pt idx="0">
                  <c:v>0.83178785202629757</c:v>
                </c:pt>
                <c:pt idx="1">
                  <c:v>0.40100000000000002</c:v>
                </c:pt>
                <c:pt idx="2" formatCode="0.000">
                  <c:v>0.98837209302325579</c:v>
                </c:pt>
              </c:numCache>
            </c:numRef>
          </c:val>
          <c:smooth val="0"/>
          <c:extLst>
            <c:ext xmlns:c16="http://schemas.microsoft.com/office/drawing/2014/chart" uri="{C3380CC4-5D6E-409C-BE32-E72D297353CC}">
              <c16:uniqueId val="{00000002-34B9-4655-8012-8BED53CBC866}"/>
            </c:ext>
          </c:extLst>
        </c:ser>
        <c:ser>
          <c:idx val="3"/>
          <c:order val="3"/>
          <c:tx>
            <c:strRef>
              <c:f>Sheet1!$B$52</c:f>
              <c:strCache>
                <c:ptCount val="1"/>
                <c:pt idx="0">
                  <c:v>FBS</c:v>
                </c:pt>
              </c:strCache>
            </c:strRef>
          </c:tx>
          <c:spPr>
            <a:ln w="28575" cap="rnd">
              <a:solidFill>
                <a:srgbClr val="7030A0"/>
              </a:solidFill>
              <a:round/>
            </a:ln>
            <a:effectLst/>
          </c:spPr>
          <c:marker>
            <c:symbol val="circle"/>
            <c:size val="5"/>
            <c:spPr>
              <a:solidFill>
                <a:srgbClr val="7030A0"/>
              </a:solidFill>
              <a:ln w="9525">
                <a:solidFill>
                  <a:srgbClr val="7030A0"/>
                </a:solidFill>
              </a:ln>
              <a:effectLst/>
            </c:spPr>
          </c:marker>
          <c:cat>
            <c:strRef>
              <c:f>Sheet1!$C$47:$E$48</c:f>
              <c:strCache>
                <c:ptCount val="3"/>
                <c:pt idx="0">
                  <c:v>ROC</c:v>
                </c:pt>
                <c:pt idx="1">
                  <c:v>Sensitivity</c:v>
                </c:pt>
                <c:pt idx="2">
                  <c:v>Specificity</c:v>
                </c:pt>
              </c:strCache>
            </c:strRef>
          </c:cat>
          <c:val>
            <c:numRef>
              <c:f>Sheet1!$C$52:$E$52</c:f>
              <c:numCache>
                <c:formatCode>General</c:formatCode>
                <c:ptCount val="3"/>
                <c:pt idx="0">
                  <c:v>0.82101854577568434</c:v>
                </c:pt>
                <c:pt idx="1">
                  <c:v>1.7000000000000001E-2</c:v>
                </c:pt>
                <c:pt idx="2" formatCode="0.000">
                  <c:v>1</c:v>
                </c:pt>
              </c:numCache>
            </c:numRef>
          </c:val>
          <c:smooth val="0"/>
          <c:extLst>
            <c:ext xmlns:c16="http://schemas.microsoft.com/office/drawing/2014/chart" uri="{C3380CC4-5D6E-409C-BE32-E72D297353CC}">
              <c16:uniqueId val="{00000003-34B9-4655-8012-8BED53CBC866}"/>
            </c:ext>
          </c:extLst>
        </c:ser>
        <c:dLbls>
          <c:showLegendKey val="0"/>
          <c:showVal val="0"/>
          <c:showCatName val="0"/>
          <c:showSerName val="0"/>
          <c:showPercent val="0"/>
          <c:showBubbleSize val="0"/>
        </c:dLbls>
        <c:marker val="1"/>
        <c:smooth val="0"/>
        <c:axId val="411561528"/>
        <c:axId val="411560888"/>
      </c:lineChart>
      <c:catAx>
        <c:axId val="411561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11560888"/>
        <c:crosses val="autoZero"/>
        <c:auto val="1"/>
        <c:lblAlgn val="ctr"/>
        <c:lblOffset val="100"/>
        <c:noMultiLvlLbl val="0"/>
      </c:catAx>
      <c:valAx>
        <c:axId val="411560888"/>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11561528"/>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dirty="0"/>
              <a:t>MMPI-3</a:t>
            </a:r>
            <a:r>
              <a:rPr lang="en-US" baseline="0" dirty="0"/>
              <a:t> OR Scales Classifying Feigning Group (Any Instructions)</a:t>
            </a:r>
            <a:endParaRPr lang="en-US" dirty="0"/>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Sheet1!$B$49</c:f>
              <c:strCache>
                <c:ptCount val="1"/>
                <c:pt idx="0">
                  <c:v>F</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strRef>
              <c:f>Sheet1!$C$47:$E$48</c:f>
              <c:strCache>
                <c:ptCount val="3"/>
                <c:pt idx="0">
                  <c:v>ROC</c:v>
                </c:pt>
                <c:pt idx="1">
                  <c:v>Sensitivity</c:v>
                </c:pt>
                <c:pt idx="2">
                  <c:v>Specificity</c:v>
                </c:pt>
              </c:strCache>
            </c:strRef>
          </c:cat>
          <c:val>
            <c:numRef>
              <c:f>Sheet1!$C$49:$E$49</c:f>
              <c:numCache>
                <c:formatCode>General</c:formatCode>
                <c:ptCount val="3"/>
                <c:pt idx="0">
                  <c:v>0.81245706996369338</c:v>
                </c:pt>
                <c:pt idx="1">
                  <c:v>0.42599999999999999</c:v>
                </c:pt>
                <c:pt idx="2" formatCode="0.000">
                  <c:v>0.96511627906976749</c:v>
                </c:pt>
              </c:numCache>
            </c:numRef>
          </c:val>
          <c:smooth val="0"/>
          <c:extLst>
            <c:ext xmlns:c16="http://schemas.microsoft.com/office/drawing/2014/chart" uri="{C3380CC4-5D6E-409C-BE32-E72D297353CC}">
              <c16:uniqueId val="{00000000-34B9-4655-8012-8BED53CBC866}"/>
            </c:ext>
          </c:extLst>
        </c:ser>
        <c:ser>
          <c:idx val="1"/>
          <c:order val="1"/>
          <c:tx>
            <c:strRef>
              <c:f>Sheet1!$B$50</c:f>
              <c:strCache>
                <c:ptCount val="1"/>
                <c:pt idx="0">
                  <c:v>Fp</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strRef>
              <c:f>Sheet1!$C$47:$E$48</c:f>
              <c:strCache>
                <c:ptCount val="3"/>
                <c:pt idx="0">
                  <c:v>ROC</c:v>
                </c:pt>
                <c:pt idx="1">
                  <c:v>Sensitivity</c:v>
                </c:pt>
                <c:pt idx="2">
                  <c:v>Specificity</c:v>
                </c:pt>
              </c:strCache>
            </c:strRef>
          </c:cat>
          <c:val>
            <c:numRef>
              <c:f>Sheet1!$C$50:$E$50</c:f>
              <c:numCache>
                <c:formatCode>General</c:formatCode>
                <c:ptCount val="3"/>
                <c:pt idx="0">
                  <c:v>0.77558630163870057</c:v>
                </c:pt>
                <c:pt idx="1">
                  <c:v>0.42199999999999999</c:v>
                </c:pt>
                <c:pt idx="2" formatCode="0.000">
                  <c:v>0.98837209302325579</c:v>
                </c:pt>
              </c:numCache>
            </c:numRef>
          </c:val>
          <c:smooth val="0"/>
          <c:extLst>
            <c:ext xmlns:c16="http://schemas.microsoft.com/office/drawing/2014/chart" uri="{C3380CC4-5D6E-409C-BE32-E72D297353CC}">
              <c16:uniqueId val="{00000001-34B9-4655-8012-8BED53CBC866}"/>
            </c:ext>
          </c:extLst>
        </c:ser>
        <c:ser>
          <c:idx val="2"/>
          <c:order val="2"/>
          <c:tx>
            <c:strRef>
              <c:f>Sheet1!$B$51</c:f>
              <c:strCache>
                <c:ptCount val="1"/>
                <c:pt idx="0">
                  <c:v>Fs</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cat>
            <c:strRef>
              <c:f>Sheet1!$C$47:$E$48</c:f>
              <c:strCache>
                <c:ptCount val="3"/>
                <c:pt idx="0">
                  <c:v>ROC</c:v>
                </c:pt>
                <c:pt idx="1">
                  <c:v>Sensitivity</c:v>
                </c:pt>
                <c:pt idx="2">
                  <c:v>Specificity</c:v>
                </c:pt>
              </c:strCache>
            </c:strRef>
          </c:cat>
          <c:val>
            <c:numRef>
              <c:f>Sheet1!$C$51:$E$51</c:f>
              <c:numCache>
                <c:formatCode>General</c:formatCode>
                <c:ptCount val="3"/>
                <c:pt idx="0">
                  <c:v>0.83178785202629757</c:v>
                </c:pt>
                <c:pt idx="1">
                  <c:v>0.40100000000000002</c:v>
                </c:pt>
                <c:pt idx="2" formatCode="0.000">
                  <c:v>0.98837209302325579</c:v>
                </c:pt>
              </c:numCache>
            </c:numRef>
          </c:val>
          <c:smooth val="0"/>
          <c:extLst>
            <c:ext xmlns:c16="http://schemas.microsoft.com/office/drawing/2014/chart" uri="{C3380CC4-5D6E-409C-BE32-E72D297353CC}">
              <c16:uniqueId val="{00000002-34B9-4655-8012-8BED53CBC866}"/>
            </c:ext>
          </c:extLst>
        </c:ser>
        <c:ser>
          <c:idx val="3"/>
          <c:order val="3"/>
          <c:tx>
            <c:strRef>
              <c:f>Sheet1!$B$52</c:f>
              <c:strCache>
                <c:ptCount val="1"/>
                <c:pt idx="0">
                  <c:v>FBS</c:v>
                </c:pt>
              </c:strCache>
            </c:strRef>
          </c:tx>
          <c:spPr>
            <a:ln w="28575" cap="rnd">
              <a:solidFill>
                <a:srgbClr val="7030A0"/>
              </a:solidFill>
              <a:round/>
            </a:ln>
            <a:effectLst/>
          </c:spPr>
          <c:marker>
            <c:symbol val="circle"/>
            <c:size val="5"/>
            <c:spPr>
              <a:solidFill>
                <a:srgbClr val="7030A0"/>
              </a:solidFill>
              <a:ln w="9525">
                <a:solidFill>
                  <a:srgbClr val="7030A0"/>
                </a:solidFill>
              </a:ln>
              <a:effectLst/>
            </c:spPr>
          </c:marker>
          <c:cat>
            <c:strRef>
              <c:f>Sheet1!$C$47:$E$48</c:f>
              <c:strCache>
                <c:ptCount val="3"/>
                <c:pt idx="0">
                  <c:v>ROC</c:v>
                </c:pt>
                <c:pt idx="1">
                  <c:v>Sensitivity</c:v>
                </c:pt>
                <c:pt idx="2">
                  <c:v>Specificity</c:v>
                </c:pt>
              </c:strCache>
            </c:strRef>
          </c:cat>
          <c:val>
            <c:numRef>
              <c:f>Sheet1!$C$52:$E$52</c:f>
              <c:numCache>
                <c:formatCode>General</c:formatCode>
                <c:ptCount val="3"/>
                <c:pt idx="0">
                  <c:v>0.82101854577568434</c:v>
                </c:pt>
                <c:pt idx="1">
                  <c:v>1.7000000000000001E-2</c:v>
                </c:pt>
                <c:pt idx="2" formatCode="0.000">
                  <c:v>1</c:v>
                </c:pt>
              </c:numCache>
            </c:numRef>
          </c:val>
          <c:smooth val="0"/>
          <c:extLst>
            <c:ext xmlns:c16="http://schemas.microsoft.com/office/drawing/2014/chart" uri="{C3380CC4-5D6E-409C-BE32-E72D297353CC}">
              <c16:uniqueId val="{00000003-34B9-4655-8012-8BED53CBC866}"/>
            </c:ext>
          </c:extLst>
        </c:ser>
        <c:ser>
          <c:idx val="4"/>
          <c:order val="4"/>
          <c:tx>
            <c:strRef>
              <c:f>Sheet1!$B$53</c:f>
              <c:strCache>
                <c:ptCount val="1"/>
                <c:pt idx="0">
                  <c:v>RBS</c:v>
                </c:pt>
              </c:strCache>
            </c:strRef>
          </c:tx>
          <c:spPr>
            <a:ln w="28575" cap="rnd">
              <a:solidFill>
                <a:schemeClr val="accent5"/>
              </a:solidFill>
              <a:round/>
            </a:ln>
            <a:effectLst/>
          </c:spPr>
          <c:marker>
            <c:symbol val="circle"/>
            <c:size val="5"/>
            <c:spPr>
              <a:solidFill>
                <a:schemeClr val="accent5"/>
              </a:solidFill>
              <a:ln w="9525">
                <a:solidFill>
                  <a:schemeClr val="accent5"/>
                </a:solidFill>
              </a:ln>
              <a:effectLst/>
            </c:spPr>
          </c:marker>
          <c:cat>
            <c:strRef>
              <c:f>Sheet1!$C$47:$E$48</c:f>
              <c:strCache>
                <c:ptCount val="3"/>
                <c:pt idx="0">
                  <c:v>ROC</c:v>
                </c:pt>
                <c:pt idx="1">
                  <c:v>Sensitivity</c:v>
                </c:pt>
                <c:pt idx="2">
                  <c:v>Specificity</c:v>
                </c:pt>
              </c:strCache>
            </c:strRef>
          </c:cat>
          <c:val>
            <c:numRef>
              <c:f>Sheet1!$C$53:$E$53</c:f>
              <c:numCache>
                <c:formatCode>General</c:formatCode>
                <c:ptCount val="3"/>
                <c:pt idx="0">
                  <c:v>0.8351731920321851</c:v>
                </c:pt>
                <c:pt idx="1">
                  <c:v>0.38400000000000001</c:v>
                </c:pt>
                <c:pt idx="2" formatCode="0.000">
                  <c:v>0.98837209302325602</c:v>
                </c:pt>
              </c:numCache>
            </c:numRef>
          </c:val>
          <c:smooth val="0"/>
          <c:extLst>
            <c:ext xmlns:c16="http://schemas.microsoft.com/office/drawing/2014/chart" uri="{C3380CC4-5D6E-409C-BE32-E72D297353CC}">
              <c16:uniqueId val="{00000004-34B9-4655-8012-8BED53CBC866}"/>
            </c:ext>
          </c:extLst>
        </c:ser>
        <c:dLbls>
          <c:showLegendKey val="0"/>
          <c:showVal val="0"/>
          <c:showCatName val="0"/>
          <c:showSerName val="0"/>
          <c:showPercent val="0"/>
          <c:showBubbleSize val="0"/>
        </c:dLbls>
        <c:marker val="1"/>
        <c:smooth val="0"/>
        <c:axId val="411561528"/>
        <c:axId val="411560888"/>
      </c:lineChart>
      <c:catAx>
        <c:axId val="411561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11560888"/>
        <c:crosses val="autoZero"/>
        <c:auto val="1"/>
        <c:lblAlgn val="ctr"/>
        <c:lblOffset val="100"/>
        <c:noMultiLvlLbl val="0"/>
      </c:catAx>
      <c:valAx>
        <c:axId val="411560888"/>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11561528"/>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3108" b="0" i="0" u="none" strike="noStrike" kern="1200" spc="0" baseline="0">
                <a:solidFill>
                  <a:schemeClr val="tx1">
                    <a:lumMod val="65000"/>
                    <a:lumOff val="35000"/>
                  </a:schemeClr>
                </a:solidFill>
                <a:latin typeface="+mn-lt"/>
                <a:ea typeface="+mn-ea"/>
                <a:cs typeface="+mn-cs"/>
              </a:defRPr>
            </a:pPr>
            <a:r>
              <a:rPr lang="en-US" dirty="0"/>
              <a:t>SOS Scales Classifying MMPI-3 OR </a:t>
            </a:r>
          </a:p>
          <a:p>
            <a:pPr>
              <a:defRPr sz="3108" b="0" i="0" u="none" strike="noStrike" kern="1200" spc="0" baseline="0">
                <a:solidFill>
                  <a:schemeClr val="tx1">
                    <a:lumMod val="65000"/>
                    <a:lumOff val="35000"/>
                  </a:schemeClr>
                </a:solidFill>
                <a:latin typeface="+mn-lt"/>
                <a:ea typeface="+mn-ea"/>
                <a:cs typeface="+mn-cs"/>
              </a:defRPr>
            </a:pPr>
            <a:r>
              <a:rPr lang="en-US" dirty="0"/>
              <a:t>(Any Elevation)</a:t>
            </a:r>
          </a:p>
        </c:rich>
      </c:tx>
      <c:overlay val="0"/>
      <c:spPr>
        <a:noFill/>
        <a:ln>
          <a:noFill/>
        </a:ln>
        <a:effectLst/>
      </c:spPr>
      <c:txPr>
        <a:bodyPr rot="0" spcFirstLastPara="1" vertOverflow="ellipsis" vert="horz" wrap="square" anchor="ctr" anchorCtr="1"/>
        <a:lstStyle/>
        <a:p>
          <a:pPr>
            <a:defRPr sz="3108"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Sheet1!$M$98</c:f>
              <c:strCache>
                <c:ptCount val="1"/>
                <c:pt idx="0">
                  <c:v>HO Only</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strRef>
              <c:f>Sheet1!$N$97:$P$97</c:f>
              <c:strCache>
                <c:ptCount val="3"/>
                <c:pt idx="0">
                  <c:v>ROC</c:v>
                </c:pt>
                <c:pt idx="1">
                  <c:v>Sensitivity</c:v>
                </c:pt>
                <c:pt idx="2">
                  <c:v>Specificity</c:v>
                </c:pt>
              </c:strCache>
            </c:strRef>
          </c:cat>
          <c:val>
            <c:numRef>
              <c:f>Sheet1!$N$98:$P$98</c:f>
              <c:numCache>
                <c:formatCode>###0.000</c:formatCode>
                <c:ptCount val="3"/>
                <c:pt idx="0">
                  <c:v>0.98321771424567295</c:v>
                </c:pt>
                <c:pt idx="1">
                  <c:v>0.93283582089552242</c:v>
                </c:pt>
                <c:pt idx="2" formatCode="0.000">
                  <c:v>0.91549295774647887</c:v>
                </c:pt>
              </c:numCache>
            </c:numRef>
          </c:val>
          <c:smooth val="0"/>
          <c:extLst>
            <c:ext xmlns:c16="http://schemas.microsoft.com/office/drawing/2014/chart" uri="{C3380CC4-5D6E-409C-BE32-E72D297353CC}">
              <c16:uniqueId val="{00000000-8998-48C9-A55A-FD19C7B5BD32}"/>
            </c:ext>
          </c:extLst>
        </c:ser>
        <c:ser>
          <c:idx val="1"/>
          <c:order val="1"/>
          <c:tx>
            <c:strRef>
              <c:f>Sheet1!$M$99</c:f>
              <c:strCache>
                <c:ptCount val="1"/>
                <c:pt idx="0">
                  <c:v>HO + RC</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strRef>
              <c:f>Sheet1!$N$97:$P$97</c:f>
              <c:strCache>
                <c:ptCount val="3"/>
                <c:pt idx="0">
                  <c:v>ROC</c:v>
                </c:pt>
                <c:pt idx="1">
                  <c:v>Sensitivity</c:v>
                </c:pt>
                <c:pt idx="2">
                  <c:v>Specificity</c:v>
                </c:pt>
              </c:strCache>
            </c:strRef>
          </c:cat>
          <c:val>
            <c:numRef>
              <c:f>Sheet1!$N$99:$P$99</c:f>
              <c:numCache>
                <c:formatCode>###0.000</c:formatCode>
                <c:ptCount val="3"/>
                <c:pt idx="0">
                  <c:v>0.98468922990680363</c:v>
                </c:pt>
                <c:pt idx="1">
                  <c:v>0.92537313432835822</c:v>
                </c:pt>
                <c:pt idx="2" formatCode="0.000">
                  <c:v>0.90140845070422537</c:v>
                </c:pt>
              </c:numCache>
            </c:numRef>
          </c:val>
          <c:smooth val="0"/>
          <c:extLst>
            <c:ext xmlns:c16="http://schemas.microsoft.com/office/drawing/2014/chart" uri="{C3380CC4-5D6E-409C-BE32-E72D297353CC}">
              <c16:uniqueId val="{00000001-8998-48C9-A55A-FD19C7B5BD32}"/>
            </c:ext>
          </c:extLst>
        </c:ser>
        <c:ser>
          <c:idx val="2"/>
          <c:order val="2"/>
          <c:tx>
            <c:strRef>
              <c:f>Sheet1!$M$100</c:f>
              <c:strCache>
                <c:ptCount val="1"/>
                <c:pt idx="0">
                  <c:v>HO + RC (no RCd)</c:v>
                </c:pt>
              </c:strCache>
            </c:strRef>
          </c:tx>
          <c:spPr>
            <a:ln w="28575" cap="rnd">
              <a:solidFill>
                <a:schemeClr val="accent6"/>
              </a:solidFill>
              <a:round/>
            </a:ln>
            <a:effectLst/>
          </c:spPr>
          <c:marker>
            <c:symbol val="circle"/>
            <c:size val="5"/>
            <c:spPr>
              <a:solidFill>
                <a:schemeClr val="accent6"/>
              </a:solidFill>
              <a:ln w="9525">
                <a:solidFill>
                  <a:schemeClr val="accent6"/>
                </a:solidFill>
              </a:ln>
              <a:effectLst/>
            </c:spPr>
          </c:marker>
          <c:cat>
            <c:strRef>
              <c:f>Sheet1!$N$97:$P$97</c:f>
              <c:strCache>
                <c:ptCount val="3"/>
                <c:pt idx="0">
                  <c:v>ROC</c:v>
                </c:pt>
                <c:pt idx="1">
                  <c:v>Sensitivity</c:v>
                </c:pt>
                <c:pt idx="2">
                  <c:v>Specificity</c:v>
                </c:pt>
              </c:strCache>
            </c:strRef>
          </c:cat>
          <c:val>
            <c:numRef>
              <c:f>Sheet1!$N$100:$P$100</c:f>
              <c:numCache>
                <c:formatCode>###0.000</c:formatCode>
                <c:ptCount val="3"/>
                <c:pt idx="0">
                  <c:v>0.98521477121434997</c:v>
                </c:pt>
                <c:pt idx="1">
                  <c:v>0.93283582089552242</c:v>
                </c:pt>
                <c:pt idx="2" formatCode="0.000">
                  <c:v>0.9061032863849765</c:v>
                </c:pt>
              </c:numCache>
            </c:numRef>
          </c:val>
          <c:smooth val="0"/>
          <c:extLst>
            <c:ext xmlns:c16="http://schemas.microsoft.com/office/drawing/2014/chart" uri="{C3380CC4-5D6E-409C-BE32-E72D297353CC}">
              <c16:uniqueId val="{00000002-8998-48C9-A55A-FD19C7B5BD32}"/>
            </c:ext>
          </c:extLst>
        </c:ser>
        <c:ser>
          <c:idx val="3"/>
          <c:order val="3"/>
          <c:tx>
            <c:strRef>
              <c:f>Sheet1!$M$101</c:f>
              <c:strCache>
                <c:ptCount val="1"/>
                <c:pt idx="0">
                  <c:v>RC Only</c:v>
                </c:pt>
              </c:strCache>
            </c:strRef>
          </c:tx>
          <c:spPr>
            <a:ln w="28575" cap="rnd">
              <a:solidFill>
                <a:schemeClr val="accent5"/>
              </a:solidFill>
              <a:round/>
            </a:ln>
            <a:effectLst/>
          </c:spPr>
          <c:marker>
            <c:symbol val="circle"/>
            <c:size val="5"/>
            <c:spPr>
              <a:solidFill>
                <a:schemeClr val="accent5"/>
              </a:solidFill>
              <a:ln w="9525">
                <a:solidFill>
                  <a:schemeClr val="accent5"/>
                </a:solidFill>
              </a:ln>
              <a:effectLst/>
            </c:spPr>
          </c:marker>
          <c:cat>
            <c:strRef>
              <c:f>Sheet1!$N$97:$P$97</c:f>
              <c:strCache>
                <c:ptCount val="3"/>
                <c:pt idx="0">
                  <c:v>ROC</c:v>
                </c:pt>
                <c:pt idx="1">
                  <c:v>Sensitivity</c:v>
                </c:pt>
                <c:pt idx="2">
                  <c:v>Specificity</c:v>
                </c:pt>
              </c:strCache>
            </c:strRef>
          </c:cat>
          <c:val>
            <c:numRef>
              <c:f>Sheet1!$N$101:$P$101</c:f>
              <c:numCache>
                <c:formatCode>###0.000</c:formatCode>
                <c:ptCount val="3"/>
                <c:pt idx="0">
                  <c:v>0.98521477121434997</c:v>
                </c:pt>
                <c:pt idx="1">
                  <c:v>0.93300000000000005</c:v>
                </c:pt>
                <c:pt idx="2" formatCode="0.000">
                  <c:v>0.88300000000000001</c:v>
                </c:pt>
              </c:numCache>
            </c:numRef>
          </c:val>
          <c:smooth val="0"/>
          <c:extLst>
            <c:ext xmlns:c16="http://schemas.microsoft.com/office/drawing/2014/chart" uri="{C3380CC4-5D6E-409C-BE32-E72D297353CC}">
              <c16:uniqueId val="{00000003-8998-48C9-A55A-FD19C7B5BD32}"/>
            </c:ext>
          </c:extLst>
        </c:ser>
        <c:ser>
          <c:idx val="4"/>
          <c:order val="4"/>
          <c:tx>
            <c:strRef>
              <c:f>Sheet1!$M$102</c:f>
              <c:strCache>
                <c:ptCount val="1"/>
                <c:pt idx="0">
                  <c:v>RC Only (no RCd)</c:v>
                </c:pt>
              </c:strCache>
            </c:strRef>
          </c:tx>
          <c:spPr>
            <a:ln w="28575" cap="rnd">
              <a:solidFill>
                <a:srgbClr val="7030A0"/>
              </a:solidFill>
              <a:round/>
            </a:ln>
            <a:effectLst/>
          </c:spPr>
          <c:marker>
            <c:symbol val="circle"/>
            <c:size val="5"/>
            <c:spPr>
              <a:solidFill>
                <a:srgbClr val="7030A0"/>
              </a:solidFill>
              <a:ln w="9525">
                <a:solidFill>
                  <a:srgbClr val="7030A0"/>
                </a:solidFill>
              </a:ln>
              <a:effectLst/>
            </c:spPr>
          </c:marker>
          <c:cat>
            <c:strRef>
              <c:f>Sheet1!$N$97:$P$97</c:f>
              <c:strCache>
                <c:ptCount val="3"/>
                <c:pt idx="0">
                  <c:v>ROC</c:v>
                </c:pt>
                <c:pt idx="1">
                  <c:v>Sensitivity</c:v>
                </c:pt>
                <c:pt idx="2">
                  <c:v>Specificity</c:v>
                </c:pt>
              </c:strCache>
            </c:strRef>
          </c:cat>
          <c:val>
            <c:numRef>
              <c:f>Sheet1!$N$102:$P$102</c:f>
              <c:numCache>
                <c:formatCode>General</c:formatCode>
                <c:ptCount val="3"/>
                <c:pt idx="0">
                  <c:v>0.98499999999999999</c:v>
                </c:pt>
                <c:pt idx="1">
                  <c:v>0.92500000000000004</c:v>
                </c:pt>
                <c:pt idx="2" formatCode="0.000">
                  <c:v>0.90140845070422537</c:v>
                </c:pt>
              </c:numCache>
            </c:numRef>
          </c:val>
          <c:smooth val="0"/>
          <c:extLst>
            <c:ext xmlns:c16="http://schemas.microsoft.com/office/drawing/2014/chart" uri="{C3380CC4-5D6E-409C-BE32-E72D297353CC}">
              <c16:uniqueId val="{00000004-8998-48C9-A55A-FD19C7B5BD32}"/>
            </c:ext>
          </c:extLst>
        </c:ser>
        <c:dLbls>
          <c:showLegendKey val="0"/>
          <c:showVal val="0"/>
          <c:showCatName val="0"/>
          <c:showSerName val="0"/>
          <c:showPercent val="0"/>
          <c:showBubbleSize val="0"/>
        </c:dLbls>
        <c:marker val="1"/>
        <c:smooth val="0"/>
        <c:axId val="411561528"/>
        <c:axId val="411560888"/>
      </c:lineChart>
      <c:catAx>
        <c:axId val="411561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590" b="0" i="0" u="none" strike="noStrike" kern="1200" baseline="0">
                <a:solidFill>
                  <a:schemeClr val="tx1">
                    <a:lumMod val="65000"/>
                    <a:lumOff val="35000"/>
                  </a:schemeClr>
                </a:solidFill>
                <a:latin typeface="+mn-lt"/>
                <a:ea typeface="+mn-ea"/>
                <a:cs typeface="+mn-cs"/>
              </a:defRPr>
            </a:pPr>
            <a:endParaRPr lang="en-US"/>
          </a:p>
        </c:txPr>
        <c:crossAx val="411560888"/>
        <c:crosses val="autoZero"/>
        <c:auto val="1"/>
        <c:lblAlgn val="ctr"/>
        <c:lblOffset val="100"/>
        <c:noMultiLvlLbl val="0"/>
      </c:catAx>
      <c:valAx>
        <c:axId val="411560888"/>
        <c:scaling>
          <c:orientation val="minMax"/>
          <c:max val="1"/>
          <c:min val="0"/>
        </c:scaling>
        <c:delete val="0"/>
        <c:axPos val="l"/>
        <c:majorGridlines>
          <c:spPr>
            <a:ln w="9525" cap="flat" cmpd="sng" algn="ctr">
              <a:solidFill>
                <a:schemeClr val="tx1">
                  <a:lumMod val="15000"/>
                  <a:lumOff val="85000"/>
                </a:schemeClr>
              </a:solidFill>
              <a:round/>
            </a:ln>
            <a:effectLst/>
          </c:spPr>
        </c:majorGridlines>
        <c:numFmt formatCode="0.0" sourceLinked="0"/>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411561528"/>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solidFill>
        <a:schemeClr val="tx1">
          <a:lumMod val="15000"/>
          <a:lumOff val="85000"/>
        </a:schemeClr>
      </a:solidFill>
      <a:round/>
    </a:ln>
    <a:effectLst/>
  </c:spPr>
  <c:txPr>
    <a:bodyPr/>
    <a:lstStyle/>
    <a:p>
      <a:pPr>
        <a:defRPr sz="2590"/>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3108" b="0" i="0" u="none" strike="noStrike" kern="1200" spc="0" baseline="0">
                <a:solidFill>
                  <a:schemeClr val="tx1">
                    <a:lumMod val="65000"/>
                    <a:lumOff val="35000"/>
                  </a:schemeClr>
                </a:solidFill>
                <a:latin typeface="+mn-lt"/>
                <a:ea typeface="+mn-ea"/>
                <a:cs typeface="+mn-cs"/>
              </a:defRPr>
            </a:pPr>
            <a:r>
              <a:rPr lang="en-US" dirty="0"/>
              <a:t>SOS Scales Classifying MMPI-3 OR </a:t>
            </a:r>
          </a:p>
          <a:p>
            <a:pPr>
              <a:defRPr sz="3108" b="0" i="0" u="none" strike="noStrike" kern="1200" spc="0" baseline="0">
                <a:solidFill>
                  <a:schemeClr val="tx1">
                    <a:lumMod val="65000"/>
                    <a:lumOff val="35000"/>
                  </a:schemeClr>
                </a:solidFill>
                <a:latin typeface="+mn-lt"/>
                <a:ea typeface="+mn-ea"/>
                <a:cs typeface="+mn-cs"/>
              </a:defRPr>
            </a:pPr>
            <a:r>
              <a:rPr lang="en-US" dirty="0"/>
              <a:t>(Any Elevation)</a:t>
            </a:r>
          </a:p>
        </c:rich>
      </c:tx>
      <c:overlay val="0"/>
      <c:spPr>
        <a:noFill/>
        <a:ln>
          <a:noFill/>
        </a:ln>
        <a:effectLst/>
      </c:spPr>
      <c:txPr>
        <a:bodyPr rot="0" spcFirstLastPara="1" vertOverflow="ellipsis" vert="horz" wrap="square" anchor="ctr" anchorCtr="1"/>
        <a:lstStyle/>
        <a:p>
          <a:pPr>
            <a:defRPr sz="3108"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Sheet1!$M$98</c:f>
              <c:strCache>
                <c:ptCount val="1"/>
                <c:pt idx="0">
                  <c:v>HO Only</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strRef>
              <c:f>Sheet1!$N$97:$P$97</c:f>
              <c:strCache>
                <c:ptCount val="3"/>
                <c:pt idx="0">
                  <c:v>ROC</c:v>
                </c:pt>
                <c:pt idx="1">
                  <c:v>Sensitivity</c:v>
                </c:pt>
                <c:pt idx="2">
                  <c:v>Specificity</c:v>
                </c:pt>
              </c:strCache>
            </c:strRef>
          </c:cat>
          <c:val>
            <c:numRef>
              <c:f>Sheet1!$N$98:$P$98</c:f>
              <c:numCache>
                <c:formatCode>###0.000</c:formatCode>
                <c:ptCount val="3"/>
                <c:pt idx="0">
                  <c:v>0.98321771424567295</c:v>
                </c:pt>
                <c:pt idx="1">
                  <c:v>0.93283582089552242</c:v>
                </c:pt>
                <c:pt idx="2" formatCode="0.000">
                  <c:v>0.91549295774647887</c:v>
                </c:pt>
              </c:numCache>
            </c:numRef>
          </c:val>
          <c:smooth val="0"/>
          <c:extLst>
            <c:ext xmlns:c16="http://schemas.microsoft.com/office/drawing/2014/chart" uri="{C3380CC4-5D6E-409C-BE32-E72D297353CC}">
              <c16:uniqueId val="{00000000-5AE7-4AF1-B184-53D9D34BB3BD}"/>
            </c:ext>
          </c:extLst>
        </c:ser>
        <c:ser>
          <c:idx val="1"/>
          <c:order val="1"/>
          <c:tx>
            <c:strRef>
              <c:f>Sheet1!$M$99</c:f>
              <c:strCache>
                <c:ptCount val="1"/>
                <c:pt idx="0">
                  <c:v>HO + RC</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strRef>
              <c:f>Sheet1!$N$97:$P$97</c:f>
              <c:strCache>
                <c:ptCount val="3"/>
                <c:pt idx="0">
                  <c:v>ROC</c:v>
                </c:pt>
                <c:pt idx="1">
                  <c:v>Sensitivity</c:v>
                </c:pt>
                <c:pt idx="2">
                  <c:v>Specificity</c:v>
                </c:pt>
              </c:strCache>
            </c:strRef>
          </c:cat>
          <c:val>
            <c:numRef>
              <c:f>Sheet1!$N$99:$P$99</c:f>
              <c:numCache>
                <c:formatCode>###0.000</c:formatCode>
                <c:ptCount val="3"/>
                <c:pt idx="0">
                  <c:v>0.98468922990680363</c:v>
                </c:pt>
                <c:pt idx="1">
                  <c:v>0.92537313432835822</c:v>
                </c:pt>
                <c:pt idx="2" formatCode="0.000">
                  <c:v>0.90140845070422537</c:v>
                </c:pt>
              </c:numCache>
            </c:numRef>
          </c:val>
          <c:smooth val="0"/>
          <c:extLst>
            <c:ext xmlns:c16="http://schemas.microsoft.com/office/drawing/2014/chart" uri="{C3380CC4-5D6E-409C-BE32-E72D297353CC}">
              <c16:uniqueId val="{00000001-5AE7-4AF1-B184-53D9D34BB3BD}"/>
            </c:ext>
          </c:extLst>
        </c:ser>
        <c:ser>
          <c:idx val="2"/>
          <c:order val="2"/>
          <c:tx>
            <c:strRef>
              <c:f>Sheet1!$M$100</c:f>
              <c:strCache>
                <c:ptCount val="1"/>
                <c:pt idx="0">
                  <c:v>HO + RC (no RCd)</c:v>
                </c:pt>
              </c:strCache>
            </c:strRef>
          </c:tx>
          <c:spPr>
            <a:ln w="28575" cap="rnd">
              <a:solidFill>
                <a:schemeClr val="accent6"/>
              </a:solidFill>
              <a:round/>
            </a:ln>
            <a:effectLst/>
          </c:spPr>
          <c:marker>
            <c:symbol val="circle"/>
            <c:size val="5"/>
            <c:spPr>
              <a:solidFill>
                <a:schemeClr val="accent6"/>
              </a:solidFill>
              <a:ln w="9525">
                <a:solidFill>
                  <a:schemeClr val="accent6"/>
                </a:solidFill>
              </a:ln>
              <a:effectLst/>
            </c:spPr>
          </c:marker>
          <c:cat>
            <c:strRef>
              <c:f>Sheet1!$N$97:$P$97</c:f>
              <c:strCache>
                <c:ptCount val="3"/>
                <c:pt idx="0">
                  <c:v>ROC</c:v>
                </c:pt>
                <c:pt idx="1">
                  <c:v>Sensitivity</c:v>
                </c:pt>
                <c:pt idx="2">
                  <c:v>Specificity</c:v>
                </c:pt>
              </c:strCache>
            </c:strRef>
          </c:cat>
          <c:val>
            <c:numRef>
              <c:f>Sheet1!$N$100:$P$100</c:f>
              <c:numCache>
                <c:formatCode>###0.000</c:formatCode>
                <c:ptCount val="3"/>
                <c:pt idx="0">
                  <c:v>0.98521477121434997</c:v>
                </c:pt>
                <c:pt idx="1">
                  <c:v>0.93283582089552242</c:v>
                </c:pt>
                <c:pt idx="2" formatCode="0.000">
                  <c:v>0.9061032863849765</c:v>
                </c:pt>
              </c:numCache>
            </c:numRef>
          </c:val>
          <c:smooth val="0"/>
          <c:extLst>
            <c:ext xmlns:c16="http://schemas.microsoft.com/office/drawing/2014/chart" uri="{C3380CC4-5D6E-409C-BE32-E72D297353CC}">
              <c16:uniqueId val="{00000002-5AE7-4AF1-B184-53D9D34BB3BD}"/>
            </c:ext>
          </c:extLst>
        </c:ser>
        <c:ser>
          <c:idx val="3"/>
          <c:order val="3"/>
          <c:tx>
            <c:strRef>
              <c:f>Sheet1!$M$101</c:f>
              <c:strCache>
                <c:ptCount val="1"/>
                <c:pt idx="0">
                  <c:v>RC Only</c:v>
                </c:pt>
              </c:strCache>
            </c:strRef>
          </c:tx>
          <c:spPr>
            <a:ln w="28575" cap="rnd">
              <a:solidFill>
                <a:schemeClr val="accent5"/>
              </a:solidFill>
              <a:round/>
            </a:ln>
            <a:effectLst/>
          </c:spPr>
          <c:marker>
            <c:symbol val="circle"/>
            <c:size val="5"/>
            <c:spPr>
              <a:solidFill>
                <a:schemeClr val="accent5"/>
              </a:solidFill>
              <a:ln w="9525">
                <a:solidFill>
                  <a:schemeClr val="accent5"/>
                </a:solidFill>
              </a:ln>
              <a:effectLst/>
            </c:spPr>
          </c:marker>
          <c:cat>
            <c:strRef>
              <c:f>Sheet1!$N$97:$P$97</c:f>
              <c:strCache>
                <c:ptCount val="3"/>
                <c:pt idx="0">
                  <c:v>ROC</c:v>
                </c:pt>
                <c:pt idx="1">
                  <c:v>Sensitivity</c:v>
                </c:pt>
                <c:pt idx="2">
                  <c:v>Specificity</c:v>
                </c:pt>
              </c:strCache>
            </c:strRef>
          </c:cat>
          <c:val>
            <c:numRef>
              <c:f>Sheet1!$N$101:$P$101</c:f>
              <c:numCache>
                <c:formatCode>###0.000</c:formatCode>
                <c:ptCount val="3"/>
                <c:pt idx="0">
                  <c:v>0.98521477121434997</c:v>
                </c:pt>
                <c:pt idx="1">
                  <c:v>0.93300000000000005</c:v>
                </c:pt>
                <c:pt idx="2" formatCode="0.000">
                  <c:v>0.88300000000000001</c:v>
                </c:pt>
              </c:numCache>
            </c:numRef>
          </c:val>
          <c:smooth val="0"/>
          <c:extLst>
            <c:ext xmlns:c16="http://schemas.microsoft.com/office/drawing/2014/chart" uri="{C3380CC4-5D6E-409C-BE32-E72D297353CC}">
              <c16:uniqueId val="{00000003-5AE7-4AF1-B184-53D9D34BB3BD}"/>
            </c:ext>
          </c:extLst>
        </c:ser>
        <c:ser>
          <c:idx val="4"/>
          <c:order val="4"/>
          <c:tx>
            <c:strRef>
              <c:f>Sheet1!$M$102</c:f>
              <c:strCache>
                <c:ptCount val="1"/>
                <c:pt idx="0">
                  <c:v>RC Only (no RCd)</c:v>
                </c:pt>
              </c:strCache>
            </c:strRef>
          </c:tx>
          <c:spPr>
            <a:ln w="28575" cap="rnd">
              <a:solidFill>
                <a:srgbClr val="7030A0"/>
              </a:solidFill>
              <a:round/>
            </a:ln>
            <a:effectLst/>
          </c:spPr>
          <c:marker>
            <c:symbol val="circle"/>
            <c:size val="5"/>
            <c:spPr>
              <a:solidFill>
                <a:srgbClr val="7030A0"/>
              </a:solidFill>
              <a:ln w="9525">
                <a:solidFill>
                  <a:srgbClr val="7030A0"/>
                </a:solidFill>
              </a:ln>
              <a:effectLst/>
            </c:spPr>
          </c:marker>
          <c:cat>
            <c:strRef>
              <c:f>Sheet1!$N$97:$P$97</c:f>
              <c:strCache>
                <c:ptCount val="3"/>
                <c:pt idx="0">
                  <c:v>ROC</c:v>
                </c:pt>
                <c:pt idx="1">
                  <c:v>Sensitivity</c:v>
                </c:pt>
                <c:pt idx="2">
                  <c:v>Specificity</c:v>
                </c:pt>
              </c:strCache>
            </c:strRef>
          </c:cat>
          <c:val>
            <c:numRef>
              <c:f>Sheet1!$N$102:$P$102</c:f>
              <c:numCache>
                <c:formatCode>General</c:formatCode>
                <c:ptCount val="3"/>
                <c:pt idx="0">
                  <c:v>0.98499999999999999</c:v>
                </c:pt>
                <c:pt idx="1">
                  <c:v>0.92500000000000004</c:v>
                </c:pt>
                <c:pt idx="2" formatCode="0.000">
                  <c:v>0.90140845070422537</c:v>
                </c:pt>
              </c:numCache>
            </c:numRef>
          </c:val>
          <c:smooth val="0"/>
          <c:extLst>
            <c:ext xmlns:c16="http://schemas.microsoft.com/office/drawing/2014/chart" uri="{C3380CC4-5D6E-409C-BE32-E72D297353CC}">
              <c16:uniqueId val="{00000004-5AE7-4AF1-B184-53D9D34BB3BD}"/>
            </c:ext>
          </c:extLst>
        </c:ser>
        <c:dLbls>
          <c:showLegendKey val="0"/>
          <c:showVal val="0"/>
          <c:showCatName val="0"/>
          <c:showSerName val="0"/>
          <c:showPercent val="0"/>
          <c:showBubbleSize val="0"/>
        </c:dLbls>
        <c:marker val="1"/>
        <c:smooth val="0"/>
        <c:axId val="411561528"/>
        <c:axId val="411560888"/>
      </c:lineChart>
      <c:catAx>
        <c:axId val="411561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590" b="0" i="0" u="none" strike="noStrike" kern="1200" baseline="0">
                <a:solidFill>
                  <a:schemeClr val="tx1">
                    <a:lumMod val="65000"/>
                    <a:lumOff val="35000"/>
                  </a:schemeClr>
                </a:solidFill>
                <a:latin typeface="+mn-lt"/>
                <a:ea typeface="+mn-ea"/>
                <a:cs typeface="+mn-cs"/>
              </a:defRPr>
            </a:pPr>
            <a:endParaRPr lang="en-US"/>
          </a:p>
        </c:txPr>
        <c:crossAx val="411560888"/>
        <c:crosses val="autoZero"/>
        <c:auto val="1"/>
        <c:lblAlgn val="ctr"/>
        <c:lblOffset val="100"/>
        <c:noMultiLvlLbl val="0"/>
      </c:catAx>
      <c:valAx>
        <c:axId val="411560888"/>
        <c:scaling>
          <c:orientation val="minMax"/>
          <c:max val="1"/>
          <c:min val="0"/>
        </c:scaling>
        <c:delete val="0"/>
        <c:axPos val="l"/>
        <c:majorGridlines>
          <c:spPr>
            <a:ln w="9525" cap="flat" cmpd="sng" algn="ctr">
              <a:solidFill>
                <a:schemeClr val="tx1">
                  <a:lumMod val="15000"/>
                  <a:lumOff val="85000"/>
                </a:schemeClr>
              </a:solidFill>
              <a:round/>
            </a:ln>
            <a:effectLst/>
          </c:spPr>
        </c:majorGridlines>
        <c:numFmt formatCode="0.0" sourceLinked="0"/>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411561528"/>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solidFill>
        <a:schemeClr val="tx1">
          <a:lumMod val="15000"/>
          <a:lumOff val="85000"/>
        </a:schemeClr>
      </a:solidFill>
      <a:round/>
    </a:ln>
    <a:effectLst/>
  </c:spPr>
  <c:txPr>
    <a:bodyPr/>
    <a:lstStyle/>
    <a:p>
      <a:pPr>
        <a:defRPr sz="2590"/>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3108" b="0" i="0" u="none" strike="noStrike" kern="1200" spc="0" baseline="0">
                <a:solidFill>
                  <a:schemeClr val="tx1">
                    <a:lumMod val="65000"/>
                    <a:lumOff val="35000"/>
                  </a:schemeClr>
                </a:solidFill>
                <a:latin typeface="+mn-lt"/>
                <a:ea typeface="+mn-ea"/>
                <a:cs typeface="+mn-cs"/>
              </a:defRPr>
            </a:pPr>
            <a:r>
              <a:rPr lang="en-US" dirty="0"/>
              <a:t>SOS Scales Classifying MMPI-3 OR </a:t>
            </a:r>
          </a:p>
          <a:p>
            <a:pPr>
              <a:defRPr sz="3108" b="0" i="0" u="none" strike="noStrike" kern="1200" spc="0" baseline="0">
                <a:solidFill>
                  <a:schemeClr val="tx1">
                    <a:lumMod val="65000"/>
                    <a:lumOff val="35000"/>
                  </a:schemeClr>
                </a:solidFill>
                <a:latin typeface="+mn-lt"/>
                <a:ea typeface="+mn-ea"/>
                <a:cs typeface="+mn-cs"/>
              </a:defRPr>
            </a:pPr>
            <a:r>
              <a:rPr lang="en-US" dirty="0"/>
              <a:t>(Any Elevation)</a:t>
            </a:r>
          </a:p>
        </c:rich>
      </c:tx>
      <c:overlay val="0"/>
      <c:spPr>
        <a:noFill/>
        <a:ln>
          <a:noFill/>
        </a:ln>
        <a:effectLst/>
      </c:spPr>
      <c:txPr>
        <a:bodyPr rot="0" spcFirstLastPara="1" vertOverflow="ellipsis" vert="horz" wrap="square" anchor="ctr" anchorCtr="1"/>
        <a:lstStyle/>
        <a:p>
          <a:pPr>
            <a:defRPr sz="3108"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Sheet1!$M$98</c:f>
              <c:strCache>
                <c:ptCount val="1"/>
                <c:pt idx="0">
                  <c:v>HO Only</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strRef>
              <c:f>Sheet1!$N$97:$P$97</c:f>
              <c:strCache>
                <c:ptCount val="3"/>
                <c:pt idx="0">
                  <c:v>ROC</c:v>
                </c:pt>
                <c:pt idx="1">
                  <c:v>Sensitivity</c:v>
                </c:pt>
                <c:pt idx="2">
                  <c:v>Specificity</c:v>
                </c:pt>
              </c:strCache>
            </c:strRef>
          </c:cat>
          <c:val>
            <c:numRef>
              <c:f>Sheet1!$N$98:$P$98</c:f>
              <c:numCache>
                <c:formatCode>###0.000</c:formatCode>
                <c:ptCount val="3"/>
                <c:pt idx="0">
                  <c:v>0.98321771424567295</c:v>
                </c:pt>
                <c:pt idx="1">
                  <c:v>0.93283582089552242</c:v>
                </c:pt>
                <c:pt idx="2" formatCode="0.000">
                  <c:v>0.91549295774647887</c:v>
                </c:pt>
              </c:numCache>
            </c:numRef>
          </c:val>
          <c:smooth val="0"/>
          <c:extLst>
            <c:ext xmlns:c16="http://schemas.microsoft.com/office/drawing/2014/chart" uri="{C3380CC4-5D6E-409C-BE32-E72D297353CC}">
              <c16:uniqueId val="{00000000-9800-45C1-82D6-3EAEDA5873E6}"/>
            </c:ext>
          </c:extLst>
        </c:ser>
        <c:ser>
          <c:idx val="1"/>
          <c:order val="1"/>
          <c:tx>
            <c:strRef>
              <c:f>Sheet1!$M$99</c:f>
              <c:strCache>
                <c:ptCount val="1"/>
                <c:pt idx="0">
                  <c:v>HO + RC</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strRef>
              <c:f>Sheet1!$N$97:$P$97</c:f>
              <c:strCache>
                <c:ptCount val="3"/>
                <c:pt idx="0">
                  <c:v>ROC</c:v>
                </c:pt>
                <c:pt idx="1">
                  <c:v>Sensitivity</c:v>
                </c:pt>
                <c:pt idx="2">
                  <c:v>Specificity</c:v>
                </c:pt>
              </c:strCache>
            </c:strRef>
          </c:cat>
          <c:val>
            <c:numRef>
              <c:f>Sheet1!$N$99:$P$99</c:f>
              <c:numCache>
                <c:formatCode>###0.000</c:formatCode>
                <c:ptCount val="3"/>
                <c:pt idx="0">
                  <c:v>0.98468922990680363</c:v>
                </c:pt>
                <c:pt idx="1">
                  <c:v>0.92537313432835822</c:v>
                </c:pt>
                <c:pt idx="2" formatCode="0.000">
                  <c:v>0.90140845070422537</c:v>
                </c:pt>
              </c:numCache>
            </c:numRef>
          </c:val>
          <c:smooth val="0"/>
          <c:extLst>
            <c:ext xmlns:c16="http://schemas.microsoft.com/office/drawing/2014/chart" uri="{C3380CC4-5D6E-409C-BE32-E72D297353CC}">
              <c16:uniqueId val="{00000001-9800-45C1-82D6-3EAEDA5873E6}"/>
            </c:ext>
          </c:extLst>
        </c:ser>
        <c:ser>
          <c:idx val="2"/>
          <c:order val="2"/>
          <c:tx>
            <c:strRef>
              <c:f>Sheet1!$M$100</c:f>
              <c:strCache>
                <c:ptCount val="1"/>
                <c:pt idx="0">
                  <c:v>HO + RC (no RCd)</c:v>
                </c:pt>
              </c:strCache>
            </c:strRef>
          </c:tx>
          <c:spPr>
            <a:ln w="28575" cap="rnd">
              <a:solidFill>
                <a:schemeClr val="accent6"/>
              </a:solidFill>
              <a:round/>
            </a:ln>
            <a:effectLst/>
          </c:spPr>
          <c:marker>
            <c:symbol val="circle"/>
            <c:size val="5"/>
            <c:spPr>
              <a:solidFill>
                <a:schemeClr val="accent6"/>
              </a:solidFill>
              <a:ln w="9525">
                <a:solidFill>
                  <a:schemeClr val="accent6"/>
                </a:solidFill>
              </a:ln>
              <a:effectLst/>
            </c:spPr>
          </c:marker>
          <c:cat>
            <c:strRef>
              <c:f>Sheet1!$N$97:$P$97</c:f>
              <c:strCache>
                <c:ptCount val="3"/>
                <c:pt idx="0">
                  <c:v>ROC</c:v>
                </c:pt>
                <c:pt idx="1">
                  <c:v>Sensitivity</c:v>
                </c:pt>
                <c:pt idx="2">
                  <c:v>Specificity</c:v>
                </c:pt>
              </c:strCache>
            </c:strRef>
          </c:cat>
          <c:val>
            <c:numRef>
              <c:f>Sheet1!$N$100:$P$100</c:f>
              <c:numCache>
                <c:formatCode>###0.000</c:formatCode>
                <c:ptCount val="3"/>
                <c:pt idx="0">
                  <c:v>0.98521477121434997</c:v>
                </c:pt>
                <c:pt idx="1">
                  <c:v>0.93283582089552242</c:v>
                </c:pt>
                <c:pt idx="2" formatCode="0.000">
                  <c:v>0.9061032863849765</c:v>
                </c:pt>
              </c:numCache>
            </c:numRef>
          </c:val>
          <c:smooth val="0"/>
          <c:extLst>
            <c:ext xmlns:c16="http://schemas.microsoft.com/office/drawing/2014/chart" uri="{C3380CC4-5D6E-409C-BE32-E72D297353CC}">
              <c16:uniqueId val="{00000002-9800-45C1-82D6-3EAEDA5873E6}"/>
            </c:ext>
          </c:extLst>
        </c:ser>
        <c:ser>
          <c:idx val="3"/>
          <c:order val="3"/>
          <c:tx>
            <c:strRef>
              <c:f>Sheet1!$M$101</c:f>
              <c:strCache>
                <c:ptCount val="1"/>
                <c:pt idx="0">
                  <c:v>RC Only</c:v>
                </c:pt>
              </c:strCache>
            </c:strRef>
          </c:tx>
          <c:spPr>
            <a:ln w="28575" cap="rnd">
              <a:solidFill>
                <a:schemeClr val="accent5"/>
              </a:solidFill>
              <a:round/>
            </a:ln>
            <a:effectLst/>
          </c:spPr>
          <c:marker>
            <c:symbol val="circle"/>
            <c:size val="5"/>
            <c:spPr>
              <a:solidFill>
                <a:schemeClr val="accent5"/>
              </a:solidFill>
              <a:ln w="9525">
                <a:solidFill>
                  <a:schemeClr val="accent5"/>
                </a:solidFill>
              </a:ln>
              <a:effectLst/>
            </c:spPr>
          </c:marker>
          <c:cat>
            <c:strRef>
              <c:f>Sheet1!$N$97:$P$97</c:f>
              <c:strCache>
                <c:ptCount val="3"/>
                <c:pt idx="0">
                  <c:v>ROC</c:v>
                </c:pt>
                <c:pt idx="1">
                  <c:v>Sensitivity</c:v>
                </c:pt>
                <c:pt idx="2">
                  <c:v>Specificity</c:v>
                </c:pt>
              </c:strCache>
            </c:strRef>
          </c:cat>
          <c:val>
            <c:numRef>
              <c:f>Sheet1!$N$101:$P$101</c:f>
              <c:numCache>
                <c:formatCode>###0.000</c:formatCode>
                <c:ptCount val="3"/>
                <c:pt idx="0">
                  <c:v>0.98521477121434997</c:v>
                </c:pt>
                <c:pt idx="1">
                  <c:v>0.93300000000000005</c:v>
                </c:pt>
                <c:pt idx="2" formatCode="0.000">
                  <c:v>0.88300000000000001</c:v>
                </c:pt>
              </c:numCache>
            </c:numRef>
          </c:val>
          <c:smooth val="0"/>
          <c:extLst>
            <c:ext xmlns:c16="http://schemas.microsoft.com/office/drawing/2014/chart" uri="{C3380CC4-5D6E-409C-BE32-E72D297353CC}">
              <c16:uniqueId val="{00000003-9800-45C1-82D6-3EAEDA5873E6}"/>
            </c:ext>
          </c:extLst>
        </c:ser>
        <c:ser>
          <c:idx val="4"/>
          <c:order val="4"/>
          <c:tx>
            <c:strRef>
              <c:f>Sheet1!$M$102</c:f>
              <c:strCache>
                <c:ptCount val="1"/>
                <c:pt idx="0">
                  <c:v>RC Only (no RCd)</c:v>
                </c:pt>
              </c:strCache>
            </c:strRef>
          </c:tx>
          <c:spPr>
            <a:ln w="28575" cap="rnd">
              <a:solidFill>
                <a:srgbClr val="7030A0"/>
              </a:solidFill>
              <a:round/>
            </a:ln>
            <a:effectLst/>
          </c:spPr>
          <c:marker>
            <c:symbol val="circle"/>
            <c:size val="5"/>
            <c:spPr>
              <a:solidFill>
                <a:srgbClr val="7030A0"/>
              </a:solidFill>
              <a:ln w="9525">
                <a:solidFill>
                  <a:srgbClr val="7030A0"/>
                </a:solidFill>
              </a:ln>
              <a:effectLst/>
            </c:spPr>
          </c:marker>
          <c:cat>
            <c:strRef>
              <c:f>Sheet1!$N$97:$P$97</c:f>
              <c:strCache>
                <c:ptCount val="3"/>
                <c:pt idx="0">
                  <c:v>ROC</c:v>
                </c:pt>
                <c:pt idx="1">
                  <c:v>Sensitivity</c:v>
                </c:pt>
                <c:pt idx="2">
                  <c:v>Specificity</c:v>
                </c:pt>
              </c:strCache>
            </c:strRef>
          </c:cat>
          <c:val>
            <c:numRef>
              <c:f>Sheet1!$N$102:$P$102</c:f>
              <c:numCache>
                <c:formatCode>General</c:formatCode>
                <c:ptCount val="3"/>
                <c:pt idx="0">
                  <c:v>0.98499999999999999</c:v>
                </c:pt>
                <c:pt idx="1">
                  <c:v>0.92500000000000004</c:v>
                </c:pt>
                <c:pt idx="2" formatCode="0.000">
                  <c:v>0.90140845070422537</c:v>
                </c:pt>
              </c:numCache>
            </c:numRef>
          </c:val>
          <c:smooth val="0"/>
          <c:extLst>
            <c:ext xmlns:c16="http://schemas.microsoft.com/office/drawing/2014/chart" uri="{C3380CC4-5D6E-409C-BE32-E72D297353CC}">
              <c16:uniqueId val="{00000004-9800-45C1-82D6-3EAEDA5873E6}"/>
            </c:ext>
          </c:extLst>
        </c:ser>
        <c:dLbls>
          <c:showLegendKey val="0"/>
          <c:showVal val="0"/>
          <c:showCatName val="0"/>
          <c:showSerName val="0"/>
          <c:showPercent val="0"/>
          <c:showBubbleSize val="0"/>
        </c:dLbls>
        <c:marker val="1"/>
        <c:smooth val="0"/>
        <c:axId val="411561528"/>
        <c:axId val="411560888"/>
      </c:lineChart>
      <c:catAx>
        <c:axId val="411561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590" b="0" i="0" u="none" strike="noStrike" kern="1200" baseline="0">
                <a:solidFill>
                  <a:schemeClr val="tx1">
                    <a:lumMod val="65000"/>
                    <a:lumOff val="35000"/>
                  </a:schemeClr>
                </a:solidFill>
                <a:latin typeface="+mn-lt"/>
                <a:ea typeface="+mn-ea"/>
                <a:cs typeface="+mn-cs"/>
              </a:defRPr>
            </a:pPr>
            <a:endParaRPr lang="en-US"/>
          </a:p>
        </c:txPr>
        <c:crossAx val="411560888"/>
        <c:crosses val="autoZero"/>
        <c:auto val="1"/>
        <c:lblAlgn val="ctr"/>
        <c:lblOffset val="100"/>
        <c:noMultiLvlLbl val="0"/>
      </c:catAx>
      <c:valAx>
        <c:axId val="411560888"/>
        <c:scaling>
          <c:orientation val="minMax"/>
          <c:max val="1"/>
          <c:min val="0"/>
        </c:scaling>
        <c:delete val="0"/>
        <c:axPos val="l"/>
        <c:majorGridlines>
          <c:spPr>
            <a:ln w="9525" cap="flat" cmpd="sng" algn="ctr">
              <a:solidFill>
                <a:schemeClr val="tx1">
                  <a:lumMod val="15000"/>
                  <a:lumOff val="85000"/>
                </a:schemeClr>
              </a:solidFill>
              <a:round/>
            </a:ln>
            <a:effectLst/>
          </c:spPr>
        </c:majorGridlines>
        <c:numFmt formatCode="0.0" sourceLinked="0"/>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411561528"/>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solidFill>
        <a:schemeClr val="tx1">
          <a:lumMod val="15000"/>
          <a:lumOff val="85000"/>
        </a:schemeClr>
      </a:solidFill>
      <a:round/>
    </a:ln>
    <a:effectLst/>
  </c:spPr>
  <c:txPr>
    <a:bodyPr/>
    <a:lstStyle/>
    <a:p>
      <a:pPr>
        <a:defRPr sz="2590"/>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MMPI-3</a:t>
            </a:r>
            <a:r>
              <a:rPr lang="en-US" baseline="0"/>
              <a:t> OR Scales Classifying Feigning Group (any)</a:t>
            </a:r>
            <a:endParaRPr lang="en-US"/>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Sheet1!$B$49</c:f>
              <c:strCache>
                <c:ptCount val="1"/>
                <c:pt idx="0">
                  <c:v>F</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strRef>
              <c:f>Sheet1!$C$47:$E$48</c:f>
              <c:strCache>
                <c:ptCount val="3"/>
                <c:pt idx="0">
                  <c:v>ROC</c:v>
                </c:pt>
                <c:pt idx="1">
                  <c:v>Sensitivity</c:v>
                </c:pt>
                <c:pt idx="2">
                  <c:v>Specificity</c:v>
                </c:pt>
              </c:strCache>
            </c:strRef>
          </c:cat>
          <c:val>
            <c:numRef>
              <c:f>Sheet1!$C$49:$E$49</c:f>
              <c:numCache>
                <c:formatCode>General</c:formatCode>
                <c:ptCount val="3"/>
                <c:pt idx="0">
                  <c:v>0.81245706996369338</c:v>
                </c:pt>
                <c:pt idx="1">
                  <c:v>0.42599999999999999</c:v>
                </c:pt>
                <c:pt idx="2" formatCode="0.000">
                  <c:v>0.96511627906976749</c:v>
                </c:pt>
              </c:numCache>
            </c:numRef>
          </c:val>
          <c:smooth val="0"/>
          <c:extLst>
            <c:ext xmlns:c16="http://schemas.microsoft.com/office/drawing/2014/chart" uri="{C3380CC4-5D6E-409C-BE32-E72D297353CC}">
              <c16:uniqueId val="{00000000-34B9-4655-8012-8BED53CBC866}"/>
            </c:ext>
          </c:extLst>
        </c:ser>
        <c:ser>
          <c:idx val="1"/>
          <c:order val="1"/>
          <c:tx>
            <c:strRef>
              <c:f>Sheet1!$B$50</c:f>
              <c:strCache>
                <c:ptCount val="1"/>
                <c:pt idx="0">
                  <c:v>Fp</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strRef>
              <c:f>Sheet1!$C$47:$E$48</c:f>
              <c:strCache>
                <c:ptCount val="3"/>
                <c:pt idx="0">
                  <c:v>ROC</c:v>
                </c:pt>
                <c:pt idx="1">
                  <c:v>Sensitivity</c:v>
                </c:pt>
                <c:pt idx="2">
                  <c:v>Specificity</c:v>
                </c:pt>
              </c:strCache>
            </c:strRef>
          </c:cat>
          <c:val>
            <c:numRef>
              <c:f>Sheet1!$C$50:$E$50</c:f>
              <c:numCache>
                <c:formatCode>General</c:formatCode>
                <c:ptCount val="3"/>
                <c:pt idx="0">
                  <c:v>0.77558630163870057</c:v>
                </c:pt>
                <c:pt idx="1">
                  <c:v>0.42199999999999999</c:v>
                </c:pt>
                <c:pt idx="2" formatCode="0.000">
                  <c:v>0.98837209302325579</c:v>
                </c:pt>
              </c:numCache>
            </c:numRef>
          </c:val>
          <c:smooth val="0"/>
          <c:extLst>
            <c:ext xmlns:c16="http://schemas.microsoft.com/office/drawing/2014/chart" uri="{C3380CC4-5D6E-409C-BE32-E72D297353CC}">
              <c16:uniqueId val="{00000001-34B9-4655-8012-8BED53CBC866}"/>
            </c:ext>
          </c:extLst>
        </c:ser>
        <c:ser>
          <c:idx val="2"/>
          <c:order val="2"/>
          <c:tx>
            <c:strRef>
              <c:f>Sheet1!$B$51</c:f>
              <c:strCache>
                <c:ptCount val="1"/>
                <c:pt idx="0">
                  <c:v>Fs</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cat>
            <c:strRef>
              <c:f>Sheet1!$C$47:$E$48</c:f>
              <c:strCache>
                <c:ptCount val="3"/>
                <c:pt idx="0">
                  <c:v>ROC</c:v>
                </c:pt>
                <c:pt idx="1">
                  <c:v>Sensitivity</c:v>
                </c:pt>
                <c:pt idx="2">
                  <c:v>Specificity</c:v>
                </c:pt>
              </c:strCache>
            </c:strRef>
          </c:cat>
          <c:val>
            <c:numRef>
              <c:f>Sheet1!$C$51:$E$51</c:f>
              <c:numCache>
                <c:formatCode>General</c:formatCode>
                <c:ptCount val="3"/>
                <c:pt idx="0">
                  <c:v>0.83178785202629757</c:v>
                </c:pt>
                <c:pt idx="1">
                  <c:v>0.40100000000000002</c:v>
                </c:pt>
                <c:pt idx="2" formatCode="0.000">
                  <c:v>0.98837209302325579</c:v>
                </c:pt>
              </c:numCache>
            </c:numRef>
          </c:val>
          <c:smooth val="0"/>
          <c:extLst>
            <c:ext xmlns:c16="http://schemas.microsoft.com/office/drawing/2014/chart" uri="{C3380CC4-5D6E-409C-BE32-E72D297353CC}">
              <c16:uniqueId val="{00000002-34B9-4655-8012-8BED53CBC866}"/>
            </c:ext>
          </c:extLst>
        </c:ser>
        <c:ser>
          <c:idx val="3"/>
          <c:order val="3"/>
          <c:tx>
            <c:strRef>
              <c:f>Sheet1!$B$52</c:f>
              <c:strCache>
                <c:ptCount val="1"/>
                <c:pt idx="0">
                  <c:v>FBS</c:v>
                </c:pt>
              </c:strCache>
            </c:strRef>
          </c:tx>
          <c:spPr>
            <a:ln w="28575" cap="rnd">
              <a:solidFill>
                <a:schemeClr val="accent4"/>
              </a:solidFill>
              <a:round/>
            </a:ln>
            <a:effectLst/>
          </c:spPr>
          <c:marker>
            <c:symbol val="circle"/>
            <c:size val="5"/>
            <c:spPr>
              <a:solidFill>
                <a:schemeClr val="accent4"/>
              </a:solidFill>
              <a:ln w="9525">
                <a:solidFill>
                  <a:schemeClr val="accent4"/>
                </a:solidFill>
              </a:ln>
              <a:effectLst/>
            </c:spPr>
          </c:marker>
          <c:cat>
            <c:strRef>
              <c:f>Sheet1!$C$47:$E$48</c:f>
              <c:strCache>
                <c:ptCount val="3"/>
                <c:pt idx="0">
                  <c:v>ROC</c:v>
                </c:pt>
                <c:pt idx="1">
                  <c:v>Sensitivity</c:v>
                </c:pt>
                <c:pt idx="2">
                  <c:v>Specificity</c:v>
                </c:pt>
              </c:strCache>
            </c:strRef>
          </c:cat>
          <c:val>
            <c:numRef>
              <c:f>Sheet1!$C$52:$E$52</c:f>
              <c:numCache>
                <c:formatCode>General</c:formatCode>
                <c:ptCount val="3"/>
                <c:pt idx="0">
                  <c:v>0.82101854577568434</c:v>
                </c:pt>
                <c:pt idx="1">
                  <c:v>1.7000000000000001E-2</c:v>
                </c:pt>
                <c:pt idx="2" formatCode="0.000">
                  <c:v>1</c:v>
                </c:pt>
              </c:numCache>
            </c:numRef>
          </c:val>
          <c:smooth val="0"/>
          <c:extLst>
            <c:ext xmlns:c16="http://schemas.microsoft.com/office/drawing/2014/chart" uri="{C3380CC4-5D6E-409C-BE32-E72D297353CC}">
              <c16:uniqueId val="{00000003-34B9-4655-8012-8BED53CBC866}"/>
            </c:ext>
          </c:extLst>
        </c:ser>
        <c:ser>
          <c:idx val="4"/>
          <c:order val="4"/>
          <c:tx>
            <c:strRef>
              <c:f>Sheet1!$B$53</c:f>
              <c:strCache>
                <c:ptCount val="1"/>
                <c:pt idx="0">
                  <c:v>RBS</c:v>
                </c:pt>
              </c:strCache>
            </c:strRef>
          </c:tx>
          <c:spPr>
            <a:ln w="28575" cap="rnd">
              <a:solidFill>
                <a:schemeClr val="accent5"/>
              </a:solidFill>
              <a:round/>
            </a:ln>
            <a:effectLst/>
          </c:spPr>
          <c:marker>
            <c:symbol val="circle"/>
            <c:size val="5"/>
            <c:spPr>
              <a:solidFill>
                <a:schemeClr val="accent5"/>
              </a:solidFill>
              <a:ln w="9525">
                <a:solidFill>
                  <a:schemeClr val="accent5"/>
                </a:solidFill>
              </a:ln>
              <a:effectLst/>
            </c:spPr>
          </c:marker>
          <c:cat>
            <c:strRef>
              <c:f>Sheet1!$C$47:$E$48</c:f>
              <c:strCache>
                <c:ptCount val="3"/>
                <c:pt idx="0">
                  <c:v>ROC</c:v>
                </c:pt>
                <c:pt idx="1">
                  <c:v>Sensitivity</c:v>
                </c:pt>
                <c:pt idx="2">
                  <c:v>Specificity</c:v>
                </c:pt>
              </c:strCache>
            </c:strRef>
          </c:cat>
          <c:val>
            <c:numRef>
              <c:f>Sheet1!$C$53:$E$53</c:f>
              <c:numCache>
                <c:formatCode>General</c:formatCode>
                <c:ptCount val="3"/>
                <c:pt idx="0">
                  <c:v>0.8351731920321851</c:v>
                </c:pt>
                <c:pt idx="1">
                  <c:v>0.38400000000000001</c:v>
                </c:pt>
                <c:pt idx="2" formatCode="0.000">
                  <c:v>0.98837209302325602</c:v>
                </c:pt>
              </c:numCache>
            </c:numRef>
          </c:val>
          <c:smooth val="0"/>
          <c:extLst>
            <c:ext xmlns:c16="http://schemas.microsoft.com/office/drawing/2014/chart" uri="{C3380CC4-5D6E-409C-BE32-E72D297353CC}">
              <c16:uniqueId val="{00000004-34B9-4655-8012-8BED53CBC866}"/>
            </c:ext>
          </c:extLst>
        </c:ser>
        <c:dLbls>
          <c:showLegendKey val="0"/>
          <c:showVal val="0"/>
          <c:showCatName val="0"/>
          <c:showSerName val="0"/>
          <c:showPercent val="0"/>
          <c:showBubbleSize val="0"/>
        </c:dLbls>
        <c:marker val="1"/>
        <c:smooth val="0"/>
        <c:axId val="411561528"/>
        <c:axId val="411560888"/>
      </c:lineChart>
      <c:catAx>
        <c:axId val="411561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11560888"/>
        <c:crosses val="autoZero"/>
        <c:auto val="1"/>
        <c:lblAlgn val="ctr"/>
        <c:lblOffset val="100"/>
        <c:noMultiLvlLbl val="0"/>
      </c:catAx>
      <c:valAx>
        <c:axId val="411560888"/>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11561528"/>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0" i="0" u="none" strike="noStrike" kern="1200" spc="0" baseline="0">
                <a:solidFill>
                  <a:schemeClr val="tx1">
                    <a:lumMod val="65000"/>
                    <a:lumOff val="35000"/>
                  </a:schemeClr>
                </a:solidFill>
                <a:latin typeface="+mn-lt"/>
                <a:ea typeface="+mn-ea"/>
                <a:cs typeface="+mn-cs"/>
              </a:defRPr>
            </a:pPr>
            <a:r>
              <a:rPr lang="en-US" dirty="0"/>
              <a:t>SOS Scales Classifying Feigning Group (Any Instructions)</a:t>
            </a:r>
          </a:p>
        </c:rich>
      </c:tx>
      <c:overlay val="0"/>
      <c:spPr>
        <a:noFill/>
        <a:ln>
          <a:noFill/>
        </a:ln>
        <a:effectLst/>
      </c:spPr>
      <c:txPr>
        <a:bodyPr rot="0" spcFirstLastPara="1" vertOverflow="ellipsis" vert="horz" wrap="square" anchor="ctr" anchorCtr="1"/>
        <a:lstStyle/>
        <a:p>
          <a:pPr>
            <a:defRPr sz="18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Sheet1!$B$74</c:f>
              <c:strCache>
                <c:ptCount val="1"/>
                <c:pt idx="0">
                  <c:v>HO Only</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strRef>
              <c:f>Sheet1!$C$73:$E$73</c:f>
              <c:strCache>
                <c:ptCount val="3"/>
                <c:pt idx="0">
                  <c:v>ROC</c:v>
                </c:pt>
                <c:pt idx="1">
                  <c:v>Sensitivity</c:v>
                </c:pt>
                <c:pt idx="2">
                  <c:v>Specificity</c:v>
                </c:pt>
              </c:strCache>
            </c:strRef>
          </c:cat>
          <c:val>
            <c:numRef>
              <c:f>Sheet1!$C$74:$E$74</c:f>
              <c:numCache>
                <c:formatCode>###0.000</c:formatCode>
                <c:ptCount val="3"/>
                <c:pt idx="0" formatCode="General">
                  <c:v>0.81272691590619162</c:v>
                </c:pt>
                <c:pt idx="1">
                  <c:v>0.53586497890295359</c:v>
                </c:pt>
                <c:pt idx="2" formatCode="0.000">
                  <c:v>0.94186046511627908</c:v>
                </c:pt>
              </c:numCache>
            </c:numRef>
          </c:val>
          <c:smooth val="0"/>
          <c:extLst>
            <c:ext xmlns:c16="http://schemas.microsoft.com/office/drawing/2014/chart" uri="{C3380CC4-5D6E-409C-BE32-E72D297353CC}">
              <c16:uniqueId val="{00000000-4397-417D-87C3-7D01EF85F0EB}"/>
            </c:ext>
          </c:extLst>
        </c:ser>
        <c:dLbls>
          <c:showLegendKey val="0"/>
          <c:showVal val="0"/>
          <c:showCatName val="0"/>
          <c:showSerName val="0"/>
          <c:showPercent val="0"/>
          <c:showBubbleSize val="0"/>
        </c:dLbls>
        <c:marker val="1"/>
        <c:smooth val="0"/>
        <c:axId val="411561528"/>
        <c:axId val="411560888"/>
      </c:lineChart>
      <c:catAx>
        <c:axId val="411561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500" b="0" i="0" u="none" strike="noStrike" kern="1200" baseline="0">
                <a:solidFill>
                  <a:schemeClr val="tx1">
                    <a:lumMod val="65000"/>
                    <a:lumOff val="35000"/>
                  </a:schemeClr>
                </a:solidFill>
                <a:latin typeface="+mn-lt"/>
                <a:ea typeface="+mn-ea"/>
                <a:cs typeface="+mn-cs"/>
              </a:defRPr>
            </a:pPr>
            <a:endParaRPr lang="en-US"/>
          </a:p>
        </c:txPr>
        <c:crossAx val="411560888"/>
        <c:crosses val="autoZero"/>
        <c:auto val="1"/>
        <c:lblAlgn val="ctr"/>
        <c:lblOffset val="100"/>
        <c:noMultiLvlLbl val="0"/>
      </c:catAx>
      <c:valAx>
        <c:axId val="411560888"/>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411561528"/>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5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solidFill>
        <a:schemeClr val="tx1">
          <a:lumMod val="15000"/>
          <a:lumOff val="85000"/>
        </a:schemeClr>
      </a:solidFill>
      <a:round/>
    </a:ln>
    <a:effectLst/>
  </c:spPr>
  <c:txPr>
    <a:bodyPr/>
    <a:lstStyle/>
    <a:p>
      <a:pPr>
        <a:defRPr sz="1500"/>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60" b="0" i="0" u="none" strike="noStrike" kern="1200" spc="0" baseline="0">
                <a:solidFill>
                  <a:schemeClr val="tx1">
                    <a:lumMod val="65000"/>
                    <a:lumOff val="35000"/>
                  </a:schemeClr>
                </a:solidFill>
                <a:latin typeface="+mn-lt"/>
                <a:ea typeface="+mn-ea"/>
                <a:cs typeface="+mn-cs"/>
              </a:defRPr>
            </a:pPr>
            <a:r>
              <a:rPr lang="en-US" sz="1800" dirty="0"/>
              <a:t>SOS Scales Classifying Feigning Group (Any Instructions)</a:t>
            </a:r>
          </a:p>
        </c:rich>
      </c:tx>
      <c:overlay val="0"/>
      <c:spPr>
        <a:noFill/>
        <a:ln>
          <a:noFill/>
        </a:ln>
        <a:effectLst/>
      </c:spPr>
      <c:txPr>
        <a:bodyPr rot="0" spcFirstLastPara="1" vertOverflow="ellipsis" vert="horz" wrap="square" anchor="ctr" anchorCtr="1"/>
        <a:lstStyle/>
        <a:p>
          <a:pPr>
            <a:defRPr sz="216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Sheet1!$B$74</c:f>
              <c:strCache>
                <c:ptCount val="1"/>
                <c:pt idx="0">
                  <c:v>HO Only</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strRef>
              <c:f>Sheet1!$C$73:$E$73</c:f>
              <c:strCache>
                <c:ptCount val="3"/>
                <c:pt idx="0">
                  <c:v>ROC</c:v>
                </c:pt>
                <c:pt idx="1">
                  <c:v>Sensitivity</c:v>
                </c:pt>
                <c:pt idx="2">
                  <c:v>Specificity</c:v>
                </c:pt>
              </c:strCache>
            </c:strRef>
          </c:cat>
          <c:val>
            <c:numRef>
              <c:f>Sheet1!$C$74:$E$74</c:f>
              <c:numCache>
                <c:formatCode>###0.000</c:formatCode>
                <c:ptCount val="3"/>
                <c:pt idx="0" formatCode="General">
                  <c:v>0.81272691590619162</c:v>
                </c:pt>
                <c:pt idx="1">
                  <c:v>0.53586497890295359</c:v>
                </c:pt>
                <c:pt idx="2" formatCode="0.000">
                  <c:v>0.94186046511627908</c:v>
                </c:pt>
              </c:numCache>
            </c:numRef>
          </c:val>
          <c:smooth val="0"/>
          <c:extLst>
            <c:ext xmlns:c16="http://schemas.microsoft.com/office/drawing/2014/chart" uri="{C3380CC4-5D6E-409C-BE32-E72D297353CC}">
              <c16:uniqueId val="{00000000-5891-49C1-A8E3-1CA45DCC065B}"/>
            </c:ext>
          </c:extLst>
        </c:ser>
        <c:dLbls>
          <c:showLegendKey val="0"/>
          <c:showVal val="0"/>
          <c:showCatName val="0"/>
          <c:showSerName val="0"/>
          <c:showPercent val="0"/>
          <c:showBubbleSize val="0"/>
        </c:dLbls>
        <c:marker val="1"/>
        <c:smooth val="0"/>
        <c:axId val="411561528"/>
        <c:axId val="411560888"/>
      </c:lineChart>
      <c:catAx>
        <c:axId val="411561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411560888"/>
        <c:crosses val="autoZero"/>
        <c:auto val="1"/>
        <c:lblAlgn val="ctr"/>
        <c:lblOffset val="100"/>
        <c:noMultiLvlLbl val="0"/>
      </c:catAx>
      <c:valAx>
        <c:axId val="411560888"/>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411561528"/>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solidFill>
        <a:schemeClr val="tx1">
          <a:lumMod val="15000"/>
          <a:lumOff val="85000"/>
        </a:schemeClr>
      </a:solidFill>
      <a:round/>
    </a:ln>
    <a:effectLst/>
  </c:spPr>
  <c:txPr>
    <a:bodyPr/>
    <a:lstStyle/>
    <a:p>
      <a:pPr>
        <a:defRPr sz="1800"/>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MMPI-3</a:t>
            </a:r>
            <a:r>
              <a:rPr lang="en-US" baseline="0"/>
              <a:t> OR Scales Classifying Feigning Group (any)</a:t>
            </a:r>
            <a:endParaRPr lang="en-US"/>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Sheet1!$B$49</c:f>
              <c:strCache>
                <c:ptCount val="1"/>
                <c:pt idx="0">
                  <c:v>F</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strRef>
              <c:f>Sheet1!$C$47:$E$48</c:f>
              <c:strCache>
                <c:ptCount val="3"/>
                <c:pt idx="0">
                  <c:v>ROC</c:v>
                </c:pt>
                <c:pt idx="1">
                  <c:v>Sensitivity</c:v>
                </c:pt>
                <c:pt idx="2">
                  <c:v>Specificity</c:v>
                </c:pt>
              </c:strCache>
            </c:strRef>
          </c:cat>
          <c:val>
            <c:numRef>
              <c:f>Sheet1!$C$49:$E$49</c:f>
              <c:numCache>
                <c:formatCode>General</c:formatCode>
                <c:ptCount val="3"/>
                <c:pt idx="0">
                  <c:v>0.81245706996369338</c:v>
                </c:pt>
                <c:pt idx="1">
                  <c:v>0.42599999999999999</c:v>
                </c:pt>
                <c:pt idx="2" formatCode="0.000">
                  <c:v>0.96511627906976749</c:v>
                </c:pt>
              </c:numCache>
            </c:numRef>
          </c:val>
          <c:smooth val="0"/>
          <c:extLst>
            <c:ext xmlns:c16="http://schemas.microsoft.com/office/drawing/2014/chart" uri="{C3380CC4-5D6E-409C-BE32-E72D297353CC}">
              <c16:uniqueId val="{00000000-34B9-4655-8012-8BED53CBC866}"/>
            </c:ext>
          </c:extLst>
        </c:ser>
        <c:ser>
          <c:idx val="1"/>
          <c:order val="1"/>
          <c:tx>
            <c:strRef>
              <c:f>Sheet1!$B$50</c:f>
              <c:strCache>
                <c:ptCount val="1"/>
                <c:pt idx="0">
                  <c:v>Fp</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strRef>
              <c:f>Sheet1!$C$47:$E$48</c:f>
              <c:strCache>
                <c:ptCount val="3"/>
                <c:pt idx="0">
                  <c:v>ROC</c:v>
                </c:pt>
                <c:pt idx="1">
                  <c:v>Sensitivity</c:v>
                </c:pt>
                <c:pt idx="2">
                  <c:v>Specificity</c:v>
                </c:pt>
              </c:strCache>
            </c:strRef>
          </c:cat>
          <c:val>
            <c:numRef>
              <c:f>Sheet1!$C$50:$E$50</c:f>
              <c:numCache>
                <c:formatCode>General</c:formatCode>
                <c:ptCount val="3"/>
                <c:pt idx="0">
                  <c:v>0.77558630163870057</c:v>
                </c:pt>
                <c:pt idx="1">
                  <c:v>0.42199999999999999</c:v>
                </c:pt>
                <c:pt idx="2" formatCode="0.000">
                  <c:v>0.98837209302325579</c:v>
                </c:pt>
              </c:numCache>
            </c:numRef>
          </c:val>
          <c:smooth val="0"/>
          <c:extLst>
            <c:ext xmlns:c16="http://schemas.microsoft.com/office/drawing/2014/chart" uri="{C3380CC4-5D6E-409C-BE32-E72D297353CC}">
              <c16:uniqueId val="{00000001-34B9-4655-8012-8BED53CBC866}"/>
            </c:ext>
          </c:extLst>
        </c:ser>
        <c:ser>
          <c:idx val="2"/>
          <c:order val="2"/>
          <c:tx>
            <c:strRef>
              <c:f>Sheet1!$B$51</c:f>
              <c:strCache>
                <c:ptCount val="1"/>
                <c:pt idx="0">
                  <c:v>Fs</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cat>
            <c:strRef>
              <c:f>Sheet1!$C$47:$E$48</c:f>
              <c:strCache>
                <c:ptCount val="3"/>
                <c:pt idx="0">
                  <c:v>ROC</c:v>
                </c:pt>
                <c:pt idx="1">
                  <c:v>Sensitivity</c:v>
                </c:pt>
                <c:pt idx="2">
                  <c:v>Specificity</c:v>
                </c:pt>
              </c:strCache>
            </c:strRef>
          </c:cat>
          <c:val>
            <c:numRef>
              <c:f>Sheet1!$C$51:$E$51</c:f>
              <c:numCache>
                <c:formatCode>General</c:formatCode>
                <c:ptCount val="3"/>
                <c:pt idx="0">
                  <c:v>0.83178785202629757</c:v>
                </c:pt>
                <c:pt idx="1">
                  <c:v>0.40100000000000002</c:v>
                </c:pt>
                <c:pt idx="2" formatCode="0.000">
                  <c:v>0.98837209302325579</c:v>
                </c:pt>
              </c:numCache>
            </c:numRef>
          </c:val>
          <c:smooth val="0"/>
          <c:extLst>
            <c:ext xmlns:c16="http://schemas.microsoft.com/office/drawing/2014/chart" uri="{C3380CC4-5D6E-409C-BE32-E72D297353CC}">
              <c16:uniqueId val="{00000002-34B9-4655-8012-8BED53CBC866}"/>
            </c:ext>
          </c:extLst>
        </c:ser>
        <c:ser>
          <c:idx val="3"/>
          <c:order val="3"/>
          <c:tx>
            <c:strRef>
              <c:f>Sheet1!$B$52</c:f>
              <c:strCache>
                <c:ptCount val="1"/>
                <c:pt idx="0">
                  <c:v>FBS</c:v>
                </c:pt>
              </c:strCache>
            </c:strRef>
          </c:tx>
          <c:spPr>
            <a:ln w="28575" cap="rnd">
              <a:solidFill>
                <a:schemeClr val="accent4"/>
              </a:solidFill>
              <a:round/>
            </a:ln>
            <a:effectLst/>
          </c:spPr>
          <c:marker>
            <c:symbol val="circle"/>
            <c:size val="5"/>
            <c:spPr>
              <a:solidFill>
                <a:schemeClr val="accent4"/>
              </a:solidFill>
              <a:ln w="9525">
                <a:solidFill>
                  <a:schemeClr val="accent4"/>
                </a:solidFill>
              </a:ln>
              <a:effectLst/>
            </c:spPr>
          </c:marker>
          <c:cat>
            <c:strRef>
              <c:f>Sheet1!$C$47:$E$48</c:f>
              <c:strCache>
                <c:ptCount val="3"/>
                <c:pt idx="0">
                  <c:v>ROC</c:v>
                </c:pt>
                <c:pt idx="1">
                  <c:v>Sensitivity</c:v>
                </c:pt>
                <c:pt idx="2">
                  <c:v>Specificity</c:v>
                </c:pt>
              </c:strCache>
            </c:strRef>
          </c:cat>
          <c:val>
            <c:numRef>
              <c:f>Sheet1!$C$52:$E$52</c:f>
              <c:numCache>
                <c:formatCode>General</c:formatCode>
                <c:ptCount val="3"/>
                <c:pt idx="0">
                  <c:v>0.82101854577568434</c:v>
                </c:pt>
                <c:pt idx="1">
                  <c:v>1.7000000000000001E-2</c:v>
                </c:pt>
                <c:pt idx="2" formatCode="0.000">
                  <c:v>1</c:v>
                </c:pt>
              </c:numCache>
            </c:numRef>
          </c:val>
          <c:smooth val="0"/>
          <c:extLst>
            <c:ext xmlns:c16="http://schemas.microsoft.com/office/drawing/2014/chart" uri="{C3380CC4-5D6E-409C-BE32-E72D297353CC}">
              <c16:uniqueId val="{00000003-34B9-4655-8012-8BED53CBC866}"/>
            </c:ext>
          </c:extLst>
        </c:ser>
        <c:ser>
          <c:idx val="4"/>
          <c:order val="4"/>
          <c:tx>
            <c:strRef>
              <c:f>Sheet1!$B$53</c:f>
              <c:strCache>
                <c:ptCount val="1"/>
                <c:pt idx="0">
                  <c:v>RBS</c:v>
                </c:pt>
              </c:strCache>
            </c:strRef>
          </c:tx>
          <c:spPr>
            <a:ln w="28575" cap="rnd">
              <a:solidFill>
                <a:schemeClr val="accent5"/>
              </a:solidFill>
              <a:round/>
            </a:ln>
            <a:effectLst/>
          </c:spPr>
          <c:marker>
            <c:symbol val="circle"/>
            <c:size val="5"/>
            <c:spPr>
              <a:solidFill>
                <a:schemeClr val="accent5"/>
              </a:solidFill>
              <a:ln w="9525">
                <a:solidFill>
                  <a:schemeClr val="accent5"/>
                </a:solidFill>
              </a:ln>
              <a:effectLst/>
            </c:spPr>
          </c:marker>
          <c:cat>
            <c:strRef>
              <c:f>Sheet1!$C$47:$E$48</c:f>
              <c:strCache>
                <c:ptCount val="3"/>
                <c:pt idx="0">
                  <c:v>ROC</c:v>
                </c:pt>
                <c:pt idx="1">
                  <c:v>Sensitivity</c:v>
                </c:pt>
                <c:pt idx="2">
                  <c:v>Specificity</c:v>
                </c:pt>
              </c:strCache>
            </c:strRef>
          </c:cat>
          <c:val>
            <c:numRef>
              <c:f>Sheet1!$C$53:$E$53</c:f>
              <c:numCache>
                <c:formatCode>General</c:formatCode>
                <c:ptCount val="3"/>
                <c:pt idx="0">
                  <c:v>0.8351731920321851</c:v>
                </c:pt>
                <c:pt idx="1">
                  <c:v>0.38400000000000001</c:v>
                </c:pt>
                <c:pt idx="2" formatCode="0.000">
                  <c:v>0.98837209302325602</c:v>
                </c:pt>
              </c:numCache>
            </c:numRef>
          </c:val>
          <c:smooth val="0"/>
          <c:extLst>
            <c:ext xmlns:c16="http://schemas.microsoft.com/office/drawing/2014/chart" uri="{C3380CC4-5D6E-409C-BE32-E72D297353CC}">
              <c16:uniqueId val="{00000004-34B9-4655-8012-8BED53CBC866}"/>
            </c:ext>
          </c:extLst>
        </c:ser>
        <c:dLbls>
          <c:showLegendKey val="0"/>
          <c:showVal val="0"/>
          <c:showCatName val="0"/>
          <c:showSerName val="0"/>
          <c:showPercent val="0"/>
          <c:showBubbleSize val="0"/>
        </c:dLbls>
        <c:marker val="1"/>
        <c:smooth val="0"/>
        <c:axId val="411561528"/>
        <c:axId val="411560888"/>
      </c:lineChart>
      <c:catAx>
        <c:axId val="411561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11560888"/>
        <c:crosses val="autoZero"/>
        <c:auto val="1"/>
        <c:lblAlgn val="ctr"/>
        <c:lblOffset val="100"/>
        <c:noMultiLvlLbl val="0"/>
      </c:catAx>
      <c:valAx>
        <c:axId val="411560888"/>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11561528"/>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0" i="0" u="none" strike="noStrike" kern="1200" spc="0" baseline="0">
                <a:solidFill>
                  <a:schemeClr val="tx1">
                    <a:lumMod val="65000"/>
                    <a:lumOff val="35000"/>
                  </a:schemeClr>
                </a:solidFill>
                <a:latin typeface="+mn-lt"/>
                <a:ea typeface="+mn-ea"/>
                <a:cs typeface="+mn-cs"/>
              </a:defRPr>
            </a:pPr>
            <a:r>
              <a:rPr lang="en-US"/>
              <a:t>SOS Scales Classifying Feigning Group (Any Instructions)</a:t>
            </a:r>
          </a:p>
        </c:rich>
      </c:tx>
      <c:overlay val="0"/>
      <c:spPr>
        <a:noFill/>
        <a:ln>
          <a:noFill/>
        </a:ln>
        <a:effectLst/>
      </c:spPr>
      <c:txPr>
        <a:bodyPr rot="0" spcFirstLastPara="1" vertOverflow="ellipsis" vert="horz" wrap="square" anchor="ctr" anchorCtr="1"/>
        <a:lstStyle/>
        <a:p>
          <a:pPr>
            <a:defRPr sz="18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Sheet1!$B$74</c:f>
              <c:strCache>
                <c:ptCount val="1"/>
                <c:pt idx="0">
                  <c:v>HO Only</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strRef>
              <c:f>Sheet1!$C$73:$E$73</c:f>
              <c:strCache>
                <c:ptCount val="3"/>
                <c:pt idx="0">
                  <c:v>ROC</c:v>
                </c:pt>
                <c:pt idx="1">
                  <c:v>Sensitivity</c:v>
                </c:pt>
                <c:pt idx="2">
                  <c:v>Specificity</c:v>
                </c:pt>
              </c:strCache>
            </c:strRef>
          </c:cat>
          <c:val>
            <c:numRef>
              <c:f>Sheet1!$C$74:$E$74</c:f>
              <c:numCache>
                <c:formatCode>###0.000</c:formatCode>
                <c:ptCount val="3"/>
                <c:pt idx="0" formatCode="General">
                  <c:v>0.81272691590619162</c:v>
                </c:pt>
                <c:pt idx="1">
                  <c:v>0.53586497890295359</c:v>
                </c:pt>
                <c:pt idx="2" formatCode="0.000">
                  <c:v>0.94186046511627908</c:v>
                </c:pt>
              </c:numCache>
            </c:numRef>
          </c:val>
          <c:smooth val="0"/>
          <c:extLst>
            <c:ext xmlns:c16="http://schemas.microsoft.com/office/drawing/2014/chart" uri="{C3380CC4-5D6E-409C-BE32-E72D297353CC}">
              <c16:uniqueId val="{00000000-4397-417D-87C3-7D01EF85F0EB}"/>
            </c:ext>
          </c:extLst>
        </c:ser>
        <c:ser>
          <c:idx val="1"/>
          <c:order val="1"/>
          <c:tx>
            <c:strRef>
              <c:f>Sheet1!$B$75</c:f>
              <c:strCache>
                <c:ptCount val="1"/>
                <c:pt idx="0">
                  <c:v>HO + RC</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strRef>
              <c:f>Sheet1!$C$73:$E$73</c:f>
              <c:strCache>
                <c:ptCount val="3"/>
                <c:pt idx="0">
                  <c:v>ROC</c:v>
                </c:pt>
                <c:pt idx="1">
                  <c:v>Sensitivity</c:v>
                </c:pt>
                <c:pt idx="2">
                  <c:v>Specificity</c:v>
                </c:pt>
              </c:strCache>
            </c:strRef>
          </c:cat>
          <c:val>
            <c:numRef>
              <c:f>Sheet1!$C$75:$E$75</c:f>
              <c:numCache>
                <c:formatCode>###0.000</c:formatCode>
                <c:ptCount val="3"/>
                <c:pt idx="0" formatCode="General">
                  <c:v>0.32776469433814143</c:v>
                </c:pt>
                <c:pt idx="1">
                  <c:v>0</c:v>
                </c:pt>
                <c:pt idx="2" formatCode="0.000">
                  <c:v>1</c:v>
                </c:pt>
              </c:numCache>
            </c:numRef>
          </c:val>
          <c:smooth val="0"/>
          <c:extLst>
            <c:ext xmlns:c16="http://schemas.microsoft.com/office/drawing/2014/chart" uri="{C3380CC4-5D6E-409C-BE32-E72D297353CC}">
              <c16:uniqueId val="{00000001-4397-417D-87C3-7D01EF85F0EB}"/>
            </c:ext>
          </c:extLst>
        </c:ser>
        <c:dLbls>
          <c:showLegendKey val="0"/>
          <c:showVal val="0"/>
          <c:showCatName val="0"/>
          <c:showSerName val="0"/>
          <c:showPercent val="0"/>
          <c:showBubbleSize val="0"/>
        </c:dLbls>
        <c:marker val="1"/>
        <c:smooth val="0"/>
        <c:axId val="411561528"/>
        <c:axId val="411560888"/>
      </c:lineChart>
      <c:catAx>
        <c:axId val="411561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500" b="0" i="0" u="none" strike="noStrike" kern="1200" baseline="0">
                <a:solidFill>
                  <a:schemeClr val="tx1">
                    <a:lumMod val="65000"/>
                    <a:lumOff val="35000"/>
                  </a:schemeClr>
                </a:solidFill>
                <a:latin typeface="+mn-lt"/>
                <a:ea typeface="+mn-ea"/>
                <a:cs typeface="+mn-cs"/>
              </a:defRPr>
            </a:pPr>
            <a:endParaRPr lang="en-US"/>
          </a:p>
        </c:txPr>
        <c:crossAx val="411560888"/>
        <c:crosses val="autoZero"/>
        <c:auto val="1"/>
        <c:lblAlgn val="ctr"/>
        <c:lblOffset val="100"/>
        <c:noMultiLvlLbl val="0"/>
      </c:catAx>
      <c:valAx>
        <c:axId val="411560888"/>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411561528"/>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5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solidFill>
        <a:schemeClr val="tx1">
          <a:lumMod val="15000"/>
          <a:lumOff val="85000"/>
        </a:schemeClr>
      </a:solidFill>
      <a:round/>
    </a:ln>
    <a:effectLst/>
  </c:spPr>
  <c:txPr>
    <a:bodyPr/>
    <a:lstStyle/>
    <a:p>
      <a:pPr>
        <a:defRPr sz="1500"/>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60" b="0" i="0" u="none" strike="noStrike" kern="1200" spc="0" baseline="0">
                <a:solidFill>
                  <a:schemeClr val="tx1">
                    <a:lumMod val="65000"/>
                    <a:lumOff val="35000"/>
                  </a:schemeClr>
                </a:solidFill>
                <a:latin typeface="+mn-lt"/>
                <a:ea typeface="+mn-ea"/>
                <a:cs typeface="+mn-cs"/>
              </a:defRPr>
            </a:pPr>
            <a:r>
              <a:rPr lang="en-US" sz="1800" dirty="0"/>
              <a:t>SOS Scales Classifying Feigning Group (Any Instructions)</a:t>
            </a:r>
          </a:p>
        </c:rich>
      </c:tx>
      <c:overlay val="0"/>
      <c:spPr>
        <a:noFill/>
        <a:ln>
          <a:noFill/>
        </a:ln>
        <a:effectLst/>
      </c:spPr>
      <c:txPr>
        <a:bodyPr rot="0" spcFirstLastPara="1" vertOverflow="ellipsis" vert="horz" wrap="square" anchor="ctr" anchorCtr="1"/>
        <a:lstStyle/>
        <a:p>
          <a:pPr>
            <a:defRPr sz="216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Sheet1!$B$74</c:f>
              <c:strCache>
                <c:ptCount val="1"/>
                <c:pt idx="0">
                  <c:v>HO Only</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strRef>
              <c:f>Sheet1!$C$73:$E$73</c:f>
              <c:strCache>
                <c:ptCount val="3"/>
                <c:pt idx="0">
                  <c:v>ROC</c:v>
                </c:pt>
                <c:pt idx="1">
                  <c:v>Sensitivity</c:v>
                </c:pt>
                <c:pt idx="2">
                  <c:v>Specificity</c:v>
                </c:pt>
              </c:strCache>
            </c:strRef>
          </c:cat>
          <c:val>
            <c:numRef>
              <c:f>Sheet1!$C$74:$E$74</c:f>
              <c:numCache>
                <c:formatCode>###0.000</c:formatCode>
                <c:ptCount val="3"/>
                <c:pt idx="0" formatCode="General">
                  <c:v>0.81272691590619162</c:v>
                </c:pt>
                <c:pt idx="1">
                  <c:v>0.53586497890295359</c:v>
                </c:pt>
                <c:pt idx="2" formatCode="0.000">
                  <c:v>0.94186046511627908</c:v>
                </c:pt>
              </c:numCache>
            </c:numRef>
          </c:val>
          <c:smooth val="0"/>
          <c:extLst>
            <c:ext xmlns:c16="http://schemas.microsoft.com/office/drawing/2014/chart" uri="{C3380CC4-5D6E-409C-BE32-E72D297353CC}">
              <c16:uniqueId val="{00000000-146E-4CAB-A00C-0BDBBA6C90D3}"/>
            </c:ext>
          </c:extLst>
        </c:ser>
        <c:ser>
          <c:idx val="1"/>
          <c:order val="1"/>
          <c:tx>
            <c:strRef>
              <c:f>Sheet1!$B$75</c:f>
              <c:strCache>
                <c:ptCount val="1"/>
                <c:pt idx="0">
                  <c:v>HO + RC</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strRef>
              <c:f>Sheet1!$C$73:$E$73</c:f>
              <c:strCache>
                <c:ptCount val="3"/>
                <c:pt idx="0">
                  <c:v>ROC</c:v>
                </c:pt>
                <c:pt idx="1">
                  <c:v>Sensitivity</c:v>
                </c:pt>
                <c:pt idx="2">
                  <c:v>Specificity</c:v>
                </c:pt>
              </c:strCache>
            </c:strRef>
          </c:cat>
          <c:val>
            <c:numRef>
              <c:f>Sheet1!$C$75:$E$75</c:f>
              <c:numCache>
                <c:formatCode>###0.000</c:formatCode>
                <c:ptCount val="3"/>
                <c:pt idx="0" formatCode="General">
                  <c:v>0.83</c:v>
                </c:pt>
                <c:pt idx="1">
                  <c:v>0.55300000000000005</c:v>
                </c:pt>
                <c:pt idx="2" formatCode="0.000">
                  <c:v>0.94199999999999995</c:v>
                </c:pt>
              </c:numCache>
            </c:numRef>
          </c:val>
          <c:smooth val="0"/>
          <c:extLst>
            <c:ext xmlns:c16="http://schemas.microsoft.com/office/drawing/2014/chart" uri="{C3380CC4-5D6E-409C-BE32-E72D297353CC}">
              <c16:uniqueId val="{00000001-146E-4CAB-A00C-0BDBBA6C90D3}"/>
            </c:ext>
          </c:extLst>
        </c:ser>
        <c:dLbls>
          <c:showLegendKey val="0"/>
          <c:showVal val="0"/>
          <c:showCatName val="0"/>
          <c:showSerName val="0"/>
          <c:showPercent val="0"/>
          <c:showBubbleSize val="0"/>
        </c:dLbls>
        <c:marker val="1"/>
        <c:smooth val="0"/>
        <c:axId val="411561528"/>
        <c:axId val="411560888"/>
      </c:lineChart>
      <c:catAx>
        <c:axId val="411561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411560888"/>
        <c:crosses val="autoZero"/>
        <c:auto val="1"/>
        <c:lblAlgn val="ctr"/>
        <c:lblOffset val="100"/>
        <c:noMultiLvlLbl val="0"/>
      </c:catAx>
      <c:valAx>
        <c:axId val="411560888"/>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411561528"/>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solidFill>
        <a:schemeClr val="tx1">
          <a:lumMod val="15000"/>
          <a:lumOff val="85000"/>
        </a:schemeClr>
      </a:solidFill>
      <a:round/>
    </a:ln>
    <a:effectLst/>
  </c:spPr>
  <c:txPr>
    <a:bodyPr/>
    <a:lstStyle/>
    <a:p>
      <a:pPr>
        <a:defRPr sz="1800"/>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MMPI-3</a:t>
            </a:r>
            <a:r>
              <a:rPr lang="en-US" baseline="0"/>
              <a:t> OR Scales Classifying Feigning Group (any)</a:t>
            </a:r>
            <a:endParaRPr lang="en-US"/>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Sheet1!$B$49</c:f>
              <c:strCache>
                <c:ptCount val="1"/>
                <c:pt idx="0">
                  <c:v>F</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strRef>
              <c:f>Sheet1!$C$47:$E$48</c:f>
              <c:strCache>
                <c:ptCount val="3"/>
                <c:pt idx="0">
                  <c:v>ROC</c:v>
                </c:pt>
                <c:pt idx="1">
                  <c:v>Sensitivity</c:v>
                </c:pt>
                <c:pt idx="2">
                  <c:v>Specificity</c:v>
                </c:pt>
              </c:strCache>
            </c:strRef>
          </c:cat>
          <c:val>
            <c:numRef>
              <c:f>Sheet1!$C$49:$E$49</c:f>
              <c:numCache>
                <c:formatCode>General</c:formatCode>
                <c:ptCount val="3"/>
                <c:pt idx="0">
                  <c:v>0.81245706996369338</c:v>
                </c:pt>
                <c:pt idx="1">
                  <c:v>0.42599999999999999</c:v>
                </c:pt>
                <c:pt idx="2" formatCode="0.000">
                  <c:v>0.96511627906976749</c:v>
                </c:pt>
              </c:numCache>
            </c:numRef>
          </c:val>
          <c:smooth val="0"/>
          <c:extLst>
            <c:ext xmlns:c16="http://schemas.microsoft.com/office/drawing/2014/chart" uri="{C3380CC4-5D6E-409C-BE32-E72D297353CC}">
              <c16:uniqueId val="{00000000-34B9-4655-8012-8BED53CBC866}"/>
            </c:ext>
          </c:extLst>
        </c:ser>
        <c:ser>
          <c:idx val="1"/>
          <c:order val="1"/>
          <c:tx>
            <c:strRef>
              <c:f>Sheet1!$B$50</c:f>
              <c:strCache>
                <c:ptCount val="1"/>
                <c:pt idx="0">
                  <c:v>Fp</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strRef>
              <c:f>Sheet1!$C$47:$E$48</c:f>
              <c:strCache>
                <c:ptCount val="3"/>
                <c:pt idx="0">
                  <c:v>ROC</c:v>
                </c:pt>
                <c:pt idx="1">
                  <c:v>Sensitivity</c:v>
                </c:pt>
                <c:pt idx="2">
                  <c:v>Specificity</c:v>
                </c:pt>
              </c:strCache>
            </c:strRef>
          </c:cat>
          <c:val>
            <c:numRef>
              <c:f>Sheet1!$C$50:$E$50</c:f>
              <c:numCache>
                <c:formatCode>General</c:formatCode>
                <c:ptCount val="3"/>
                <c:pt idx="0">
                  <c:v>0.77558630163870057</c:v>
                </c:pt>
                <c:pt idx="1">
                  <c:v>0.42199999999999999</c:v>
                </c:pt>
                <c:pt idx="2" formatCode="0.000">
                  <c:v>0.98837209302325579</c:v>
                </c:pt>
              </c:numCache>
            </c:numRef>
          </c:val>
          <c:smooth val="0"/>
          <c:extLst>
            <c:ext xmlns:c16="http://schemas.microsoft.com/office/drawing/2014/chart" uri="{C3380CC4-5D6E-409C-BE32-E72D297353CC}">
              <c16:uniqueId val="{00000001-34B9-4655-8012-8BED53CBC866}"/>
            </c:ext>
          </c:extLst>
        </c:ser>
        <c:ser>
          <c:idx val="2"/>
          <c:order val="2"/>
          <c:tx>
            <c:strRef>
              <c:f>Sheet1!$B$51</c:f>
              <c:strCache>
                <c:ptCount val="1"/>
                <c:pt idx="0">
                  <c:v>Fs</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cat>
            <c:strRef>
              <c:f>Sheet1!$C$47:$E$48</c:f>
              <c:strCache>
                <c:ptCount val="3"/>
                <c:pt idx="0">
                  <c:v>ROC</c:v>
                </c:pt>
                <c:pt idx="1">
                  <c:v>Sensitivity</c:v>
                </c:pt>
                <c:pt idx="2">
                  <c:v>Specificity</c:v>
                </c:pt>
              </c:strCache>
            </c:strRef>
          </c:cat>
          <c:val>
            <c:numRef>
              <c:f>Sheet1!$C$51:$E$51</c:f>
              <c:numCache>
                <c:formatCode>General</c:formatCode>
                <c:ptCount val="3"/>
                <c:pt idx="0">
                  <c:v>0.83178785202629757</c:v>
                </c:pt>
                <c:pt idx="1">
                  <c:v>0.40100000000000002</c:v>
                </c:pt>
                <c:pt idx="2" formatCode="0.000">
                  <c:v>0.98837209302325579</c:v>
                </c:pt>
              </c:numCache>
            </c:numRef>
          </c:val>
          <c:smooth val="0"/>
          <c:extLst>
            <c:ext xmlns:c16="http://schemas.microsoft.com/office/drawing/2014/chart" uri="{C3380CC4-5D6E-409C-BE32-E72D297353CC}">
              <c16:uniqueId val="{00000002-34B9-4655-8012-8BED53CBC866}"/>
            </c:ext>
          </c:extLst>
        </c:ser>
        <c:ser>
          <c:idx val="3"/>
          <c:order val="3"/>
          <c:tx>
            <c:strRef>
              <c:f>Sheet1!$B$52</c:f>
              <c:strCache>
                <c:ptCount val="1"/>
                <c:pt idx="0">
                  <c:v>FBS</c:v>
                </c:pt>
              </c:strCache>
            </c:strRef>
          </c:tx>
          <c:spPr>
            <a:ln w="28575" cap="rnd">
              <a:solidFill>
                <a:schemeClr val="accent4"/>
              </a:solidFill>
              <a:round/>
            </a:ln>
            <a:effectLst/>
          </c:spPr>
          <c:marker>
            <c:symbol val="circle"/>
            <c:size val="5"/>
            <c:spPr>
              <a:solidFill>
                <a:schemeClr val="accent4"/>
              </a:solidFill>
              <a:ln w="9525">
                <a:solidFill>
                  <a:schemeClr val="accent4"/>
                </a:solidFill>
              </a:ln>
              <a:effectLst/>
            </c:spPr>
          </c:marker>
          <c:cat>
            <c:strRef>
              <c:f>Sheet1!$C$47:$E$48</c:f>
              <c:strCache>
                <c:ptCount val="3"/>
                <c:pt idx="0">
                  <c:v>ROC</c:v>
                </c:pt>
                <c:pt idx="1">
                  <c:v>Sensitivity</c:v>
                </c:pt>
                <c:pt idx="2">
                  <c:v>Specificity</c:v>
                </c:pt>
              </c:strCache>
            </c:strRef>
          </c:cat>
          <c:val>
            <c:numRef>
              <c:f>Sheet1!$C$52:$E$52</c:f>
              <c:numCache>
                <c:formatCode>General</c:formatCode>
                <c:ptCount val="3"/>
                <c:pt idx="0">
                  <c:v>0.82101854577568434</c:v>
                </c:pt>
                <c:pt idx="1">
                  <c:v>1.7000000000000001E-2</c:v>
                </c:pt>
                <c:pt idx="2" formatCode="0.000">
                  <c:v>1</c:v>
                </c:pt>
              </c:numCache>
            </c:numRef>
          </c:val>
          <c:smooth val="0"/>
          <c:extLst>
            <c:ext xmlns:c16="http://schemas.microsoft.com/office/drawing/2014/chart" uri="{C3380CC4-5D6E-409C-BE32-E72D297353CC}">
              <c16:uniqueId val="{00000003-34B9-4655-8012-8BED53CBC866}"/>
            </c:ext>
          </c:extLst>
        </c:ser>
        <c:ser>
          <c:idx val="4"/>
          <c:order val="4"/>
          <c:tx>
            <c:strRef>
              <c:f>Sheet1!$B$53</c:f>
              <c:strCache>
                <c:ptCount val="1"/>
                <c:pt idx="0">
                  <c:v>RBS</c:v>
                </c:pt>
              </c:strCache>
            </c:strRef>
          </c:tx>
          <c:spPr>
            <a:ln w="28575" cap="rnd">
              <a:solidFill>
                <a:schemeClr val="accent5"/>
              </a:solidFill>
              <a:round/>
            </a:ln>
            <a:effectLst/>
          </c:spPr>
          <c:marker>
            <c:symbol val="circle"/>
            <c:size val="5"/>
            <c:spPr>
              <a:solidFill>
                <a:schemeClr val="accent5"/>
              </a:solidFill>
              <a:ln w="9525">
                <a:solidFill>
                  <a:schemeClr val="accent5"/>
                </a:solidFill>
              </a:ln>
              <a:effectLst/>
            </c:spPr>
          </c:marker>
          <c:cat>
            <c:strRef>
              <c:f>Sheet1!$C$47:$E$48</c:f>
              <c:strCache>
                <c:ptCount val="3"/>
                <c:pt idx="0">
                  <c:v>ROC</c:v>
                </c:pt>
                <c:pt idx="1">
                  <c:v>Sensitivity</c:v>
                </c:pt>
                <c:pt idx="2">
                  <c:v>Specificity</c:v>
                </c:pt>
              </c:strCache>
            </c:strRef>
          </c:cat>
          <c:val>
            <c:numRef>
              <c:f>Sheet1!$C$53:$E$53</c:f>
              <c:numCache>
                <c:formatCode>General</c:formatCode>
                <c:ptCount val="3"/>
                <c:pt idx="0">
                  <c:v>0.8351731920321851</c:v>
                </c:pt>
                <c:pt idx="1">
                  <c:v>0.38400000000000001</c:v>
                </c:pt>
                <c:pt idx="2" formatCode="0.000">
                  <c:v>0.98837209302325602</c:v>
                </c:pt>
              </c:numCache>
            </c:numRef>
          </c:val>
          <c:smooth val="0"/>
          <c:extLst>
            <c:ext xmlns:c16="http://schemas.microsoft.com/office/drawing/2014/chart" uri="{C3380CC4-5D6E-409C-BE32-E72D297353CC}">
              <c16:uniqueId val="{00000004-34B9-4655-8012-8BED53CBC866}"/>
            </c:ext>
          </c:extLst>
        </c:ser>
        <c:dLbls>
          <c:showLegendKey val="0"/>
          <c:showVal val="0"/>
          <c:showCatName val="0"/>
          <c:showSerName val="0"/>
          <c:showPercent val="0"/>
          <c:showBubbleSize val="0"/>
        </c:dLbls>
        <c:marker val="1"/>
        <c:smooth val="0"/>
        <c:axId val="411561528"/>
        <c:axId val="411560888"/>
      </c:lineChart>
      <c:catAx>
        <c:axId val="411561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11560888"/>
        <c:crosses val="autoZero"/>
        <c:auto val="1"/>
        <c:lblAlgn val="ctr"/>
        <c:lblOffset val="100"/>
        <c:noMultiLvlLbl val="0"/>
      </c:catAx>
      <c:valAx>
        <c:axId val="411560888"/>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11561528"/>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0" i="0" u="none" strike="noStrike" kern="1200" spc="0" baseline="0">
                <a:solidFill>
                  <a:schemeClr val="tx1">
                    <a:lumMod val="65000"/>
                    <a:lumOff val="35000"/>
                  </a:schemeClr>
                </a:solidFill>
                <a:latin typeface="+mn-lt"/>
                <a:ea typeface="+mn-ea"/>
                <a:cs typeface="+mn-cs"/>
              </a:defRPr>
            </a:pPr>
            <a:r>
              <a:rPr lang="en-US"/>
              <a:t>SOS Scales Classifying Feigning Group (Any Instructions)</a:t>
            </a:r>
          </a:p>
        </c:rich>
      </c:tx>
      <c:overlay val="0"/>
      <c:spPr>
        <a:noFill/>
        <a:ln>
          <a:noFill/>
        </a:ln>
        <a:effectLst/>
      </c:spPr>
      <c:txPr>
        <a:bodyPr rot="0" spcFirstLastPara="1" vertOverflow="ellipsis" vert="horz" wrap="square" anchor="ctr" anchorCtr="1"/>
        <a:lstStyle/>
        <a:p>
          <a:pPr>
            <a:defRPr sz="18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Sheet1!$B$74</c:f>
              <c:strCache>
                <c:ptCount val="1"/>
                <c:pt idx="0">
                  <c:v>HO Only</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strRef>
              <c:f>Sheet1!$C$73:$E$73</c:f>
              <c:strCache>
                <c:ptCount val="3"/>
                <c:pt idx="0">
                  <c:v>ROC</c:v>
                </c:pt>
                <c:pt idx="1">
                  <c:v>Sensitivity</c:v>
                </c:pt>
                <c:pt idx="2">
                  <c:v>Specificity</c:v>
                </c:pt>
              </c:strCache>
            </c:strRef>
          </c:cat>
          <c:val>
            <c:numRef>
              <c:f>Sheet1!$C$74:$E$74</c:f>
              <c:numCache>
                <c:formatCode>###0.000</c:formatCode>
                <c:ptCount val="3"/>
                <c:pt idx="0" formatCode="General">
                  <c:v>0.81272691590619162</c:v>
                </c:pt>
                <c:pt idx="1">
                  <c:v>0.53586497890295359</c:v>
                </c:pt>
                <c:pt idx="2" formatCode="0.000">
                  <c:v>0.94186046511627908</c:v>
                </c:pt>
              </c:numCache>
            </c:numRef>
          </c:val>
          <c:smooth val="0"/>
          <c:extLst>
            <c:ext xmlns:c16="http://schemas.microsoft.com/office/drawing/2014/chart" uri="{C3380CC4-5D6E-409C-BE32-E72D297353CC}">
              <c16:uniqueId val="{00000000-4397-417D-87C3-7D01EF85F0EB}"/>
            </c:ext>
          </c:extLst>
        </c:ser>
        <c:ser>
          <c:idx val="1"/>
          <c:order val="1"/>
          <c:tx>
            <c:strRef>
              <c:f>Sheet1!$B$75</c:f>
              <c:strCache>
                <c:ptCount val="1"/>
                <c:pt idx="0">
                  <c:v>HO + RC</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strRef>
              <c:f>Sheet1!$C$73:$E$73</c:f>
              <c:strCache>
                <c:ptCount val="3"/>
                <c:pt idx="0">
                  <c:v>ROC</c:v>
                </c:pt>
                <c:pt idx="1">
                  <c:v>Sensitivity</c:v>
                </c:pt>
                <c:pt idx="2">
                  <c:v>Specificity</c:v>
                </c:pt>
              </c:strCache>
            </c:strRef>
          </c:cat>
          <c:val>
            <c:numRef>
              <c:f>Sheet1!$C$75:$E$75</c:f>
              <c:numCache>
                <c:formatCode>###0.000</c:formatCode>
                <c:ptCount val="3"/>
                <c:pt idx="0" formatCode="General">
                  <c:v>0.32776469433814143</c:v>
                </c:pt>
                <c:pt idx="1">
                  <c:v>0</c:v>
                </c:pt>
                <c:pt idx="2" formatCode="0.000">
                  <c:v>1</c:v>
                </c:pt>
              </c:numCache>
            </c:numRef>
          </c:val>
          <c:smooth val="0"/>
          <c:extLst>
            <c:ext xmlns:c16="http://schemas.microsoft.com/office/drawing/2014/chart" uri="{C3380CC4-5D6E-409C-BE32-E72D297353CC}">
              <c16:uniqueId val="{00000001-4397-417D-87C3-7D01EF85F0EB}"/>
            </c:ext>
          </c:extLst>
        </c:ser>
        <c:ser>
          <c:idx val="2"/>
          <c:order val="2"/>
          <c:tx>
            <c:strRef>
              <c:f>Sheet1!$B$76</c:f>
              <c:strCache>
                <c:ptCount val="1"/>
                <c:pt idx="0">
                  <c:v>HO + RC (no RCd)</c:v>
                </c:pt>
              </c:strCache>
            </c:strRef>
          </c:tx>
          <c:spPr>
            <a:ln w="28575" cap="rnd">
              <a:solidFill>
                <a:schemeClr val="accent6"/>
              </a:solidFill>
              <a:round/>
            </a:ln>
            <a:effectLst/>
          </c:spPr>
          <c:marker>
            <c:symbol val="circle"/>
            <c:size val="5"/>
            <c:spPr>
              <a:solidFill>
                <a:schemeClr val="accent6"/>
              </a:solidFill>
              <a:ln w="9525">
                <a:solidFill>
                  <a:schemeClr val="accent6"/>
                </a:solidFill>
              </a:ln>
              <a:effectLst/>
            </c:spPr>
          </c:marker>
          <c:cat>
            <c:strRef>
              <c:f>Sheet1!$C$73:$E$73</c:f>
              <c:strCache>
                <c:ptCount val="3"/>
                <c:pt idx="0">
                  <c:v>ROC</c:v>
                </c:pt>
                <c:pt idx="1">
                  <c:v>Sensitivity</c:v>
                </c:pt>
                <c:pt idx="2">
                  <c:v>Specificity</c:v>
                </c:pt>
              </c:strCache>
            </c:strRef>
          </c:cat>
          <c:val>
            <c:numRef>
              <c:f>Sheet1!$C$76:$E$76</c:f>
              <c:numCache>
                <c:formatCode>###0.000</c:formatCode>
                <c:ptCount val="3"/>
                <c:pt idx="0" formatCode="General">
                  <c:v>0.83301442449219876</c:v>
                </c:pt>
                <c:pt idx="1">
                  <c:v>0.54430379746835444</c:v>
                </c:pt>
                <c:pt idx="2" formatCode="0.000">
                  <c:v>0.94186046511627908</c:v>
                </c:pt>
              </c:numCache>
            </c:numRef>
          </c:val>
          <c:smooth val="0"/>
          <c:extLst>
            <c:ext xmlns:c16="http://schemas.microsoft.com/office/drawing/2014/chart" uri="{C3380CC4-5D6E-409C-BE32-E72D297353CC}">
              <c16:uniqueId val="{00000002-4397-417D-87C3-7D01EF85F0EB}"/>
            </c:ext>
          </c:extLst>
        </c:ser>
        <c:dLbls>
          <c:showLegendKey val="0"/>
          <c:showVal val="0"/>
          <c:showCatName val="0"/>
          <c:showSerName val="0"/>
          <c:showPercent val="0"/>
          <c:showBubbleSize val="0"/>
        </c:dLbls>
        <c:marker val="1"/>
        <c:smooth val="0"/>
        <c:axId val="411561528"/>
        <c:axId val="411560888"/>
      </c:lineChart>
      <c:catAx>
        <c:axId val="411561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500" b="0" i="0" u="none" strike="noStrike" kern="1200" baseline="0">
                <a:solidFill>
                  <a:schemeClr val="tx1">
                    <a:lumMod val="65000"/>
                    <a:lumOff val="35000"/>
                  </a:schemeClr>
                </a:solidFill>
                <a:latin typeface="+mn-lt"/>
                <a:ea typeface="+mn-ea"/>
                <a:cs typeface="+mn-cs"/>
              </a:defRPr>
            </a:pPr>
            <a:endParaRPr lang="en-US"/>
          </a:p>
        </c:txPr>
        <c:crossAx val="411560888"/>
        <c:crosses val="autoZero"/>
        <c:auto val="1"/>
        <c:lblAlgn val="ctr"/>
        <c:lblOffset val="100"/>
        <c:noMultiLvlLbl val="0"/>
      </c:catAx>
      <c:valAx>
        <c:axId val="411560888"/>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411561528"/>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5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solidFill>
        <a:schemeClr val="tx1">
          <a:lumMod val="15000"/>
          <a:lumOff val="85000"/>
        </a:schemeClr>
      </a:solidFill>
      <a:round/>
    </a:ln>
    <a:effectLst/>
  </c:spPr>
  <c:txPr>
    <a:bodyPr/>
    <a:lstStyle/>
    <a:p>
      <a:pPr>
        <a:defRPr sz="1500"/>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60" b="0" i="0" u="none" strike="noStrike" kern="1200" spc="0" baseline="0">
                <a:solidFill>
                  <a:schemeClr val="tx1">
                    <a:lumMod val="65000"/>
                    <a:lumOff val="35000"/>
                  </a:schemeClr>
                </a:solidFill>
                <a:latin typeface="+mn-lt"/>
                <a:ea typeface="+mn-ea"/>
                <a:cs typeface="+mn-cs"/>
              </a:defRPr>
            </a:pPr>
            <a:r>
              <a:rPr lang="en-US" sz="1800" dirty="0"/>
              <a:t>SOS Scales Classifying Feigning Group (Any Instructions)</a:t>
            </a:r>
          </a:p>
        </c:rich>
      </c:tx>
      <c:overlay val="0"/>
      <c:spPr>
        <a:noFill/>
        <a:ln>
          <a:noFill/>
        </a:ln>
        <a:effectLst/>
      </c:spPr>
      <c:txPr>
        <a:bodyPr rot="0" spcFirstLastPara="1" vertOverflow="ellipsis" vert="horz" wrap="square" anchor="ctr" anchorCtr="1"/>
        <a:lstStyle/>
        <a:p>
          <a:pPr>
            <a:defRPr sz="216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Sheet1!$B$74</c:f>
              <c:strCache>
                <c:ptCount val="1"/>
                <c:pt idx="0">
                  <c:v>HO Only</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strRef>
              <c:f>Sheet1!$C$73:$E$73</c:f>
              <c:strCache>
                <c:ptCount val="3"/>
                <c:pt idx="0">
                  <c:v>ROC</c:v>
                </c:pt>
                <c:pt idx="1">
                  <c:v>Sensitivity</c:v>
                </c:pt>
                <c:pt idx="2">
                  <c:v>Specificity</c:v>
                </c:pt>
              </c:strCache>
            </c:strRef>
          </c:cat>
          <c:val>
            <c:numRef>
              <c:f>Sheet1!$C$74:$E$74</c:f>
              <c:numCache>
                <c:formatCode>###0.000</c:formatCode>
                <c:ptCount val="3"/>
                <c:pt idx="0" formatCode="General">
                  <c:v>0.81272691590619162</c:v>
                </c:pt>
                <c:pt idx="1">
                  <c:v>0.53586497890295359</c:v>
                </c:pt>
                <c:pt idx="2" formatCode="0.000">
                  <c:v>0.94186046511627908</c:v>
                </c:pt>
              </c:numCache>
            </c:numRef>
          </c:val>
          <c:smooth val="0"/>
          <c:extLst>
            <c:ext xmlns:c16="http://schemas.microsoft.com/office/drawing/2014/chart" uri="{C3380CC4-5D6E-409C-BE32-E72D297353CC}">
              <c16:uniqueId val="{00000000-29ED-406A-8B60-36624BF9A0DA}"/>
            </c:ext>
          </c:extLst>
        </c:ser>
        <c:ser>
          <c:idx val="1"/>
          <c:order val="1"/>
          <c:tx>
            <c:strRef>
              <c:f>Sheet1!$B$75</c:f>
              <c:strCache>
                <c:ptCount val="1"/>
                <c:pt idx="0">
                  <c:v>HO + RC</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strRef>
              <c:f>Sheet1!$C$73:$E$73</c:f>
              <c:strCache>
                <c:ptCount val="3"/>
                <c:pt idx="0">
                  <c:v>ROC</c:v>
                </c:pt>
                <c:pt idx="1">
                  <c:v>Sensitivity</c:v>
                </c:pt>
                <c:pt idx="2">
                  <c:v>Specificity</c:v>
                </c:pt>
              </c:strCache>
            </c:strRef>
          </c:cat>
          <c:val>
            <c:numRef>
              <c:f>Sheet1!$C$75:$E$75</c:f>
              <c:numCache>
                <c:formatCode>###0.000</c:formatCode>
                <c:ptCount val="3"/>
                <c:pt idx="0" formatCode="General">
                  <c:v>0.83</c:v>
                </c:pt>
                <c:pt idx="1">
                  <c:v>0.55300000000000005</c:v>
                </c:pt>
                <c:pt idx="2" formatCode="0.000">
                  <c:v>0.94199999999999995</c:v>
                </c:pt>
              </c:numCache>
            </c:numRef>
          </c:val>
          <c:smooth val="0"/>
          <c:extLst>
            <c:ext xmlns:c16="http://schemas.microsoft.com/office/drawing/2014/chart" uri="{C3380CC4-5D6E-409C-BE32-E72D297353CC}">
              <c16:uniqueId val="{00000001-29ED-406A-8B60-36624BF9A0DA}"/>
            </c:ext>
          </c:extLst>
        </c:ser>
        <c:ser>
          <c:idx val="2"/>
          <c:order val="2"/>
          <c:tx>
            <c:strRef>
              <c:f>Sheet1!$B$76</c:f>
              <c:strCache>
                <c:ptCount val="1"/>
                <c:pt idx="0">
                  <c:v>HO + RC (no RCd)</c:v>
                </c:pt>
              </c:strCache>
            </c:strRef>
          </c:tx>
          <c:spPr>
            <a:ln w="28575" cap="rnd">
              <a:solidFill>
                <a:schemeClr val="accent6"/>
              </a:solidFill>
              <a:round/>
            </a:ln>
            <a:effectLst/>
          </c:spPr>
          <c:marker>
            <c:symbol val="circle"/>
            <c:size val="5"/>
            <c:spPr>
              <a:solidFill>
                <a:schemeClr val="accent6"/>
              </a:solidFill>
              <a:ln w="9525">
                <a:solidFill>
                  <a:schemeClr val="accent6"/>
                </a:solidFill>
              </a:ln>
              <a:effectLst/>
            </c:spPr>
          </c:marker>
          <c:cat>
            <c:strRef>
              <c:f>Sheet1!$C$73:$E$73</c:f>
              <c:strCache>
                <c:ptCount val="3"/>
                <c:pt idx="0">
                  <c:v>ROC</c:v>
                </c:pt>
                <c:pt idx="1">
                  <c:v>Sensitivity</c:v>
                </c:pt>
                <c:pt idx="2">
                  <c:v>Specificity</c:v>
                </c:pt>
              </c:strCache>
            </c:strRef>
          </c:cat>
          <c:val>
            <c:numRef>
              <c:f>Sheet1!$C$76:$E$76</c:f>
              <c:numCache>
                <c:formatCode>###0.000</c:formatCode>
                <c:ptCount val="3"/>
                <c:pt idx="0" formatCode="General">
                  <c:v>0.83301442449219876</c:v>
                </c:pt>
                <c:pt idx="1">
                  <c:v>0.54430379746835444</c:v>
                </c:pt>
                <c:pt idx="2" formatCode="0.000">
                  <c:v>0.94186046511627908</c:v>
                </c:pt>
              </c:numCache>
            </c:numRef>
          </c:val>
          <c:smooth val="0"/>
          <c:extLst>
            <c:ext xmlns:c16="http://schemas.microsoft.com/office/drawing/2014/chart" uri="{C3380CC4-5D6E-409C-BE32-E72D297353CC}">
              <c16:uniqueId val="{00000002-29ED-406A-8B60-36624BF9A0DA}"/>
            </c:ext>
          </c:extLst>
        </c:ser>
        <c:dLbls>
          <c:showLegendKey val="0"/>
          <c:showVal val="0"/>
          <c:showCatName val="0"/>
          <c:showSerName val="0"/>
          <c:showPercent val="0"/>
          <c:showBubbleSize val="0"/>
        </c:dLbls>
        <c:marker val="1"/>
        <c:smooth val="0"/>
        <c:axId val="411561528"/>
        <c:axId val="411560888"/>
      </c:lineChart>
      <c:catAx>
        <c:axId val="411561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411560888"/>
        <c:crosses val="autoZero"/>
        <c:auto val="1"/>
        <c:lblAlgn val="ctr"/>
        <c:lblOffset val="100"/>
        <c:noMultiLvlLbl val="0"/>
      </c:catAx>
      <c:valAx>
        <c:axId val="411560888"/>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411561528"/>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solidFill>
        <a:schemeClr val="tx1">
          <a:lumMod val="15000"/>
          <a:lumOff val="85000"/>
        </a:schemeClr>
      </a:solidFill>
      <a:round/>
    </a:ln>
    <a:effectLst/>
  </c:spPr>
  <c:txPr>
    <a:bodyPr/>
    <a:lstStyle/>
    <a:p>
      <a:pPr>
        <a:defRPr sz="1800"/>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MMPI-3</a:t>
            </a:r>
            <a:r>
              <a:rPr lang="en-US" baseline="0"/>
              <a:t> OR Scales Classifying Feigning Group (any)</a:t>
            </a:r>
            <a:endParaRPr lang="en-US"/>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Sheet1!$B$49</c:f>
              <c:strCache>
                <c:ptCount val="1"/>
                <c:pt idx="0">
                  <c:v>F</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strRef>
              <c:f>Sheet1!$C$47:$E$48</c:f>
              <c:strCache>
                <c:ptCount val="3"/>
                <c:pt idx="0">
                  <c:v>ROC</c:v>
                </c:pt>
                <c:pt idx="1">
                  <c:v>Sensitivity</c:v>
                </c:pt>
                <c:pt idx="2">
                  <c:v>Specificity</c:v>
                </c:pt>
              </c:strCache>
            </c:strRef>
          </c:cat>
          <c:val>
            <c:numRef>
              <c:f>Sheet1!$C$49:$E$49</c:f>
              <c:numCache>
                <c:formatCode>General</c:formatCode>
                <c:ptCount val="3"/>
                <c:pt idx="0">
                  <c:v>0.81245706996369338</c:v>
                </c:pt>
                <c:pt idx="1">
                  <c:v>0.42599999999999999</c:v>
                </c:pt>
                <c:pt idx="2" formatCode="0.000">
                  <c:v>0.96511627906976749</c:v>
                </c:pt>
              </c:numCache>
            </c:numRef>
          </c:val>
          <c:smooth val="0"/>
          <c:extLst>
            <c:ext xmlns:c16="http://schemas.microsoft.com/office/drawing/2014/chart" uri="{C3380CC4-5D6E-409C-BE32-E72D297353CC}">
              <c16:uniqueId val="{00000000-34B9-4655-8012-8BED53CBC866}"/>
            </c:ext>
          </c:extLst>
        </c:ser>
        <c:ser>
          <c:idx val="1"/>
          <c:order val="1"/>
          <c:tx>
            <c:strRef>
              <c:f>Sheet1!$B$50</c:f>
              <c:strCache>
                <c:ptCount val="1"/>
                <c:pt idx="0">
                  <c:v>Fp</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strRef>
              <c:f>Sheet1!$C$47:$E$48</c:f>
              <c:strCache>
                <c:ptCount val="3"/>
                <c:pt idx="0">
                  <c:v>ROC</c:v>
                </c:pt>
                <c:pt idx="1">
                  <c:v>Sensitivity</c:v>
                </c:pt>
                <c:pt idx="2">
                  <c:v>Specificity</c:v>
                </c:pt>
              </c:strCache>
            </c:strRef>
          </c:cat>
          <c:val>
            <c:numRef>
              <c:f>Sheet1!$C$50:$E$50</c:f>
              <c:numCache>
                <c:formatCode>General</c:formatCode>
                <c:ptCount val="3"/>
                <c:pt idx="0">
                  <c:v>0.77558630163870057</c:v>
                </c:pt>
                <c:pt idx="1">
                  <c:v>0.42199999999999999</c:v>
                </c:pt>
                <c:pt idx="2" formatCode="0.000">
                  <c:v>0.98837209302325579</c:v>
                </c:pt>
              </c:numCache>
            </c:numRef>
          </c:val>
          <c:smooth val="0"/>
          <c:extLst>
            <c:ext xmlns:c16="http://schemas.microsoft.com/office/drawing/2014/chart" uri="{C3380CC4-5D6E-409C-BE32-E72D297353CC}">
              <c16:uniqueId val="{00000001-34B9-4655-8012-8BED53CBC866}"/>
            </c:ext>
          </c:extLst>
        </c:ser>
        <c:ser>
          <c:idx val="2"/>
          <c:order val="2"/>
          <c:tx>
            <c:strRef>
              <c:f>Sheet1!$B$51</c:f>
              <c:strCache>
                <c:ptCount val="1"/>
                <c:pt idx="0">
                  <c:v>Fs</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cat>
            <c:strRef>
              <c:f>Sheet1!$C$47:$E$48</c:f>
              <c:strCache>
                <c:ptCount val="3"/>
                <c:pt idx="0">
                  <c:v>ROC</c:v>
                </c:pt>
                <c:pt idx="1">
                  <c:v>Sensitivity</c:v>
                </c:pt>
                <c:pt idx="2">
                  <c:v>Specificity</c:v>
                </c:pt>
              </c:strCache>
            </c:strRef>
          </c:cat>
          <c:val>
            <c:numRef>
              <c:f>Sheet1!$C$51:$E$51</c:f>
              <c:numCache>
                <c:formatCode>General</c:formatCode>
                <c:ptCount val="3"/>
                <c:pt idx="0">
                  <c:v>0.83178785202629757</c:v>
                </c:pt>
                <c:pt idx="1">
                  <c:v>0.40100000000000002</c:v>
                </c:pt>
                <c:pt idx="2" formatCode="0.000">
                  <c:v>0.98837209302325579</c:v>
                </c:pt>
              </c:numCache>
            </c:numRef>
          </c:val>
          <c:smooth val="0"/>
          <c:extLst>
            <c:ext xmlns:c16="http://schemas.microsoft.com/office/drawing/2014/chart" uri="{C3380CC4-5D6E-409C-BE32-E72D297353CC}">
              <c16:uniqueId val="{00000002-34B9-4655-8012-8BED53CBC866}"/>
            </c:ext>
          </c:extLst>
        </c:ser>
        <c:ser>
          <c:idx val="3"/>
          <c:order val="3"/>
          <c:tx>
            <c:strRef>
              <c:f>Sheet1!$B$52</c:f>
              <c:strCache>
                <c:ptCount val="1"/>
                <c:pt idx="0">
                  <c:v>FBS</c:v>
                </c:pt>
              </c:strCache>
            </c:strRef>
          </c:tx>
          <c:spPr>
            <a:ln w="28575" cap="rnd">
              <a:solidFill>
                <a:schemeClr val="accent4"/>
              </a:solidFill>
              <a:round/>
            </a:ln>
            <a:effectLst/>
          </c:spPr>
          <c:marker>
            <c:symbol val="circle"/>
            <c:size val="5"/>
            <c:spPr>
              <a:solidFill>
                <a:schemeClr val="accent4"/>
              </a:solidFill>
              <a:ln w="9525">
                <a:solidFill>
                  <a:schemeClr val="accent4"/>
                </a:solidFill>
              </a:ln>
              <a:effectLst/>
            </c:spPr>
          </c:marker>
          <c:cat>
            <c:strRef>
              <c:f>Sheet1!$C$47:$E$48</c:f>
              <c:strCache>
                <c:ptCount val="3"/>
                <c:pt idx="0">
                  <c:v>ROC</c:v>
                </c:pt>
                <c:pt idx="1">
                  <c:v>Sensitivity</c:v>
                </c:pt>
                <c:pt idx="2">
                  <c:v>Specificity</c:v>
                </c:pt>
              </c:strCache>
            </c:strRef>
          </c:cat>
          <c:val>
            <c:numRef>
              <c:f>Sheet1!$C$52:$E$52</c:f>
              <c:numCache>
                <c:formatCode>General</c:formatCode>
                <c:ptCount val="3"/>
                <c:pt idx="0">
                  <c:v>0.82101854577568434</c:v>
                </c:pt>
                <c:pt idx="1">
                  <c:v>1.7000000000000001E-2</c:v>
                </c:pt>
                <c:pt idx="2" formatCode="0.000">
                  <c:v>1</c:v>
                </c:pt>
              </c:numCache>
            </c:numRef>
          </c:val>
          <c:smooth val="0"/>
          <c:extLst>
            <c:ext xmlns:c16="http://schemas.microsoft.com/office/drawing/2014/chart" uri="{C3380CC4-5D6E-409C-BE32-E72D297353CC}">
              <c16:uniqueId val="{00000003-34B9-4655-8012-8BED53CBC866}"/>
            </c:ext>
          </c:extLst>
        </c:ser>
        <c:ser>
          <c:idx val="4"/>
          <c:order val="4"/>
          <c:tx>
            <c:strRef>
              <c:f>Sheet1!$B$53</c:f>
              <c:strCache>
                <c:ptCount val="1"/>
                <c:pt idx="0">
                  <c:v>RBS</c:v>
                </c:pt>
              </c:strCache>
            </c:strRef>
          </c:tx>
          <c:spPr>
            <a:ln w="28575" cap="rnd">
              <a:solidFill>
                <a:schemeClr val="accent5"/>
              </a:solidFill>
              <a:round/>
            </a:ln>
            <a:effectLst/>
          </c:spPr>
          <c:marker>
            <c:symbol val="circle"/>
            <c:size val="5"/>
            <c:spPr>
              <a:solidFill>
                <a:schemeClr val="accent5"/>
              </a:solidFill>
              <a:ln w="9525">
                <a:solidFill>
                  <a:schemeClr val="accent5"/>
                </a:solidFill>
              </a:ln>
              <a:effectLst/>
            </c:spPr>
          </c:marker>
          <c:cat>
            <c:strRef>
              <c:f>Sheet1!$C$47:$E$48</c:f>
              <c:strCache>
                <c:ptCount val="3"/>
                <c:pt idx="0">
                  <c:v>ROC</c:v>
                </c:pt>
                <c:pt idx="1">
                  <c:v>Sensitivity</c:v>
                </c:pt>
                <c:pt idx="2">
                  <c:v>Specificity</c:v>
                </c:pt>
              </c:strCache>
            </c:strRef>
          </c:cat>
          <c:val>
            <c:numRef>
              <c:f>Sheet1!$C$53:$E$53</c:f>
              <c:numCache>
                <c:formatCode>General</c:formatCode>
                <c:ptCount val="3"/>
                <c:pt idx="0">
                  <c:v>0.8351731920321851</c:v>
                </c:pt>
                <c:pt idx="1">
                  <c:v>0.38400000000000001</c:v>
                </c:pt>
                <c:pt idx="2" formatCode="0.000">
                  <c:v>0.98837209302325602</c:v>
                </c:pt>
              </c:numCache>
            </c:numRef>
          </c:val>
          <c:smooth val="0"/>
          <c:extLst>
            <c:ext xmlns:c16="http://schemas.microsoft.com/office/drawing/2014/chart" uri="{C3380CC4-5D6E-409C-BE32-E72D297353CC}">
              <c16:uniqueId val="{00000004-34B9-4655-8012-8BED53CBC866}"/>
            </c:ext>
          </c:extLst>
        </c:ser>
        <c:dLbls>
          <c:showLegendKey val="0"/>
          <c:showVal val="0"/>
          <c:showCatName val="0"/>
          <c:showSerName val="0"/>
          <c:showPercent val="0"/>
          <c:showBubbleSize val="0"/>
        </c:dLbls>
        <c:marker val="1"/>
        <c:smooth val="0"/>
        <c:axId val="411561528"/>
        <c:axId val="411560888"/>
      </c:lineChart>
      <c:catAx>
        <c:axId val="411561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11560888"/>
        <c:crosses val="autoZero"/>
        <c:auto val="1"/>
        <c:lblAlgn val="ctr"/>
        <c:lblOffset val="100"/>
        <c:noMultiLvlLbl val="0"/>
      </c:catAx>
      <c:valAx>
        <c:axId val="411560888"/>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11561528"/>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dirty="0"/>
              <a:t>SOS </a:t>
            </a:r>
            <a:r>
              <a:rPr lang="en-US" baseline="0" dirty="0"/>
              <a:t>Scales Classifying Feigning Group (Any Instructions)</a:t>
            </a:r>
            <a:endParaRPr lang="en-US" dirty="0"/>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Sheet1!$B$74</c:f>
              <c:strCache>
                <c:ptCount val="1"/>
                <c:pt idx="0">
                  <c:v>HO Only</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strRef>
              <c:f>Sheet1!$C$73:$E$73</c:f>
              <c:strCache>
                <c:ptCount val="3"/>
                <c:pt idx="0">
                  <c:v>ROC</c:v>
                </c:pt>
                <c:pt idx="1">
                  <c:v>Sensitivity</c:v>
                </c:pt>
                <c:pt idx="2">
                  <c:v>Specificity</c:v>
                </c:pt>
              </c:strCache>
            </c:strRef>
          </c:cat>
          <c:val>
            <c:numRef>
              <c:f>Sheet1!$C$74:$E$74</c:f>
              <c:numCache>
                <c:formatCode>###0.000</c:formatCode>
                <c:ptCount val="3"/>
                <c:pt idx="0" formatCode="General">
                  <c:v>0.81272691590619162</c:v>
                </c:pt>
                <c:pt idx="1">
                  <c:v>0.53586497890295359</c:v>
                </c:pt>
                <c:pt idx="2" formatCode="0.000">
                  <c:v>0.94186046511627908</c:v>
                </c:pt>
              </c:numCache>
            </c:numRef>
          </c:val>
          <c:smooth val="0"/>
          <c:extLst>
            <c:ext xmlns:c16="http://schemas.microsoft.com/office/drawing/2014/chart" uri="{C3380CC4-5D6E-409C-BE32-E72D297353CC}">
              <c16:uniqueId val="{00000000-4397-417D-87C3-7D01EF85F0EB}"/>
            </c:ext>
          </c:extLst>
        </c:ser>
        <c:ser>
          <c:idx val="1"/>
          <c:order val="1"/>
          <c:tx>
            <c:strRef>
              <c:f>Sheet1!$B$75</c:f>
              <c:strCache>
                <c:ptCount val="1"/>
                <c:pt idx="0">
                  <c:v>HO + RC</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strRef>
              <c:f>Sheet1!$C$73:$E$73</c:f>
              <c:strCache>
                <c:ptCount val="3"/>
                <c:pt idx="0">
                  <c:v>ROC</c:v>
                </c:pt>
                <c:pt idx="1">
                  <c:v>Sensitivity</c:v>
                </c:pt>
                <c:pt idx="2">
                  <c:v>Specificity</c:v>
                </c:pt>
              </c:strCache>
            </c:strRef>
          </c:cat>
          <c:val>
            <c:numRef>
              <c:f>Sheet1!$C$75:$E$75</c:f>
              <c:numCache>
                <c:formatCode>###0.000</c:formatCode>
                <c:ptCount val="3"/>
                <c:pt idx="0" formatCode="General">
                  <c:v>0.32776469433814143</c:v>
                </c:pt>
                <c:pt idx="1">
                  <c:v>0</c:v>
                </c:pt>
                <c:pt idx="2" formatCode="0.000">
                  <c:v>1</c:v>
                </c:pt>
              </c:numCache>
            </c:numRef>
          </c:val>
          <c:smooth val="0"/>
          <c:extLst>
            <c:ext xmlns:c16="http://schemas.microsoft.com/office/drawing/2014/chart" uri="{C3380CC4-5D6E-409C-BE32-E72D297353CC}">
              <c16:uniqueId val="{00000001-4397-417D-87C3-7D01EF85F0EB}"/>
            </c:ext>
          </c:extLst>
        </c:ser>
        <c:ser>
          <c:idx val="2"/>
          <c:order val="2"/>
          <c:tx>
            <c:strRef>
              <c:f>Sheet1!$B$76</c:f>
              <c:strCache>
                <c:ptCount val="1"/>
                <c:pt idx="0">
                  <c:v>HO + RC (no RCd)</c:v>
                </c:pt>
              </c:strCache>
            </c:strRef>
          </c:tx>
          <c:spPr>
            <a:ln w="28575" cap="rnd">
              <a:solidFill>
                <a:schemeClr val="accent6"/>
              </a:solidFill>
              <a:round/>
            </a:ln>
            <a:effectLst/>
          </c:spPr>
          <c:marker>
            <c:symbol val="circle"/>
            <c:size val="5"/>
            <c:spPr>
              <a:solidFill>
                <a:schemeClr val="accent6"/>
              </a:solidFill>
              <a:ln w="9525">
                <a:solidFill>
                  <a:schemeClr val="accent6"/>
                </a:solidFill>
              </a:ln>
              <a:effectLst/>
            </c:spPr>
          </c:marker>
          <c:cat>
            <c:strRef>
              <c:f>Sheet1!$C$73:$E$73</c:f>
              <c:strCache>
                <c:ptCount val="3"/>
                <c:pt idx="0">
                  <c:v>ROC</c:v>
                </c:pt>
                <c:pt idx="1">
                  <c:v>Sensitivity</c:v>
                </c:pt>
                <c:pt idx="2">
                  <c:v>Specificity</c:v>
                </c:pt>
              </c:strCache>
            </c:strRef>
          </c:cat>
          <c:val>
            <c:numRef>
              <c:f>Sheet1!$C$76:$E$76</c:f>
              <c:numCache>
                <c:formatCode>###0.000</c:formatCode>
                <c:ptCount val="3"/>
                <c:pt idx="0" formatCode="General">
                  <c:v>0.83301442449219876</c:v>
                </c:pt>
                <c:pt idx="1">
                  <c:v>0.54430379746835444</c:v>
                </c:pt>
                <c:pt idx="2" formatCode="0.000">
                  <c:v>0.94186046511627908</c:v>
                </c:pt>
              </c:numCache>
            </c:numRef>
          </c:val>
          <c:smooth val="0"/>
          <c:extLst>
            <c:ext xmlns:c16="http://schemas.microsoft.com/office/drawing/2014/chart" uri="{C3380CC4-5D6E-409C-BE32-E72D297353CC}">
              <c16:uniqueId val="{00000002-4397-417D-87C3-7D01EF85F0EB}"/>
            </c:ext>
          </c:extLst>
        </c:ser>
        <c:ser>
          <c:idx val="3"/>
          <c:order val="3"/>
          <c:tx>
            <c:strRef>
              <c:f>Sheet1!$B$77</c:f>
              <c:strCache>
                <c:ptCount val="1"/>
                <c:pt idx="0">
                  <c:v>RC Only</c:v>
                </c:pt>
              </c:strCache>
            </c:strRef>
          </c:tx>
          <c:spPr>
            <a:ln w="28575" cap="rnd">
              <a:solidFill>
                <a:schemeClr val="accent5"/>
              </a:solidFill>
              <a:round/>
            </a:ln>
            <a:effectLst/>
          </c:spPr>
          <c:marker>
            <c:symbol val="circle"/>
            <c:size val="5"/>
            <c:spPr>
              <a:solidFill>
                <a:schemeClr val="accent5"/>
              </a:solidFill>
              <a:ln w="9525">
                <a:solidFill>
                  <a:schemeClr val="accent5"/>
                </a:solidFill>
              </a:ln>
              <a:effectLst/>
            </c:spPr>
          </c:marker>
          <c:cat>
            <c:strRef>
              <c:f>Sheet1!$C$73:$E$73</c:f>
              <c:strCache>
                <c:ptCount val="3"/>
                <c:pt idx="0">
                  <c:v>ROC</c:v>
                </c:pt>
                <c:pt idx="1">
                  <c:v>Sensitivity</c:v>
                </c:pt>
                <c:pt idx="2">
                  <c:v>Specificity</c:v>
                </c:pt>
              </c:strCache>
            </c:strRef>
          </c:cat>
          <c:val>
            <c:numRef>
              <c:f>Sheet1!$C$77:$E$77</c:f>
              <c:numCache>
                <c:formatCode>###0.000</c:formatCode>
                <c:ptCount val="3"/>
                <c:pt idx="0" formatCode="General">
                  <c:v>0.83706211362967275</c:v>
                </c:pt>
                <c:pt idx="1">
                  <c:v>0.5527426160337553</c:v>
                </c:pt>
                <c:pt idx="2" formatCode="0.000">
                  <c:v>0.93023255813953487</c:v>
                </c:pt>
              </c:numCache>
            </c:numRef>
          </c:val>
          <c:smooth val="0"/>
          <c:extLst>
            <c:ext xmlns:c16="http://schemas.microsoft.com/office/drawing/2014/chart" uri="{C3380CC4-5D6E-409C-BE32-E72D297353CC}">
              <c16:uniqueId val="{00000003-4397-417D-87C3-7D01EF85F0EB}"/>
            </c:ext>
          </c:extLst>
        </c:ser>
        <c:dLbls>
          <c:showLegendKey val="0"/>
          <c:showVal val="0"/>
          <c:showCatName val="0"/>
          <c:showSerName val="0"/>
          <c:showPercent val="0"/>
          <c:showBubbleSize val="0"/>
        </c:dLbls>
        <c:marker val="1"/>
        <c:smooth val="0"/>
        <c:axId val="411561528"/>
        <c:axId val="411560888"/>
      </c:lineChart>
      <c:catAx>
        <c:axId val="411561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11560888"/>
        <c:crosses val="autoZero"/>
        <c:auto val="1"/>
        <c:lblAlgn val="ctr"/>
        <c:lblOffset val="100"/>
        <c:noMultiLvlLbl val="0"/>
      </c:catAx>
      <c:valAx>
        <c:axId val="411560888"/>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11561528"/>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0" i="0" u="none" strike="noStrike" kern="1200" spc="0" baseline="0">
                <a:solidFill>
                  <a:schemeClr val="tx1">
                    <a:lumMod val="65000"/>
                    <a:lumOff val="35000"/>
                  </a:schemeClr>
                </a:solidFill>
                <a:latin typeface="+mn-lt"/>
                <a:ea typeface="+mn-ea"/>
                <a:cs typeface="+mn-cs"/>
              </a:defRPr>
            </a:pPr>
            <a:r>
              <a:rPr lang="en-US"/>
              <a:t>SOS Scales Classifying Feigning Group (Any Instructions)</a:t>
            </a:r>
          </a:p>
        </c:rich>
      </c:tx>
      <c:overlay val="0"/>
      <c:spPr>
        <a:noFill/>
        <a:ln>
          <a:noFill/>
        </a:ln>
        <a:effectLst/>
      </c:spPr>
      <c:txPr>
        <a:bodyPr rot="0" spcFirstLastPara="1" vertOverflow="ellipsis" vert="horz" wrap="square" anchor="ctr" anchorCtr="1"/>
        <a:lstStyle/>
        <a:p>
          <a:pPr>
            <a:defRPr sz="18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Sheet1!$B$74</c:f>
              <c:strCache>
                <c:ptCount val="1"/>
                <c:pt idx="0">
                  <c:v>HO Only</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strRef>
              <c:f>Sheet1!$C$73:$E$73</c:f>
              <c:strCache>
                <c:ptCount val="3"/>
                <c:pt idx="0">
                  <c:v>ROC</c:v>
                </c:pt>
                <c:pt idx="1">
                  <c:v>Sensitivity</c:v>
                </c:pt>
                <c:pt idx="2">
                  <c:v>Specificity</c:v>
                </c:pt>
              </c:strCache>
            </c:strRef>
          </c:cat>
          <c:val>
            <c:numRef>
              <c:f>Sheet1!$C$74:$E$74</c:f>
              <c:numCache>
                <c:formatCode>###0.000</c:formatCode>
                <c:ptCount val="3"/>
                <c:pt idx="0" formatCode="General">
                  <c:v>0.81272691590619162</c:v>
                </c:pt>
                <c:pt idx="1">
                  <c:v>0.53586497890295359</c:v>
                </c:pt>
                <c:pt idx="2" formatCode="0.000">
                  <c:v>0.94186046511627908</c:v>
                </c:pt>
              </c:numCache>
            </c:numRef>
          </c:val>
          <c:smooth val="0"/>
          <c:extLst>
            <c:ext xmlns:c16="http://schemas.microsoft.com/office/drawing/2014/chart" uri="{C3380CC4-5D6E-409C-BE32-E72D297353CC}">
              <c16:uniqueId val="{00000000-E446-40AE-95BE-1108C44EB10E}"/>
            </c:ext>
          </c:extLst>
        </c:ser>
        <c:ser>
          <c:idx val="1"/>
          <c:order val="1"/>
          <c:tx>
            <c:strRef>
              <c:f>Sheet1!$B$75</c:f>
              <c:strCache>
                <c:ptCount val="1"/>
                <c:pt idx="0">
                  <c:v>HO + RC</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strRef>
              <c:f>Sheet1!$C$73:$E$73</c:f>
              <c:strCache>
                <c:ptCount val="3"/>
                <c:pt idx="0">
                  <c:v>ROC</c:v>
                </c:pt>
                <c:pt idx="1">
                  <c:v>Sensitivity</c:v>
                </c:pt>
                <c:pt idx="2">
                  <c:v>Specificity</c:v>
                </c:pt>
              </c:strCache>
            </c:strRef>
          </c:cat>
          <c:val>
            <c:numRef>
              <c:f>Sheet1!$C$75:$E$75</c:f>
              <c:numCache>
                <c:formatCode>###0.000</c:formatCode>
                <c:ptCount val="3"/>
                <c:pt idx="0" formatCode="General">
                  <c:v>0.32776469433814143</c:v>
                </c:pt>
                <c:pt idx="1">
                  <c:v>0</c:v>
                </c:pt>
                <c:pt idx="2" formatCode="0.000">
                  <c:v>1</c:v>
                </c:pt>
              </c:numCache>
            </c:numRef>
          </c:val>
          <c:smooth val="0"/>
          <c:extLst>
            <c:ext xmlns:c16="http://schemas.microsoft.com/office/drawing/2014/chart" uri="{C3380CC4-5D6E-409C-BE32-E72D297353CC}">
              <c16:uniqueId val="{00000001-E446-40AE-95BE-1108C44EB10E}"/>
            </c:ext>
          </c:extLst>
        </c:ser>
        <c:ser>
          <c:idx val="2"/>
          <c:order val="2"/>
          <c:tx>
            <c:strRef>
              <c:f>Sheet1!$B$76</c:f>
              <c:strCache>
                <c:ptCount val="1"/>
                <c:pt idx="0">
                  <c:v>HO + RC (no RCd)</c:v>
                </c:pt>
              </c:strCache>
            </c:strRef>
          </c:tx>
          <c:spPr>
            <a:ln w="28575" cap="rnd">
              <a:solidFill>
                <a:schemeClr val="accent6"/>
              </a:solidFill>
              <a:round/>
            </a:ln>
            <a:effectLst/>
          </c:spPr>
          <c:marker>
            <c:symbol val="circle"/>
            <c:size val="5"/>
            <c:spPr>
              <a:solidFill>
                <a:schemeClr val="accent6"/>
              </a:solidFill>
              <a:ln w="9525">
                <a:solidFill>
                  <a:schemeClr val="accent6"/>
                </a:solidFill>
              </a:ln>
              <a:effectLst/>
            </c:spPr>
          </c:marker>
          <c:cat>
            <c:strRef>
              <c:f>Sheet1!$C$73:$E$73</c:f>
              <c:strCache>
                <c:ptCount val="3"/>
                <c:pt idx="0">
                  <c:v>ROC</c:v>
                </c:pt>
                <c:pt idx="1">
                  <c:v>Sensitivity</c:v>
                </c:pt>
                <c:pt idx="2">
                  <c:v>Specificity</c:v>
                </c:pt>
              </c:strCache>
            </c:strRef>
          </c:cat>
          <c:val>
            <c:numRef>
              <c:f>Sheet1!$C$76:$E$76</c:f>
              <c:numCache>
                <c:formatCode>###0.000</c:formatCode>
                <c:ptCount val="3"/>
                <c:pt idx="0" formatCode="General">
                  <c:v>0.83301442449219876</c:v>
                </c:pt>
                <c:pt idx="1">
                  <c:v>0.54430379746835444</c:v>
                </c:pt>
                <c:pt idx="2" formatCode="0.000">
                  <c:v>0.94186046511627908</c:v>
                </c:pt>
              </c:numCache>
            </c:numRef>
          </c:val>
          <c:smooth val="0"/>
          <c:extLst>
            <c:ext xmlns:c16="http://schemas.microsoft.com/office/drawing/2014/chart" uri="{C3380CC4-5D6E-409C-BE32-E72D297353CC}">
              <c16:uniqueId val="{00000002-E446-40AE-95BE-1108C44EB10E}"/>
            </c:ext>
          </c:extLst>
        </c:ser>
        <c:ser>
          <c:idx val="3"/>
          <c:order val="3"/>
          <c:tx>
            <c:strRef>
              <c:f>Sheet1!$B$77</c:f>
              <c:strCache>
                <c:ptCount val="1"/>
                <c:pt idx="0">
                  <c:v>RC Only</c:v>
                </c:pt>
              </c:strCache>
            </c:strRef>
          </c:tx>
          <c:spPr>
            <a:ln w="28575" cap="rnd">
              <a:solidFill>
                <a:schemeClr val="accent5"/>
              </a:solidFill>
              <a:round/>
            </a:ln>
            <a:effectLst/>
          </c:spPr>
          <c:marker>
            <c:symbol val="circle"/>
            <c:size val="5"/>
            <c:spPr>
              <a:solidFill>
                <a:schemeClr val="accent5"/>
              </a:solidFill>
              <a:ln w="9525">
                <a:solidFill>
                  <a:schemeClr val="accent5"/>
                </a:solidFill>
              </a:ln>
              <a:effectLst/>
            </c:spPr>
          </c:marker>
          <c:cat>
            <c:strRef>
              <c:f>Sheet1!$C$73:$E$73</c:f>
              <c:strCache>
                <c:ptCount val="3"/>
                <c:pt idx="0">
                  <c:v>ROC</c:v>
                </c:pt>
                <c:pt idx="1">
                  <c:v>Sensitivity</c:v>
                </c:pt>
                <c:pt idx="2">
                  <c:v>Specificity</c:v>
                </c:pt>
              </c:strCache>
            </c:strRef>
          </c:cat>
          <c:val>
            <c:numRef>
              <c:f>Sheet1!$C$77:$E$77</c:f>
              <c:numCache>
                <c:formatCode>###0.000</c:formatCode>
                <c:ptCount val="3"/>
                <c:pt idx="0" formatCode="General">
                  <c:v>0.83399999999999996</c:v>
                </c:pt>
                <c:pt idx="1">
                  <c:v>0.56100000000000005</c:v>
                </c:pt>
                <c:pt idx="2" formatCode="0.000">
                  <c:v>0.94</c:v>
                </c:pt>
              </c:numCache>
            </c:numRef>
          </c:val>
          <c:smooth val="0"/>
          <c:extLst>
            <c:ext xmlns:c16="http://schemas.microsoft.com/office/drawing/2014/chart" uri="{C3380CC4-5D6E-409C-BE32-E72D297353CC}">
              <c16:uniqueId val="{00000003-E446-40AE-95BE-1108C44EB10E}"/>
            </c:ext>
          </c:extLst>
        </c:ser>
        <c:dLbls>
          <c:showLegendKey val="0"/>
          <c:showVal val="0"/>
          <c:showCatName val="0"/>
          <c:showSerName val="0"/>
          <c:showPercent val="0"/>
          <c:showBubbleSize val="0"/>
        </c:dLbls>
        <c:marker val="1"/>
        <c:smooth val="0"/>
        <c:axId val="411561528"/>
        <c:axId val="411560888"/>
      </c:lineChart>
      <c:catAx>
        <c:axId val="411561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500" b="0" i="0" u="none" strike="noStrike" kern="1200" baseline="0">
                <a:solidFill>
                  <a:schemeClr val="tx1">
                    <a:lumMod val="65000"/>
                    <a:lumOff val="35000"/>
                  </a:schemeClr>
                </a:solidFill>
                <a:latin typeface="+mn-lt"/>
                <a:ea typeface="+mn-ea"/>
                <a:cs typeface="+mn-cs"/>
              </a:defRPr>
            </a:pPr>
            <a:endParaRPr lang="en-US"/>
          </a:p>
        </c:txPr>
        <c:crossAx val="411560888"/>
        <c:crosses val="autoZero"/>
        <c:auto val="1"/>
        <c:lblAlgn val="ctr"/>
        <c:lblOffset val="100"/>
        <c:noMultiLvlLbl val="0"/>
      </c:catAx>
      <c:valAx>
        <c:axId val="411560888"/>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411561528"/>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5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solidFill>
        <a:schemeClr val="tx1">
          <a:lumMod val="15000"/>
          <a:lumOff val="85000"/>
        </a:schemeClr>
      </a:solidFill>
      <a:round/>
    </a:ln>
    <a:effectLst/>
  </c:spPr>
  <c:txPr>
    <a:bodyPr/>
    <a:lstStyle/>
    <a:p>
      <a:pPr>
        <a:defRPr sz="1500"/>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60" b="0" i="0" u="none" strike="noStrike" kern="1200" spc="0" baseline="0">
                <a:solidFill>
                  <a:schemeClr val="tx1">
                    <a:lumMod val="65000"/>
                    <a:lumOff val="35000"/>
                  </a:schemeClr>
                </a:solidFill>
                <a:latin typeface="+mn-lt"/>
                <a:ea typeface="+mn-ea"/>
                <a:cs typeface="+mn-cs"/>
              </a:defRPr>
            </a:pPr>
            <a:r>
              <a:rPr lang="en-US" sz="1800" dirty="0"/>
              <a:t>SOS Scales Classifying Feigning Group (Any Instructions)</a:t>
            </a:r>
          </a:p>
        </c:rich>
      </c:tx>
      <c:overlay val="0"/>
      <c:spPr>
        <a:noFill/>
        <a:ln>
          <a:noFill/>
        </a:ln>
        <a:effectLst/>
      </c:spPr>
      <c:txPr>
        <a:bodyPr rot="0" spcFirstLastPara="1" vertOverflow="ellipsis" vert="horz" wrap="square" anchor="ctr" anchorCtr="1"/>
        <a:lstStyle/>
        <a:p>
          <a:pPr>
            <a:defRPr sz="216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Sheet1!$B$74</c:f>
              <c:strCache>
                <c:ptCount val="1"/>
                <c:pt idx="0">
                  <c:v>HO Only</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strRef>
              <c:f>Sheet1!$C$73:$E$73</c:f>
              <c:strCache>
                <c:ptCount val="3"/>
                <c:pt idx="0">
                  <c:v>ROC</c:v>
                </c:pt>
                <c:pt idx="1">
                  <c:v>Sensitivity</c:v>
                </c:pt>
                <c:pt idx="2">
                  <c:v>Specificity</c:v>
                </c:pt>
              </c:strCache>
            </c:strRef>
          </c:cat>
          <c:val>
            <c:numRef>
              <c:f>Sheet1!$C$74:$E$74</c:f>
              <c:numCache>
                <c:formatCode>###0.000</c:formatCode>
                <c:ptCount val="3"/>
                <c:pt idx="0" formatCode="General">
                  <c:v>0.81272691590619162</c:v>
                </c:pt>
                <c:pt idx="1">
                  <c:v>0.53586497890295359</c:v>
                </c:pt>
                <c:pt idx="2" formatCode="0.000">
                  <c:v>0.94186046511627908</c:v>
                </c:pt>
              </c:numCache>
            </c:numRef>
          </c:val>
          <c:smooth val="0"/>
          <c:extLst>
            <c:ext xmlns:c16="http://schemas.microsoft.com/office/drawing/2014/chart" uri="{C3380CC4-5D6E-409C-BE32-E72D297353CC}">
              <c16:uniqueId val="{00000000-40B4-42B2-BEBC-5D13EFF92755}"/>
            </c:ext>
          </c:extLst>
        </c:ser>
        <c:ser>
          <c:idx val="1"/>
          <c:order val="1"/>
          <c:tx>
            <c:strRef>
              <c:f>Sheet1!$B$75</c:f>
              <c:strCache>
                <c:ptCount val="1"/>
                <c:pt idx="0">
                  <c:v>HO + RC</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strRef>
              <c:f>Sheet1!$C$73:$E$73</c:f>
              <c:strCache>
                <c:ptCount val="3"/>
                <c:pt idx="0">
                  <c:v>ROC</c:v>
                </c:pt>
                <c:pt idx="1">
                  <c:v>Sensitivity</c:v>
                </c:pt>
                <c:pt idx="2">
                  <c:v>Specificity</c:v>
                </c:pt>
              </c:strCache>
            </c:strRef>
          </c:cat>
          <c:val>
            <c:numRef>
              <c:f>Sheet1!$C$75:$E$75</c:f>
              <c:numCache>
                <c:formatCode>###0.000</c:formatCode>
                <c:ptCount val="3"/>
                <c:pt idx="0" formatCode="General">
                  <c:v>0.83</c:v>
                </c:pt>
                <c:pt idx="1">
                  <c:v>0.55300000000000005</c:v>
                </c:pt>
                <c:pt idx="2" formatCode="0.000">
                  <c:v>0.94199999999999995</c:v>
                </c:pt>
              </c:numCache>
            </c:numRef>
          </c:val>
          <c:smooth val="0"/>
          <c:extLst>
            <c:ext xmlns:c16="http://schemas.microsoft.com/office/drawing/2014/chart" uri="{C3380CC4-5D6E-409C-BE32-E72D297353CC}">
              <c16:uniqueId val="{00000001-40B4-42B2-BEBC-5D13EFF92755}"/>
            </c:ext>
          </c:extLst>
        </c:ser>
        <c:ser>
          <c:idx val="2"/>
          <c:order val="2"/>
          <c:tx>
            <c:strRef>
              <c:f>Sheet1!$B$76</c:f>
              <c:strCache>
                <c:ptCount val="1"/>
                <c:pt idx="0">
                  <c:v>HO + RC (no RCd)</c:v>
                </c:pt>
              </c:strCache>
            </c:strRef>
          </c:tx>
          <c:spPr>
            <a:ln w="28575" cap="rnd">
              <a:solidFill>
                <a:schemeClr val="accent6"/>
              </a:solidFill>
              <a:round/>
            </a:ln>
            <a:effectLst/>
          </c:spPr>
          <c:marker>
            <c:symbol val="circle"/>
            <c:size val="5"/>
            <c:spPr>
              <a:solidFill>
                <a:schemeClr val="accent6"/>
              </a:solidFill>
              <a:ln w="9525">
                <a:solidFill>
                  <a:schemeClr val="accent6"/>
                </a:solidFill>
              </a:ln>
              <a:effectLst/>
            </c:spPr>
          </c:marker>
          <c:cat>
            <c:strRef>
              <c:f>Sheet1!$C$73:$E$73</c:f>
              <c:strCache>
                <c:ptCount val="3"/>
                <c:pt idx="0">
                  <c:v>ROC</c:v>
                </c:pt>
                <c:pt idx="1">
                  <c:v>Sensitivity</c:v>
                </c:pt>
                <c:pt idx="2">
                  <c:v>Specificity</c:v>
                </c:pt>
              </c:strCache>
            </c:strRef>
          </c:cat>
          <c:val>
            <c:numRef>
              <c:f>Sheet1!$C$76:$E$76</c:f>
              <c:numCache>
                <c:formatCode>###0.000</c:formatCode>
                <c:ptCount val="3"/>
                <c:pt idx="0" formatCode="General">
                  <c:v>0.83301442449219876</c:v>
                </c:pt>
                <c:pt idx="1">
                  <c:v>0.54430379746835444</c:v>
                </c:pt>
                <c:pt idx="2" formatCode="0.000">
                  <c:v>0.94186046511627908</c:v>
                </c:pt>
              </c:numCache>
            </c:numRef>
          </c:val>
          <c:smooth val="0"/>
          <c:extLst>
            <c:ext xmlns:c16="http://schemas.microsoft.com/office/drawing/2014/chart" uri="{C3380CC4-5D6E-409C-BE32-E72D297353CC}">
              <c16:uniqueId val="{00000002-40B4-42B2-BEBC-5D13EFF92755}"/>
            </c:ext>
          </c:extLst>
        </c:ser>
        <c:ser>
          <c:idx val="3"/>
          <c:order val="3"/>
          <c:tx>
            <c:strRef>
              <c:f>Sheet1!$B$77</c:f>
              <c:strCache>
                <c:ptCount val="1"/>
                <c:pt idx="0">
                  <c:v>RC Only</c:v>
                </c:pt>
              </c:strCache>
            </c:strRef>
          </c:tx>
          <c:spPr>
            <a:ln w="28575" cap="rnd">
              <a:solidFill>
                <a:schemeClr val="accent5"/>
              </a:solidFill>
              <a:round/>
            </a:ln>
            <a:effectLst/>
          </c:spPr>
          <c:marker>
            <c:symbol val="circle"/>
            <c:size val="5"/>
            <c:spPr>
              <a:solidFill>
                <a:schemeClr val="accent5"/>
              </a:solidFill>
              <a:ln w="9525">
                <a:solidFill>
                  <a:schemeClr val="accent5"/>
                </a:solidFill>
              </a:ln>
              <a:effectLst/>
            </c:spPr>
          </c:marker>
          <c:cat>
            <c:strRef>
              <c:f>Sheet1!$C$73:$E$73</c:f>
              <c:strCache>
                <c:ptCount val="3"/>
                <c:pt idx="0">
                  <c:v>ROC</c:v>
                </c:pt>
                <c:pt idx="1">
                  <c:v>Sensitivity</c:v>
                </c:pt>
                <c:pt idx="2">
                  <c:v>Specificity</c:v>
                </c:pt>
              </c:strCache>
            </c:strRef>
          </c:cat>
          <c:val>
            <c:numRef>
              <c:f>Sheet1!$C$78:$E$78</c:f>
              <c:numCache>
                <c:formatCode>###0.000</c:formatCode>
                <c:ptCount val="3"/>
                <c:pt idx="0" formatCode="General">
                  <c:v>0.83399999999999996</c:v>
                </c:pt>
                <c:pt idx="1">
                  <c:v>0.56100000000000005</c:v>
                </c:pt>
                <c:pt idx="2" formatCode="0.000">
                  <c:v>0.94</c:v>
                </c:pt>
              </c:numCache>
            </c:numRef>
          </c:val>
          <c:smooth val="0"/>
          <c:extLst>
            <c:ext xmlns:c16="http://schemas.microsoft.com/office/drawing/2014/chart" uri="{C3380CC4-5D6E-409C-BE32-E72D297353CC}">
              <c16:uniqueId val="{00000003-40B4-42B2-BEBC-5D13EFF92755}"/>
            </c:ext>
          </c:extLst>
        </c:ser>
        <c:dLbls>
          <c:showLegendKey val="0"/>
          <c:showVal val="0"/>
          <c:showCatName val="0"/>
          <c:showSerName val="0"/>
          <c:showPercent val="0"/>
          <c:showBubbleSize val="0"/>
        </c:dLbls>
        <c:marker val="1"/>
        <c:smooth val="0"/>
        <c:axId val="411561528"/>
        <c:axId val="411560888"/>
      </c:lineChart>
      <c:catAx>
        <c:axId val="411561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411560888"/>
        <c:crosses val="autoZero"/>
        <c:auto val="1"/>
        <c:lblAlgn val="ctr"/>
        <c:lblOffset val="100"/>
        <c:noMultiLvlLbl val="0"/>
      </c:catAx>
      <c:valAx>
        <c:axId val="411560888"/>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411561528"/>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solidFill>
        <a:schemeClr val="tx1">
          <a:lumMod val="15000"/>
          <a:lumOff val="85000"/>
        </a:schemeClr>
      </a:solidFill>
      <a:round/>
    </a:ln>
    <a:effectLst/>
  </c:spPr>
  <c:txPr>
    <a:bodyPr/>
    <a:lstStyle/>
    <a:p>
      <a:pPr>
        <a:defRPr sz="1800"/>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MMPI-3</a:t>
            </a:r>
            <a:r>
              <a:rPr lang="en-US" baseline="0"/>
              <a:t> OR Scales Classifying Feigning Group (any)</a:t>
            </a:r>
            <a:endParaRPr lang="en-US"/>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Sheet1!$B$49</c:f>
              <c:strCache>
                <c:ptCount val="1"/>
                <c:pt idx="0">
                  <c:v>F</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strRef>
              <c:f>Sheet1!$C$47:$E$48</c:f>
              <c:strCache>
                <c:ptCount val="3"/>
                <c:pt idx="0">
                  <c:v>ROC</c:v>
                </c:pt>
                <c:pt idx="1">
                  <c:v>Sensitivity</c:v>
                </c:pt>
                <c:pt idx="2">
                  <c:v>Specificity</c:v>
                </c:pt>
              </c:strCache>
            </c:strRef>
          </c:cat>
          <c:val>
            <c:numRef>
              <c:f>Sheet1!$C$49:$E$49</c:f>
              <c:numCache>
                <c:formatCode>General</c:formatCode>
                <c:ptCount val="3"/>
                <c:pt idx="0">
                  <c:v>0.81245706996369338</c:v>
                </c:pt>
                <c:pt idx="1">
                  <c:v>0.42599999999999999</c:v>
                </c:pt>
                <c:pt idx="2" formatCode="0.000">
                  <c:v>0.96511627906976749</c:v>
                </c:pt>
              </c:numCache>
            </c:numRef>
          </c:val>
          <c:smooth val="0"/>
          <c:extLst>
            <c:ext xmlns:c16="http://schemas.microsoft.com/office/drawing/2014/chart" uri="{C3380CC4-5D6E-409C-BE32-E72D297353CC}">
              <c16:uniqueId val="{00000000-34B9-4655-8012-8BED53CBC866}"/>
            </c:ext>
          </c:extLst>
        </c:ser>
        <c:ser>
          <c:idx val="1"/>
          <c:order val="1"/>
          <c:tx>
            <c:strRef>
              <c:f>Sheet1!$B$50</c:f>
              <c:strCache>
                <c:ptCount val="1"/>
                <c:pt idx="0">
                  <c:v>Fp</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strRef>
              <c:f>Sheet1!$C$47:$E$48</c:f>
              <c:strCache>
                <c:ptCount val="3"/>
                <c:pt idx="0">
                  <c:v>ROC</c:v>
                </c:pt>
                <c:pt idx="1">
                  <c:v>Sensitivity</c:v>
                </c:pt>
                <c:pt idx="2">
                  <c:v>Specificity</c:v>
                </c:pt>
              </c:strCache>
            </c:strRef>
          </c:cat>
          <c:val>
            <c:numRef>
              <c:f>Sheet1!$C$50:$E$50</c:f>
              <c:numCache>
                <c:formatCode>General</c:formatCode>
                <c:ptCount val="3"/>
                <c:pt idx="0">
                  <c:v>0.77558630163870057</c:v>
                </c:pt>
                <c:pt idx="1">
                  <c:v>0.42199999999999999</c:v>
                </c:pt>
                <c:pt idx="2" formatCode="0.000">
                  <c:v>0.98837209302325579</c:v>
                </c:pt>
              </c:numCache>
            </c:numRef>
          </c:val>
          <c:smooth val="0"/>
          <c:extLst>
            <c:ext xmlns:c16="http://schemas.microsoft.com/office/drawing/2014/chart" uri="{C3380CC4-5D6E-409C-BE32-E72D297353CC}">
              <c16:uniqueId val="{00000001-34B9-4655-8012-8BED53CBC866}"/>
            </c:ext>
          </c:extLst>
        </c:ser>
        <c:ser>
          <c:idx val="2"/>
          <c:order val="2"/>
          <c:tx>
            <c:strRef>
              <c:f>Sheet1!$B$51</c:f>
              <c:strCache>
                <c:ptCount val="1"/>
                <c:pt idx="0">
                  <c:v>Fs</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cat>
            <c:strRef>
              <c:f>Sheet1!$C$47:$E$48</c:f>
              <c:strCache>
                <c:ptCount val="3"/>
                <c:pt idx="0">
                  <c:v>ROC</c:v>
                </c:pt>
                <c:pt idx="1">
                  <c:v>Sensitivity</c:v>
                </c:pt>
                <c:pt idx="2">
                  <c:v>Specificity</c:v>
                </c:pt>
              </c:strCache>
            </c:strRef>
          </c:cat>
          <c:val>
            <c:numRef>
              <c:f>Sheet1!$C$51:$E$51</c:f>
              <c:numCache>
                <c:formatCode>General</c:formatCode>
                <c:ptCount val="3"/>
                <c:pt idx="0">
                  <c:v>0.83178785202629757</c:v>
                </c:pt>
                <c:pt idx="1">
                  <c:v>0.40100000000000002</c:v>
                </c:pt>
                <c:pt idx="2" formatCode="0.000">
                  <c:v>0.98837209302325579</c:v>
                </c:pt>
              </c:numCache>
            </c:numRef>
          </c:val>
          <c:smooth val="0"/>
          <c:extLst>
            <c:ext xmlns:c16="http://schemas.microsoft.com/office/drawing/2014/chart" uri="{C3380CC4-5D6E-409C-BE32-E72D297353CC}">
              <c16:uniqueId val="{00000002-34B9-4655-8012-8BED53CBC866}"/>
            </c:ext>
          </c:extLst>
        </c:ser>
        <c:ser>
          <c:idx val="3"/>
          <c:order val="3"/>
          <c:tx>
            <c:strRef>
              <c:f>Sheet1!$B$52</c:f>
              <c:strCache>
                <c:ptCount val="1"/>
                <c:pt idx="0">
                  <c:v>FBS</c:v>
                </c:pt>
              </c:strCache>
            </c:strRef>
          </c:tx>
          <c:spPr>
            <a:ln w="28575" cap="rnd">
              <a:solidFill>
                <a:schemeClr val="accent4"/>
              </a:solidFill>
              <a:round/>
            </a:ln>
            <a:effectLst/>
          </c:spPr>
          <c:marker>
            <c:symbol val="circle"/>
            <c:size val="5"/>
            <c:spPr>
              <a:solidFill>
                <a:schemeClr val="accent4"/>
              </a:solidFill>
              <a:ln w="9525">
                <a:solidFill>
                  <a:schemeClr val="accent4"/>
                </a:solidFill>
              </a:ln>
              <a:effectLst/>
            </c:spPr>
          </c:marker>
          <c:cat>
            <c:strRef>
              <c:f>Sheet1!$C$47:$E$48</c:f>
              <c:strCache>
                <c:ptCount val="3"/>
                <c:pt idx="0">
                  <c:v>ROC</c:v>
                </c:pt>
                <c:pt idx="1">
                  <c:v>Sensitivity</c:v>
                </c:pt>
                <c:pt idx="2">
                  <c:v>Specificity</c:v>
                </c:pt>
              </c:strCache>
            </c:strRef>
          </c:cat>
          <c:val>
            <c:numRef>
              <c:f>Sheet1!$C$52:$E$52</c:f>
              <c:numCache>
                <c:formatCode>General</c:formatCode>
                <c:ptCount val="3"/>
                <c:pt idx="0">
                  <c:v>0.82101854577568434</c:v>
                </c:pt>
                <c:pt idx="1">
                  <c:v>1.7000000000000001E-2</c:v>
                </c:pt>
                <c:pt idx="2" formatCode="0.000">
                  <c:v>1</c:v>
                </c:pt>
              </c:numCache>
            </c:numRef>
          </c:val>
          <c:smooth val="0"/>
          <c:extLst>
            <c:ext xmlns:c16="http://schemas.microsoft.com/office/drawing/2014/chart" uri="{C3380CC4-5D6E-409C-BE32-E72D297353CC}">
              <c16:uniqueId val="{00000003-34B9-4655-8012-8BED53CBC866}"/>
            </c:ext>
          </c:extLst>
        </c:ser>
        <c:ser>
          <c:idx val="4"/>
          <c:order val="4"/>
          <c:tx>
            <c:strRef>
              <c:f>Sheet1!$B$53</c:f>
              <c:strCache>
                <c:ptCount val="1"/>
                <c:pt idx="0">
                  <c:v>RBS</c:v>
                </c:pt>
              </c:strCache>
            </c:strRef>
          </c:tx>
          <c:spPr>
            <a:ln w="28575" cap="rnd">
              <a:solidFill>
                <a:schemeClr val="accent5"/>
              </a:solidFill>
              <a:round/>
            </a:ln>
            <a:effectLst/>
          </c:spPr>
          <c:marker>
            <c:symbol val="circle"/>
            <c:size val="5"/>
            <c:spPr>
              <a:solidFill>
                <a:schemeClr val="accent5"/>
              </a:solidFill>
              <a:ln w="9525">
                <a:solidFill>
                  <a:schemeClr val="accent5"/>
                </a:solidFill>
              </a:ln>
              <a:effectLst/>
            </c:spPr>
          </c:marker>
          <c:cat>
            <c:strRef>
              <c:f>Sheet1!$C$47:$E$48</c:f>
              <c:strCache>
                <c:ptCount val="3"/>
                <c:pt idx="0">
                  <c:v>ROC</c:v>
                </c:pt>
                <c:pt idx="1">
                  <c:v>Sensitivity</c:v>
                </c:pt>
                <c:pt idx="2">
                  <c:v>Specificity</c:v>
                </c:pt>
              </c:strCache>
            </c:strRef>
          </c:cat>
          <c:val>
            <c:numRef>
              <c:f>Sheet1!$C$53:$E$53</c:f>
              <c:numCache>
                <c:formatCode>General</c:formatCode>
                <c:ptCount val="3"/>
                <c:pt idx="0">
                  <c:v>0.8351731920321851</c:v>
                </c:pt>
                <c:pt idx="1">
                  <c:v>0.38400000000000001</c:v>
                </c:pt>
                <c:pt idx="2" formatCode="0.000">
                  <c:v>0.98837209302325602</c:v>
                </c:pt>
              </c:numCache>
            </c:numRef>
          </c:val>
          <c:smooth val="0"/>
          <c:extLst>
            <c:ext xmlns:c16="http://schemas.microsoft.com/office/drawing/2014/chart" uri="{C3380CC4-5D6E-409C-BE32-E72D297353CC}">
              <c16:uniqueId val="{00000004-34B9-4655-8012-8BED53CBC866}"/>
            </c:ext>
          </c:extLst>
        </c:ser>
        <c:dLbls>
          <c:showLegendKey val="0"/>
          <c:showVal val="0"/>
          <c:showCatName val="0"/>
          <c:showSerName val="0"/>
          <c:showPercent val="0"/>
          <c:showBubbleSize val="0"/>
        </c:dLbls>
        <c:marker val="1"/>
        <c:smooth val="0"/>
        <c:axId val="411561528"/>
        <c:axId val="411560888"/>
      </c:lineChart>
      <c:catAx>
        <c:axId val="411561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11560888"/>
        <c:crosses val="autoZero"/>
        <c:auto val="1"/>
        <c:lblAlgn val="ctr"/>
        <c:lblOffset val="100"/>
        <c:noMultiLvlLbl val="0"/>
      </c:catAx>
      <c:valAx>
        <c:axId val="411560888"/>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11561528"/>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dirty="0"/>
              <a:t>SOS </a:t>
            </a:r>
            <a:r>
              <a:rPr lang="en-US" baseline="0" dirty="0"/>
              <a:t>Scales Classifying Feigning Group (Any Instructions)</a:t>
            </a:r>
            <a:endParaRPr lang="en-US" dirty="0"/>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Sheet1!$B$74</c:f>
              <c:strCache>
                <c:ptCount val="1"/>
                <c:pt idx="0">
                  <c:v>HO Only</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strRef>
              <c:f>Sheet1!$C$73:$E$73</c:f>
              <c:strCache>
                <c:ptCount val="3"/>
                <c:pt idx="0">
                  <c:v>ROC</c:v>
                </c:pt>
                <c:pt idx="1">
                  <c:v>Sensitivity</c:v>
                </c:pt>
                <c:pt idx="2">
                  <c:v>Specificity</c:v>
                </c:pt>
              </c:strCache>
            </c:strRef>
          </c:cat>
          <c:val>
            <c:numRef>
              <c:f>Sheet1!$C$74:$E$74</c:f>
              <c:numCache>
                <c:formatCode>###0.000</c:formatCode>
                <c:ptCount val="3"/>
                <c:pt idx="0" formatCode="General">
                  <c:v>0.81272691590619162</c:v>
                </c:pt>
                <c:pt idx="1">
                  <c:v>0.53586497890295359</c:v>
                </c:pt>
                <c:pt idx="2" formatCode="0.000">
                  <c:v>0.94186046511627908</c:v>
                </c:pt>
              </c:numCache>
            </c:numRef>
          </c:val>
          <c:smooth val="0"/>
          <c:extLst>
            <c:ext xmlns:c16="http://schemas.microsoft.com/office/drawing/2014/chart" uri="{C3380CC4-5D6E-409C-BE32-E72D297353CC}">
              <c16:uniqueId val="{00000000-4397-417D-87C3-7D01EF85F0EB}"/>
            </c:ext>
          </c:extLst>
        </c:ser>
        <c:ser>
          <c:idx val="1"/>
          <c:order val="1"/>
          <c:tx>
            <c:strRef>
              <c:f>Sheet1!$B$75</c:f>
              <c:strCache>
                <c:ptCount val="1"/>
                <c:pt idx="0">
                  <c:v>HO + RC</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strRef>
              <c:f>Sheet1!$C$73:$E$73</c:f>
              <c:strCache>
                <c:ptCount val="3"/>
                <c:pt idx="0">
                  <c:v>ROC</c:v>
                </c:pt>
                <c:pt idx="1">
                  <c:v>Sensitivity</c:v>
                </c:pt>
                <c:pt idx="2">
                  <c:v>Specificity</c:v>
                </c:pt>
              </c:strCache>
            </c:strRef>
          </c:cat>
          <c:val>
            <c:numRef>
              <c:f>Sheet1!$C$75:$E$75</c:f>
              <c:numCache>
                <c:formatCode>###0.000</c:formatCode>
                <c:ptCount val="3"/>
                <c:pt idx="0" formatCode="General">
                  <c:v>0.32776469433814143</c:v>
                </c:pt>
                <c:pt idx="1">
                  <c:v>0</c:v>
                </c:pt>
                <c:pt idx="2" formatCode="0.000">
                  <c:v>1</c:v>
                </c:pt>
              </c:numCache>
            </c:numRef>
          </c:val>
          <c:smooth val="0"/>
          <c:extLst>
            <c:ext xmlns:c16="http://schemas.microsoft.com/office/drawing/2014/chart" uri="{C3380CC4-5D6E-409C-BE32-E72D297353CC}">
              <c16:uniqueId val="{00000001-4397-417D-87C3-7D01EF85F0EB}"/>
            </c:ext>
          </c:extLst>
        </c:ser>
        <c:ser>
          <c:idx val="2"/>
          <c:order val="2"/>
          <c:tx>
            <c:strRef>
              <c:f>Sheet1!$B$76</c:f>
              <c:strCache>
                <c:ptCount val="1"/>
                <c:pt idx="0">
                  <c:v>HO + RC (no RCd)</c:v>
                </c:pt>
              </c:strCache>
            </c:strRef>
          </c:tx>
          <c:spPr>
            <a:ln w="28575" cap="rnd">
              <a:solidFill>
                <a:schemeClr val="accent6"/>
              </a:solidFill>
              <a:round/>
            </a:ln>
            <a:effectLst/>
          </c:spPr>
          <c:marker>
            <c:symbol val="circle"/>
            <c:size val="5"/>
            <c:spPr>
              <a:solidFill>
                <a:schemeClr val="accent6"/>
              </a:solidFill>
              <a:ln w="9525">
                <a:solidFill>
                  <a:schemeClr val="accent6"/>
                </a:solidFill>
              </a:ln>
              <a:effectLst/>
            </c:spPr>
          </c:marker>
          <c:cat>
            <c:strRef>
              <c:f>Sheet1!$C$73:$E$73</c:f>
              <c:strCache>
                <c:ptCount val="3"/>
                <c:pt idx="0">
                  <c:v>ROC</c:v>
                </c:pt>
                <c:pt idx="1">
                  <c:v>Sensitivity</c:v>
                </c:pt>
                <c:pt idx="2">
                  <c:v>Specificity</c:v>
                </c:pt>
              </c:strCache>
            </c:strRef>
          </c:cat>
          <c:val>
            <c:numRef>
              <c:f>Sheet1!$C$76:$E$76</c:f>
              <c:numCache>
                <c:formatCode>###0.000</c:formatCode>
                <c:ptCount val="3"/>
                <c:pt idx="0" formatCode="General">
                  <c:v>0.83301442449219876</c:v>
                </c:pt>
                <c:pt idx="1">
                  <c:v>0.54430379746835444</c:v>
                </c:pt>
                <c:pt idx="2" formatCode="0.000">
                  <c:v>0.94186046511627908</c:v>
                </c:pt>
              </c:numCache>
            </c:numRef>
          </c:val>
          <c:smooth val="0"/>
          <c:extLst>
            <c:ext xmlns:c16="http://schemas.microsoft.com/office/drawing/2014/chart" uri="{C3380CC4-5D6E-409C-BE32-E72D297353CC}">
              <c16:uniqueId val="{00000002-4397-417D-87C3-7D01EF85F0EB}"/>
            </c:ext>
          </c:extLst>
        </c:ser>
        <c:ser>
          <c:idx val="3"/>
          <c:order val="3"/>
          <c:tx>
            <c:strRef>
              <c:f>Sheet1!$B$77</c:f>
              <c:strCache>
                <c:ptCount val="1"/>
                <c:pt idx="0">
                  <c:v>RC Only</c:v>
                </c:pt>
              </c:strCache>
            </c:strRef>
          </c:tx>
          <c:spPr>
            <a:ln w="28575" cap="rnd">
              <a:solidFill>
                <a:schemeClr val="accent5"/>
              </a:solidFill>
              <a:round/>
            </a:ln>
            <a:effectLst/>
          </c:spPr>
          <c:marker>
            <c:symbol val="circle"/>
            <c:size val="5"/>
            <c:spPr>
              <a:solidFill>
                <a:schemeClr val="accent5"/>
              </a:solidFill>
              <a:ln w="9525">
                <a:solidFill>
                  <a:schemeClr val="accent5"/>
                </a:solidFill>
              </a:ln>
              <a:effectLst/>
            </c:spPr>
          </c:marker>
          <c:cat>
            <c:strRef>
              <c:f>Sheet1!$C$73:$E$73</c:f>
              <c:strCache>
                <c:ptCount val="3"/>
                <c:pt idx="0">
                  <c:v>ROC</c:v>
                </c:pt>
                <c:pt idx="1">
                  <c:v>Sensitivity</c:v>
                </c:pt>
                <c:pt idx="2">
                  <c:v>Specificity</c:v>
                </c:pt>
              </c:strCache>
            </c:strRef>
          </c:cat>
          <c:val>
            <c:numRef>
              <c:f>Sheet1!$C$77:$E$77</c:f>
              <c:numCache>
                <c:formatCode>###0.000</c:formatCode>
                <c:ptCount val="3"/>
                <c:pt idx="0" formatCode="General">
                  <c:v>0.83706211362967275</c:v>
                </c:pt>
                <c:pt idx="1">
                  <c:v>0.5527426160337553</c:v>
                </c:pt>
                <c:pt idx="2" formatCode="0.000">
                  <c:v>0.93023255813953487</c:v>
                </c:pt>
              </c:numCache>
            </c:numRef>
          </c:val>
          <c:smooth val="0"/>
          <c:extLst>
            <c:ext xmlns:c16="http://schemas.microsoft.com/office/drawing/2014/chart" uri="{C3380CC4-5D6E-409C-BE32-E72D297353CC}">
              <c16:uniqueId val="{00000003-4397-417D-87C3-7D01EF85F0EB}"/>
            </c:ext>
          </c:extLst>
        </c:ser>
        <c:dLbls>
          <c:showLegendKey val="0"/>
          <c:showVal val="0"/>
          <c:showCatName val="0"/>
          <c:showSerName val="0"/>
          <c:showPercent val="0"/>
          <c:showBubbleSize val="0"/>
        </c:dLbls>
        <c:marker val="1"/>
        <c:smooth val="0"/>
        <c:axId val="411561528"/>
        <c:axId val="411560888"/>
      </c:lineChart>
      <c:catAx>
        <c:axId val="411561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11560888"/>
        <c:crosses val="autoZero"/>
        <c:auto val="1"/>
        <c:lblAlgn val="ctr"/>
        <c:lblOffset val="100"/>
        <c:noMultiLvlLbl val="0"/>
      </c:catAx>
      <c:valAx>
        <c:axId val="411560888"/>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11561528"/>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0" i="0" u="none" strike="noStrike" kern="1200" spc="0" baseline="0">
                <a:solidFill>
                  <a:schemeClr val="tx1">
                    <a:lumMod val="65000"/>
                    <a:lumOff val="35000"/>
                  </a:schemeClr>
                </a:solidFill>
                <a:latin typeface="+mn-lt"/>
                <a:ea typeface="+mn-ea"/>
                <a:cs typeface="+mn-cs"/>
              </a:defRPr>
            </a:pPr>
            <a:r>
              <a:rPr lang="en-US"/>
              <a:t>SOS Scales Classifying Feigning Group (Any Instructions)</a:t>
            </a:r>
          </a:p>
        </c:rich>
      </c:tx>
      <c:overlay val="0"/>
      <c:spPr>
        <a:noFill/>
        <a:ln>
          <a:noFill/>
        </a:ln>
        <a:effectLst/>
      </c:spPr>
      <c:txPr>
        <a:bodyPr rot="0" spcFirstLastPara="1" vertOverflow="ellipsis" vert="horz" wrap="square" anchor="ctr" anchorCtr="1"/>
        <a:lstStyle/>
        <a:p>
          <a:pPr>
            <a:defRPr sz="18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Sheet1!$B$74</c:f>
              <c:strCache>
                <c:ptCount val="1"/>
                <c:pt idx="0">
                  <c:v>HO Only</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strRef>
              <c:f>Sheet1!$C$73:$E$73</c:f>
              <c:strCache>
                <c:ptCount val="3"/>
                <c:pt idx="0">
                  <c:v>ROC</c:v>
                </c:pt>
                <c:pt idx="1">
                  <c:v>Sensitivity</c:v>
                </c:pt>
                <c:pt idx="2">
                  <c:v>Specificity</c:v>
                </c:pt>
              </c:strCache>
            </c:strRef>
          </c:cat>
          <c:val>
            <c:numRef>
              <c:f>Sheet1!$C$74:$E$74</c:f>
              <c:numCache>
                <c:formatCode>###0.000</c:formatCode>
                <c:ptCount val="3"/>
                <c:pt idx="0" formatCode="General">
                  <c:v>0.81272691590619162</c:v>
                </c:pt>
                <c:pt idx="1">
                  <c:v>0.53586497890295359</c:v>
                </c:pt>
                <c:pt idx="2" formatCode="0.000">
                  <c:v>0.94186046511627908</c:v>
                </c:pt>
              </c:numCache>
            </c:numRef>
          </c:val>
          <c:smooth val="0"/>
          <c:extLst>
            <c:ext xmlns:c16="http://schemas.microsoft.com/office/drawing/2014/chart" uri="{C3380CC4-5D6E-409C-BE32-E72D297353CC}">
              <c16:uniqueId val="{00000000-E446-40AE-95BE-1108C44EB10E}"/>
            </c:ext>
          </c:extLst>
        </c:ser>
        <c:ser>
          <c:idx val="1"/>
          <c:order val="1"/>
          <c:tx>
            <c:strRef>
              <c:f>Sheet1!$B$75</c:f>
              <c:strCache>
                <c:ptCount val="1"/>
                <c:pt idx="0">
                  <c:v>HO + RC</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strRef>
              <c:f>Sheet1!$C$73:$E$73</c:f>
              <c:strCache>
                <c:ptCount val="3"/>
                <c:pt idx="0">
                  <c:v>ROC</c:v>
                </c:pt>
                <c:pt idx="1">
                  <c:v>Sensitivity</c:v>
                </c:pt>
                <c:pt idx="2">
                  <c:v>Specificity</c:v>
                </c:pt>
              </c:strCache>
            </c:strRef>
          </c:cat>
          <c:val>
            <c:numRef>
              <c:f>Sheet1!$C$75:$E$75</c:f>
              <c:numCache>
                <c:formatCode>###0.000</c:formatCode>
                <c:ptCount val="3"/>
                <c:pt idx="0" formatCode="General">
                  <c:v>0.32776469433814143</c:v>
                </c:pt>
                <c:pt idx="1">
                  <c:v>0</c:v>
                </c:pt>
                <c:pt idx="2" formatCode="0.000">
                  <c:v>1</c:v>
                </c:pt>
              </c:numCache>
            </c:numRef>
          </c:val>
          <c:smooth val="0"/>
          <c:extLst>
            <c:ext xmlns:c16="http://schemas.microsoft.com/office/drawing/2014/chart" uri="{C3380CC4-5D6E-409C-BE32-E72D297353CC}">
              <c16:uniqueId val="{00000001-E446-40AE-95BE-1108C44EB10E}"/>
            </c:ext>
          </c:extLst>
        </c:ser>
        <c:ser>
          <c:idx val="2"/>
          <c:order val="2"/>
          <c:tx>
            <c:strRef>
              <c:f>Sheet1!$B$76</c:f>
              <c:strCache>
                <c:ptCount val="1"/>
                <c:pt idx="0">
                  <c:v>HO + RC (no RCd)</c:v>
                </c:pt>
              </c:strCache>
            </c:strRef>
          </c:tx>
          <c:spPr>
            <a:ln w="28575" cap="rnd">
              <a:solidFill>
                <a:schemeClr val="accent6"/>
              </a:solidFill>
              <a:round/>
            </a:ln>
            <a:effectLst/>
          </c:spPr>
          <c:marker>
            <c:symbol val="circle"/>
            <c:size val="5"/>
            <c:spPr>
              <a:solidFill>
                <a:schemeClr val="accent6"/>
              </a:solidFill>
              <a:ln w="9525">
                <a:solidFill>
                  <a:schemeClr val="accent6"/>
                </a:solidFill>
              </a:ln>
              <a:effectLst/>
            </c:spPr>
          </c:marker>
          <c:cat>
            <c:strRef>
              <c:f>Sheet1!$C$73:$E$73</c:f>
              <c:strCache>
                <c:ptCount val="3"/>
                <c:pt idx="0">
                  <c:v>ROC</c:v>
                </c:pt>
                <c:pt idx="1">
                  <c:v>Sensitivity</c:v>
                </c:pt>
                <c:pt idx="2">
                  <c:v>Specificity</c:v>
                </c:pt>
              </c:strCache>
            </c:strRef>
          </c:cat>
          <c:val>
            <c:numRef>
              <c:f>Sheet1!$C$76:$E$76</c:f>
              <c:numCache>
                <c:formatCode>###0.000</c:formatCode>
                <c:ptCount val="3"/>
                <c:pt idx="0" formatCode="General">
                  <c:v>0.83301442449219876</c:v>
                </c:pt>
                <c:pt idx="1">
                  <c:v>0.54430379746835444</c:v>
                </c:pt>
                <c:pt idx="2" formatCode="0.000">
                  <c:v>0.94186046511627908</c:v>
                </c:pt>
              </c:numCache>
            </c:numRef>
          </c:val>
          <c:smooth val="0"/>
          <c:extLst>
            <c:ext xmlns:c16="http://schemas.microsoft.com/office/drawing/2014/chart" uri="{C3380CC4-5D6E-409C-BE32-E72D297353CC}">
              <c16:uniqueId val="{00000002-E446-40AE-95BE-1108C44EB10E}"/>
            </c:ext>
          </c:extLst>
        </c:ser>
        <c:ser>
          <c:idx val="3"/>
          <c:order val="3"/>
          <c:tx>
            <c:strRef>
              <c:f>Sheet1!$B$77</c:f>
              <c:strCache>
                <c:ptCount val="1"/>
                <c:pt idx="0">
                  <c:v>RC Only</c:v>
                </c:pt>
              </c:strCache>
            </c:strRef>
          </c:tx>
          <c:spPr>
            <a:ln w="28575" cap="rnd">
              <a:solidFill>
                <a:schemeClr val="accent5"/>
              </a:solidFill>
              <a:round/>
            </a:ln>
            <a:effectLst/>
          </c:spPr>
          <c:marker>
            <c:symbol val="circle"/>
            <c:size val="5"/>
            <c:spPr>
              <a:solidFill>
                <a:schemeClr val="accent5"/>
              </a:solidFill>
              <a:ln w="9525">
                <a:solidFill>
                  <a:schemeClr val="accent5"/>
                </a:solidFill>
              </a:ln>
              <a:effectLst/>
            </c:spPr>
          </c:marker>
          <c:cat>
            <c:strRef>
              <c:f>Sheet1!$C$73:$E$73</c:f>
              <c:strCache>
                <c:ptCount val="3"/>
                <c:pt idx="0">
                  <c:v>ROC</c:v>
                </c:pt>
                <c:pt idx="1">
                  <c:v>Sensitivity</c:v>
                </c:pt>
                <c:pt idx="2">
                  <c:v>Specificity</c:v>
                </c:pt>
              </c:strCache>
            </c:strRef>
          </c:cat>
          <c:val>
            <c:numRef>
              <c:f>Sheet1!$C$77:$E$77</c:f>
              <c:numCache>
                <c:formatCode>###0.000</c:formatCode>
                <c:ptCount val="3"/>
                <c:pt idx="0" formatCode="General">
                  <c:v>0.83706211362967275</c:v>
                </c:pt>
                <c:pt idx="1">
                  <c:v>0.5527426160337553</c:v>
                </c:pt>
                <c:pt idx="2" formatCode="0.000">
                  <c:v>0.93023255813953487</c:v>
                </c:pt>
              </c:numCache>
            </c:numRef>
          </c:val>
          <c:smooth val="0"/>
          <c:extLst>
            <c:ext xmlns:c16="http://schemas.microsoft.com/office/drawing/2014/chart" uri="{C3380CC4-5D6E-409C-BE32-E72D297353CC}">
              <c16:uniqueId val="{00000003-E446-40AE-95BE-1108C44EB10E}"/>
            </c:ext>
          </c:extLst>
        </c:ser>
        <c:ser>
          <c:idx val="4"/>
          <c:order val="4"/>
          <c:tx>
            <c:strRef>
              <c:f>Sheet1!$B$78</c:f>
              <c:strCache>
                <c:ptCount val="1"/>
                <c:pt idx="0">
                  <c:v>RC Only (no RCd)</c:v>
                </c:pt>
              </c:strCache>
            </c:strRef>
          </c:tx>
          <c:spPr>
            <a:ln w="28575" cap="rnd">
              <a:solidFill>
                <a:srgbClr val="7030A0"/>
              </a:solidFill>
              <a:round/>
            </a:ln>
            <a:effectLst/>
          </c:spPr>
          <c:marker>
            <c:symbol val="circle"/>
            <c:size val="5"/>
            <c:spPr>
              <a:solidFill>
                <a:srgbClr val="7030A0"/>
              </a:solidFill>
              <a:ln w="9525">
                <a:solidFill>
                  <a:srgbClr val="7030A0"/>
                </a:solidFill>
              </a:ln>
              <a:effectLst/>
            </c:spPr>
          </c:marker>
          <c:cat>
            <c:strRef>
              <c:f>Sheet1!$C$73:$E$73</c:f>
              <c:strCache>
                <c:ptCount val="3"/>
                <c:pt idx="0">
                  <c:v>ROC</c:v>
                </c:pt>
                <c:pt idx="1">
                  <c:v>Sensitivity</c:v>
                </c:pt>
                <c:pt idx="2">
                  <c:v>Specificity</c:v>
                </c:pt>
              </c:strCache>
            </c:strRef>
          </c:cat>
          <c:val>
            <c:numRef>
              <c:f>Sheet1!$C$78:$E$78</c:f>
              <c:numCache>
                <c:formatCode>###0.000</c:formatCode>
                <c:ptCount val="3"/>
                <c:pt idx="0" formatCode="General">
                  <c:v>0.83699999999999997</c:v>
                </c:pt>
                <c:pt idx="1">
                  <c:v>0.55000000000000004</c:v>
                </c:pt>
                <c:pt idx="2">
                  <c:v>0.93</c:v>
                </c:pt>
              </c:numCache>
            </c:numRef>
          </c:val>
          <c:smooth val="0"/>
          <c:extLst>
            <c:ext xmlns:c16="http://schemas.microsoft.com/office/drawing/2014/chart" uri="{C3380CC4-5D6E-409C-BE32-E72D297353CC}">
              <c16:uniqueId val="{00000004-E446-40AE-95BE-1108C44EB10E}"/>
            </c:ext>
          </c:extLst>
        </c:ser>
        <c:dLbls>
          <c:showLegendKey val="0"/>
          <c:showVal val="0"/>
          <c:showCatName val="0"/>
          <c:showSerName val="0"/>
          <c:showPercent val="0"/>
          <c:showBubbleSize val="0"/>
        </c:dLbls>
        <c:marker val="1"/>
        <c:smooth val="0"/>
        <c:axId val="411561528"/>
        <c:axId val="411560888"/>
      </c:lineChart>
      <c:catAx>
        <c:axId val="411561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500" b="0" i="0" u="none" strike="noStrike" kern="1200" baseline="0">
                <a:solidFill>
                  <a:schemeClr val="tx1">
                    <a:lumMod val="65000"/>
                    <a:lumOff val="35000"/>
                  </a:schemeClr>
                </a:solidFill>
                <a:latin typeface="+mn-lt"/>
                <a:ea typeface="+mn-ea"/>
                <a:cs typeface="+mn-cs"/>
              </a:defRPr>
            </a:pPr>
            <a:endParaRPr lang="en-US"/>
          </a:p>
        </c:txPr>
        <c:crossAx val="411560888"/>
        <c:crosses val="autoZero"/>
        <c:auto val="1"/>
        <c:lblAlgn val="ctr"/>
        <c:lblOffset val="100"/>
        <c:noMultiLvlLbl val="0"/>
      </c:catAx>
      <c:valAx>
        <c:axId val="411560888"/>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411561528"/>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5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solidFill>
        <a:schemeClr val="tx1">
          <a:lumMod val="15000"/>
          <a:lumOff val="85000"/>
        </a:schemeClr>
      </a:solidFill>
      <a:round/>
    </a:ln>
    <a:effectLst/>
  </c:spPr>
  <c:txPr>
    <a:bodyPr/>
    <a:lstStyle/>
    <a:p>
      <a:pPr>
        <a:defRPr sz="1500"/>
      </a:pPr>
      <a:endParaRPr lang="en-US"/>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60" b="0" i="0" u="none" strike="noStrike" kern="1200" spc="0" baseline="0">
                <a:solidFill>
                  <a:schemeClr val="tx1">
                    <a:lumMod val="65000"/>
                    <a:lumOff val="35000"/>
                  </a:schemeClr>
                </a:solidFill>
                <a:latin typeface="+mn-lt"/>
                <a:ea typeface="+mn-ea"/>
                <a:cs typeface="+mn-cs"/>
              </a:defRPr>
            </a:pPr>
            <a:r>
              <a:rPr lang="en-US" sz="1800" dirty="0"/>
              <a:t>SOS Scales Classifying Feigning Group (Any Instructions)</a:t>
            </a:r>
          </a:p>
        </c:rich>
      </c:tx>
      <c:overlay val="0"/>
      <c:spPr>
        <a:noFill/>
        <a:ln>
          <a:noFill/>
        </a:ln>
        <a:effectLst/>
      </c:spPr>
      <c:txPr>
        <a:bodyPr rot="0" spcFirstLastPara="1" vertOverflow="ellipsis" vert="horz" wrap="square" anchor="ctr" anchorCtr="1"/>
        <a:lstStyle/>
        <a:p>
          <a:pPr>
            <a:defRPr sz="216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Sheet1!$B$74</c:f>
              <c:strCache>
                <c:ptCount val="1"/>
                <c:pt idx="0">
                  <c:v>HO Only</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strRef>
              <c:f>Sheet1!$C$73:$E$73</c:f>
              <c:strCache>
                <c:ptCount val="3"/>
                <c:pt idx="0">
                  <c:v>ROC</c:v>
                </c:pt>
                <c:pt idx="1">
                  <c:v>Sensitivity</c:v>
                </c:pt>
                <c:pt idx="2">
                  <c:v>Specificity</c:v>
                </c:pt>
              </c:strCache>
            </c:strRef>
          </c:cat>
          <c:val>
            <c:numRef>
              <c:f>Sheet1!$C$74:$E$74</c:f>
              <c:numCache>
                <c:formatCode>###0.000</c:formatCode>
                <c:ptCount val="3"/>
                <c:pt idx="0" formatCode="General">
                  <c:v>0.81272691590619162</c:v>
                </c:pt>
                <c:pt idx="1">
                  <c:v>0.53586497890295359</c:v>
                </c:pt>
                <c:pt idx="2" formatCode="0.000">
                  <c:v>0.94186046511627908</c:v>
                </c:pt>
              </c:numCache>
            </c:numRef>
          </c:val>
          <c:smooth val="0"/>
          <c:extLst>
            <c:ext xmlns:c16="http://schemas.microsoft.com/office/drawing/2014/chart" uri="{C3380CC4-5D6E-409C-BE32-E72D297353CC}">
              <c16:uniqueId val="{00000000-5533-40CD-BE33-5567891BFC5F}"/>
            </c:ext>
          </c:extLst>
        </c:ser>
        <c:ser>
          <c:idx val="1"/>
          <c:order val="1"/>
          <c:tx>
            <c:strRef>
              <c:f>Sheet1!$B$75</c:f>
              <c:strCache>
                <c:ptCount val="1"/>
                <c:pt idx="0">
                  <c:v>HO + RC</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strRef>
              <c:f>Sheet1!$C$73:$E$73</c:f>
              <c:strCache>
                <c:ptCount val="3"/>
                <c:pt idx="0">
                  <c:v>ROC</c:v>
                </c:pt>
                <c:pt idx="1">
                  <c:v>Sensitivity</c:v>
                </c:pt>
                <c:pt idx="2">
                  <c:v>Specificity</c:v>
                </c:pt>
              </c:strCache>
            </c:strRef>
          </c:cat>
          <c:val>
            <c:numRef>
              <c:f>Sheet1!$C$75:$E$75</c:f>
              <c:numCache>
                <c:formatCode>###0.000</c:formatCode>
                <c:ptCount val="3"/>
                <c:pt idx="0" formatCode="General">
                  <c:v>0.83</c:v>
                </c:pt>
                <c:pt idx="1">
                  <c:v>0.55300000000000005</c:v>
                </c:pt>
                <c:pt idx="2" formatCode="0.000">
                  <c:v>0.94199999999999995</c:v>
                </c:pt>
              </c:numCache>
            </c:numRef>
          </c:val>
          <c:smooth val="0"/>
          <c:extLst>
            <c:ext xmlns:c16="http://schemas.microsoft.com/office/drawing/2014/chart" uri="{C3380CC4-5D6E-409C-BE32-E72D297353CC}">
              <c16:uniqueId val="{00000001-5533-40CD-BE33-5567891BFC5F}"/>
            </c:ext>
          </c:extLst>
        </c:ser>
        <c:ser>
          <c:idx val="2"/>
          <c:order val="2"/>
          <c:tx>
            <c:strRef>
              <c:f>Sheet1!$B$76</c:f>
              <c:strCache>
                <c:ptCount val="1"/>
                <c:pt idx="0">
                  <c:v>HO + RC (no RCd)</c:v>
                </c:pt>
              </c:strCache>
            </c:strRef>
          </c:tx>
          <c:spPr>
            <a:ln w="28575" cap="rnd">
              <a:solidFill>
                <a:schemeClr val="accent6"/>
              </a:solidFill>
              <a:round/>
            </a:ln>
            <a:effectLst/>
          </c:spPr>
          <c:marker>
            <c:symbol val="circle"/>
            <c:size val="5"/>
            <c:spPr>
              <a:solidFill>
                <a:schemeClr val="accent6"/>
              </a:solidFill>
              <a:ln w="9525">
                <a:solidFill>
                  <a:schemeClr val="accent6"/>
                </a:solidFill>
              </a:ln>
              <a:effectLst/>
            </c:spPr>
          </c:marker>
          <c:cat>
            <c:strRef>
              <c:f>Sheet1!$C$73:$E$73</c:f>
              <c:strCache>
                <c:ptCount val="3"/>
                <c:pt idx="0">
                  <c:v>ROC</c:v>
                </c:pt>
                <c:pt idx="1">
                  <c:v>Sensitivity</c:v>
                </c:pt>
                <c:pt idx="2">
                  <c:v>Specificity</c:v>
                </c:pt>
              </c:strCache>
            </c:strRef>
          </c:cat>
          <c:val>
            <c:numRef>
              <c:f>Sheet1!$C$76:$E$76</c:f>
              <c:numCache>
                <c:formatCode>###0.000</c:formatCode>
                <c:ptCount val="3"/>
                <c:pt idx="0" formatCode="General">
                  <c:v>0.83301442449219876</c:v>
                </c:pt>
                <c:pt idx="1">
                  <c:v>0.54430379746835444</c:v>
                </c:pt>
                <c:pt idx="2" formatCode="0.000">
                  <c:v>0.94186046511627908</c:v>
                </c:pt>
              </c:numCache>
            </c:numRef>
          </c:val>
          <c:smooth val="0"/>
          <c:extLst>
            <c:ext xmlns:c16="http://schemas.microsoft.com/office/drawing/2014/chart" uri="{C3380CC4-5D6E-409C-BE32-E72D297353CC}">
              <c16:uniqueId val="{00000002-5533-40CD-BE33-5567891BFC5F}"/>
            </c:ext>
          </c:extLst>
        </c:ser>
        <c:ser>
          <c:idx val="3"/>
          <c:order val="3"/>
          <c:tx>
            <c:strRef>
              <c:f>Sheet1!$B$77</c:f>
              <c:strCache>
                <c:ptCount val="1"/>
                <c:pt idx="0">
                  <c:v>RC Only</c:v>
                </c:pt>
              </c:strCache>
            </c:strRef>
          </c:tx>
          <c:spPr>
            <a:ln w="28575" cap="rnd">
              <a:solidFill>
                <a:schemeClr val="accent5"/>
              </a:solidFill>
              <a:round/>
            </a:ln>
            <a:effectLst/>
          </c:spPr>
          <c:marker>
            <c:symbol val="circle"/>
            <c:size val="5"/>
            <c:spPr>
              <a:solidFill>
                <a:schemeClr val="accent5"/>
              </a:solidFill>
              <a:ln w="9525">
                <a:solidFill>
                  <a:schemeClr val="accent5"/>
                </a:solidFill>
              </a:ln>
              <a:effectLst/>
            </c:spPr>
          </c:marker>
          <c:cat>
            <c:strRef>
              <c:f>Sheet1!$C$73:$E$73</c:f>
              <c:strCache>
                <c:ptCount val="3"/>
                <c:pt idx="0">
                  <c:v>ROC</c:v>
                </c:pt>
                <c:pt idx="1">
                  <c:v>Sensitivity</c:v>
                </c:pt>
                <c:pt idx="2">
                  <c:v>Specificity</c:v>
                </c:pt>
              </c:strCache>
            </c:strRef>
          </c:cat>
          <c:val>
            <c:numRef>
              <c:f>Sheet1!$C$78:$E$78</c:f>
              <c:numCache>
                <c:formatCode>###0.000</c:formatCode>
                <c:ptCount val="3"/>
                <c:pt idx="0" formatCode="General">
                  <c:v>0.83399999999999996</c:v>
                </c:pt>
                <c:pt idx="1">
                  <c:v>0.56100000000000005</c:v>
                </c:pt>
                <c:pt idx="2" formatCode="0.000">
                  <c:v>0.94</c:v>
                </c:pt>
              </c:numCache>
            </c:numRef>
          </c:val>
          <c:smooth val="0"/>
          <c:extLst>
            <c:ext xmlns:c16="http://schemas.microsoft.com/office/drawing/2014/chart" uri="{C3380CC4-5D6E-409C-BE32-E72D297353CC}">
              <c16:uniqueId val="{00000003-5533-40CD-BE33-5567891BFC5F}"/>
            </c:ext>
          </c:extLst>
        </c:ser>
        <c:ser>
          <c:idx val="4"/>
          <c:order val="4"/>
          <c:tx>
            <c:strRef>
              <c:f>Sheet1!$B$78</c:f>
              <c:strCache>
                <c:ptCount val="1"/>
                <c:pt idx="0">
                  <c:v>RC Only (no RCd)</c:v>
                </c:pt>
              </c:strCache>
            </c:strRef>
          </c:tx>
          <c:spPr>
            <a:ln w="28575" cap="rnd">
              <a:solidFill>
                <a:srgbClr val="7030A0"/>
              </a:solidFill>
              <a:round/>
            </a:ln>
            <a:effectLst/>
          </c:spPr>
          <c:marker>
            <c:symbol val="circle"/>
            <c:size val="5"/>
            <c:spPr>
              <a:solidFill>
                <a:srgbClr val="7030A0"/>
              </a:solidFill>
              <a:ln w="9525">
                <a:solidFill>
                  <a:srgbClr val="7030A0"/>
                </a:solidFill>
              </a:ln>
              <a:effectLst/>
            </c:spPr>
          </c:marker>
          <c:cat>
            <c:strRef>
              <c:f>Sheet1!$C$73:$E$73</c:f>
              <c:strCache>
                <c:ptCount val="3"/>
                <c:pt idx="0">
                  <c:v>ROC</c:v>
                </c:pt>
                <c:pt idx="1">
                  <c:v>Sensitivity</c:v>
                </c:pt>
                <c:pt idx="2">
                  <c:v>Specificity</c:v>
                </c:pt>
              </c:strCache>
            </c:strRef>
          </c:cat>
          <c:val>
            <c:numRef>
              <c:f>Sheet1!$C$77:$E$77</c:f>
              <c:numCache>
                <c:formatCode>###0.000</c:formatCode>
                <c:ptCount val="3"/>
                <c:pt idx="0" formatCode="General">
                  <c:v>0.83699999999999997</c:v>
                </c:pt>
                <c:pt idx="1">
                  <c:v>0.55000000000000004</c:v>
                </c:pt>
                <c:pt idx="2">
                  <c:v>0.93</c:v>
                </c:pt>
              </c:numCache>
            </c:numRef>
          </c:val>
          <c:smooth val="0"/>
          <c:extLst>
            <c:ext xmlns:c16="http://schemas.microsoft.com/office/drawing/2014/chart" uri="{C3380CC4-5D6E-409C-BE32-E72D297353CC}">
              <c16:uniqueId val="{00000004-5533-40CD-BE33-5567891BFC5F}"/>
            </c:ext>
          </c:extLst>
        </c:ser>
        <c:dLbls>
          <c:showLegendKey val="0"/>
          <c:showVal val="0"/>
          <c:showCatName val="0"/>
          <c:showSerName val="0"/>
          <c:showPercent val="0"/>
          <c:showBubbleSize val="0"/>
        </c:dLbls>
        <c:marker val="1"/>
        <c:smooth val="0"/>
        <c:axId val="411561528"/>
        <c:axId val="411560888"/>
      </c:lineChart>
      <c:catAx>
        <c:axId val="411561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411560888"/>
        <c:crosses val="autoZero"/>
        <c:auto val="1"/>
        <c:lblAlgn val="ctr"/>
        <c:lblOffset val="100"/>
        <c:noMultiLvlLbl val="0"/>
      </c:catAx>
      <c:valAx>
        <c:axId val="411560888"/>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411561528"/>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solidFill>
        <a:schemeClr val="tx1">
          <a:lumMod val="15000"/>
          <a:lumOff val="85000"/>
        </a:schemeClr>
      </a:solidFill>
      <a:round/>
    </a:ln>
    <a:effectLst/>
  </c:spPr>
  <c:txPr>
    <a:bodyPr/>
    <a:lstStyle/>
    <a:p>
      <a:pPr>
        <a:defRPr sz="1800"/>
      </a:pPr>
      <a:endParaRPr lang="en-US"/>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880" b="0" i="0" u="none" strike="noStrike" kern="1200" spc="0" baseline="0">
                <a:solidFill>
                  <a:schemeClr val="tx1">
                    <a:lumMod val="65000"/>
                    <a:lumOff val="35000"/>
                  </a:schemeClr>
                </a:solidFill>
                <a:latin typeface="+mn-lt"/>
                <a:ea typeface="+mn-ea"/>
                <a:cs typeface="+mn-cs"/>
              </a:defRPr>
            </a:pPr>
            <a:r>
              <a:rPr lang="en-US" dirty="0"/>
              <a:t>MMPI-3 vs SOS Scales Classifying Feigning Group</a:t>
            </a:r>
          </a:p>
        </c:rich>
      </c:tx>
      <c:overlay val="0"/>
      <c:spPr>
        <a:noFill/>
        <a:ln>
          <a:noFill/>
        </a:ln>
        <a:effectLst/>
      </c:spPr>
      <c:txPr>
        <a:bodyPr rot="0" spcFirstLastPara="1" vertOverflow="ellipsis" vert="horz" wrap="square" anchor="ctr" anchorCtr="1"/>
        <a:lstStyle/>
        <a:p>
          <a:pPr>
            <a:defRPr sz="288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Sheet1!$B$99</c:f>
              <c:strCache>
                <c:ptCount val="1"/>
                <c:pt idx="0">
                  <c:v>MMPI-3 OR Scales</c:v>
                </c:pt>
              </c:strCache>
            </c:strRef>
          </c:tx>
          <c:spPr>
            <a:ln w="28575" cap="rnd">
              <a:solidFill>
                <a:sysClr val="windowText" lastClr="000000"/>
              </a:solidFill>
              <a:round/>
            </a:ln>
            <a:effectLst/>
          </c:spPr>
          <c:marker>
            <c:symbol val="circle"/>
            <c:size val="5"/>
            <c:spPr>
              <a:solidFill>
                <a:schemeClr val="tx1"/>
              </a:solidFill>
              <a:ln w="9525">
                <a:solidFill>
                  <a:sysClr val="windowText" lastClr="000000"/>
                </a:solidFill>
              </a:ln>
              <a:effectLst/>
            </c:spPr>
          </c:marker>
          <c:cat>
            <c:strRef>
              <c:f>Sheet1!$C$98:$E$98</c:f>
              <c:strCache>
                <c:ptCount val="3"/>
                <c:pt idx="0">
                  <c:v>ROC</c:v>
                </c:pt>
                <c:pt idx="1">
                  <c:v>Sensitivity</c:v>
                </c:pt>
                <c:pt idx="2">
                  <c:v>Specificity</c:v>
                </c:pt>
              </c:strCache>
            </c:strRef>
          </c:cat>
          <c:val>
            <c:numRef>
              <c:f>Sheet1!$C$99:$E$99</c:f>
              <c:numCache>
                <c:formatCode>General</c:formatCode>
                <c:ptCount val="3"/>
                <c:pt idx="0">
                  <c:v>0.81245706996369338</c:v>
                </c:pt>
                <c:pt idx="1">
                  <c:v>0.42599999999999999</c:v>
                </c:pt>
                <c:pt idx="2" formatCode="0.000">
                  <c:v>0.96511627906976749</c:v>
                </c:pt>
              </c:numCache>
            </c:numRef>
          </c:val>
          <c:smooth val="0"/>
          <c:extLst>
            <c:ext xmlns:c16="http://schemas.microsoft.com/office/drawing/2014/chart" uri="{C3380CC4-5D6E-409C-BE32-E72D297353CC}">
              <c16:uniqueId val="{00000000-A3F0-45B0-97F8-4FED48550DCB}"/>
            </c:ext>
          </c:extLst>
        </c:ser>
        <c:dLbls>
          <c:showLegendKey val="0"/>
          <c:showVal val="0"/>
          <c:showCatName val="0"/>
          <c:showSerName val="0"/>
          <c:showPercent val="0"/>
          <c:showBubbleSize val="0"/>
        </c:dLbls>
        <c:marker val="1"/>
        <c:smooth val="0"/>
        <c:axId val="411561528"/>
        <c:axId val="411560888"/>
      </c:lineChart>
      <c:catAx>
        <c:axId val="411561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crossAx val="411560888"/>
        <c:crosses val="autoZero"/>
        <c:auto val="1"/>
        <c:lblAlgn val="ctr"/>
        <c:lblOffset val="100"/>
        <c:noMultiLvlLbl val="0"/>
      </c:catAx>
      <c:valAx>
        <c:axId val="411560888"/>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411561528"/>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solidFill>
        <a:schemeClr val="tx1">
          <a:lumMod val="15000"/>
          <a:lumOff val="85000"/>
        </a:schemeClr>
      </a:solidFill>
      <a:round/>
    </a:ln>
    <a:effectLst/>
  </c:spPr>
  <c:txPr>
    <a:bodyPr/>
    <a:lstStyle/>
    <a:p>
      <a:pPr>
        <a:defRPr sz="2400"/>
      </a:pPr>
      <a:endParaRPr lang="en-US"/>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60" b="0" i="0" u="none" strike="noStrike" kern="1200" spc="0" baseline="0">
                <a:solidFill>
                  <a:schemeClr val="tx1">
                    <a:lumMod val="65000"/>
                    <a:lumOff val="35000"/>
                  </a:schemeClr>
                </a:solidFill>
                <a:latin typeface="+mn-lt"/>
                <a:ea typeface="+mn-ea"/>
                <a:cs typeface="+mn-cs"/>
              </a:defRPr>
            </a:pPr>
            <a:r>
              <a:rPr lang="en-US" dirty="0"/>
              <a:t>MMPI-3 vs SOS Scales Classifying Feigning Group (Any Instructions)</a:t>
            </a:r>
          </a:p>
        </c:rich>
      </c:tx>
      <c:overlay val="0"/>
      <c:spPr>
        <a:noFill/>
        <a:ln>
          <a:noFill/>
        </a:ln>
        <a:effectLst/>
      </c:spPr>
      <c:txPr>
        <a:bodyPr rot="0" spcFirstLastPara="1" vertOverflow="ellipsis" vert="horz" wrap="square" anchor="ctr" anchorCtr="1"/>
        <a:lstStyle/>
        <a:p>
          <a:pPr>
            <a:defRPr sz="216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Sheet1!$B$99</c:f>
              <c:strCache>
                <c:ptCount val="1"/>
                <c:pt idx="0">
                  <c:v>MMPI-3 OR Scales</c:v>
                </c:pt>
              </c:strCache>
            </c:strRef>
          </c:tx>
          <c:spPr>
            <a:ln w="28575" cap="rnd">
              <a:solidFill>
                <a:sysClr val="windowText" lastClr="000000"/>
              </a:solidFill>
              <a:round/>
            </a:ln>
            <a:effectLst/>
          </c:spPr>
          <c:marker>
            <c:symbol val="circle"/>
            <c:size val="5"/>
            <c:spPr>
              <a:solidFill>
                <a:schemeClr val="tx1"/>
              </a:solidFill>
              <a:ln w="9525">
                <a:solidFill>
                  <a:sysClr val="windowText" lastClr="000000"/>
                </a:solidFill>
              </a:ln>
              <a:effectLst/>
            </c:spPr>
          </c:marker>
          <c:cat>
            <c:strRef>
              <c:f>Sheet1!$C$98:$E$98</c:f>
              <c:strCache>
                <c:ptCount val="3"/>
                <c:pt idx="0">
                  <c:v>ROC</c:v>
                </c:pt>
                <c:pt idx="1">
                  <c:v>Sensitivity</c:v>
                </c:pt>
                <c:pt idx="2">
                  <c:v>Specificity</c:v>
                </c:pt>
              </c:strCache>
            </c:strRef>
          </c:cat>
          <c:val>
            <c:numRef>
              <c:f>Sheet1!$C$99:$E$99</c:f>
              <c:numCache>
                <c:formatCode>General</c:formatCode>
                <c:ptCount val="3"/>
                <c:pt idx="0">
                  <c:v>0.81245706996369338</c:v>
                </c:pt>
                <c:pt idx="1">
                  <c:v>0.42599999999999999</c:v>
                </c:pt>
                <c:pt idx="2" formatCode="0.000">
                  <c:v>0.96511627906976749</c:v>
                </c:pt>
              </c:numCache>
            </c:numRef>
          </c:val>
          <c:smooth val="0"/>
          <c:extLst>
            <c:ext xmlns:c16="http://schemas.microsoft.com/office/drawing/2014/chart" uri="{C3380CC4-5D6E-409C-BE32-E72D297353CC}">
              <c16:uniqueId val="{00000000-6DF9-4470-B999-F56E87D72941}"/>
            </c:ext>
          </c:extLst>
        </c:ser>
        <c:dLbls>
          <c:showLegendKey val="0"/>
          <c:showVal val="0"/>
          <c:showCatName val="0"/>
          <c:showSerName val="0"/>
          <c:showPercent val="0"/>
          <c:showBubbleSize val="0"/>
        </c:dLbls>
        <c:marker val="1"/>
        <c:smooth val="0"/>
        <c:axId val="411561528"/>
        <c:axId val="411560888"/>
      </c:lineChart>
      <c:catAx>
        <c:axId val="411561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411560888"/>
        <c:crosses val="autoZero"/>
        <c:auto val="1"/>
        <c:lblAlgn val="ctr"/>
        <c:lblOffset val="100"/>
        <c:noMultiLvlLbl val="0"/>
      </c:catAx>
      <c:valAx>
        <c:axId val="411560888"/>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411561528"/>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solidFill>
        <a:schemeClr val="tx1">
          <a:lumMod val="15000"/>
          <a:lumOff val="85000"/>
        </a:schemeClr>
      </a:solidFill>
      <a:round/>
    </a:ln>
    <a:effectLst/>
  </c:spPr>
  <c:txPr>
    <a:bodyPr/>
    <a:lstStyle/>
    <a:p>
      <a:pPr>
        <a:defRPr sz="1800"/>
      </a:pPr>
      <a:endParaRPr lang="en-US"/>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60" b="0" i="0" u="none" strike="noStrike" kern="1200" spc="0" baseline="0">
                <a:solidFill>
                  <a:schemeClr val="tx1">
                    <a:lumMod val="65000"/>
                    <a:lumOff val="35000"/>
                  </a:schemeClr>
                </a:solidFill>
                <a:latin typeface="+mn-lt"/>
                <a:ea typeface="+mn-ea"/>
                <a:cs typeface="+mn-cs"/>
              </a:defRPr>
            </a:pPr>
            <a:r>
              <a:rPr lang="en-US" dirty="0"/>
              <a:t>MMPI-3 vs SOS Scales Classifying Feigning Group (Any Instructions)</a:t>
            </a:r>
          </a:p>
        </c:rich>
      </c:tx>
      <c:overlay val="0"/>
      <c:spPr>
        <a:noFill/>
        <a:ln>
          <a:noFill/>
        </a:ln>
        <a:effectLst/>
      </c:spPr>
      <c:txPr>
        <a:bodyPr rot="0" spcFirstLastPara="1" vertOverflow="ellipsis" vert="horz" wrap="square" anchor="ctr" anchorCtr="1"/>
        <a:lstStyle/>
        <a:p>
          <a:pPr>
            <a:defRPr sz="216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Sheet1!$B$99</c:f>
              <c:strCache>
                <c:ptCount val="1"/>
                <c:pt idx="0">
                  <c:v>MMPI-3 OR Scales</c:v>
                </c:pt>
              </c:strCache>
            </c:strRef>
          </c:tx>
          <c:spPr>
            <a:ln w="28575" cap="rnd">
              <a:solidFill>
                <a:sysClr val="windowText" lastClr="000000"/>
              </a:solidFill>
              <a:round/>
            </a:ln>
            <a:effectLst/>
          </c:spPr>
          <c:marker>
            <c:symbol val="circle"/>
            <c:size val="5"/>
            <c:spPr>
              <a:solidFill>
                <a:schemeClr val="tx1"/>
              </a:solidFill>
              <a:ln w="9525">
                <a:solidFill>
                  <a:sysClr val="windowText" lastClr="000000"/>
                </a:solidFill>
              </a:ln>
              <a:effectLst/>
            </c:spPr>
          </c:marker>
          <c:cat>
            <c:strRef>
              <c:f>Sheet1!$C$98:$E$98</c:f>
              <c:strCache>
                <c:ptCount val="3"/>
                <c:pt idx="0">
                  <c:v>ROC</c:v>
                </c:pt>
                <c:pt idx="1">
                  <c:v>Sensitivity</c:v>
                </c:pt>
                <c:pt idx="2">
                  <c:v>Specificity</c:v>
                </c:pt>
              </c:strCache>
            </c:strRef>
          </c:cat>
          <c:val>
            <c:numRef>
              <c:f>Sheet1!$C$99:$E$99</c:f>
              <c:numCache>
                <c:formatCode>General</c:formatCode>
                <c:ptCount val="3"/>
                <c:pt idx="0">
                  <c:v>0.81245706996369338</c:v>
                </c:pt>
                <c:pt idx="1">
                  <c:v>0.42599999999999999</c:v>
                </c:pt>
                <c:pt idx="2" formatCode="0.000">
                  <c:v>0.96511627906976749</c:v>
                </c:pt>
              </c:numCache>
            </c:numRef>
          </c:val>
          <c:smooth val="0"/>
          <c:extLst>
            <c:ext xmlns:c16="http://schemas.microsoft.com/office/drawing/2014/chart" uri="{C3380CC4-5D6E-409C-BE32-E72D297353CC}">
              <c16:uniqueId val="{00000000-390C-47DC-8EF5-74C78D5E5C34}"/>
            </c:ext>
          </c:extLst>
        </c:ser>
        <c:dLbls>
          <c:showLegendKey val="0"/>
          <c:showVal val="0"/>
          <c:showCatName val="0"/>
          <c:showSerName val="0"/>
          <c:showPercent val="0"/>
          <c:showBubbleSize val="0"/>
        </c:dLbls>
        <c:marker val="1"/>
        <c:smooth val="0"/>
        <c:axId val="411561528"/>
        <c:axId val="411560888"/>
      </c:lineChart>
      <c:catAx>
        <c:axId val="411561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411560888"/>
        <c:crosses val="autoZero"/>
        <c:auto val="1"/>
        <c:lblAlgn val="ctr"/>
        <c:lblOffset val="100"/>
        <c:noMultiLvlLbl val="0"/>
      </c:catAx>
      <c:valAx>
        <c:axId val="411560888"/>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411561528"/>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solidFill>
        <a:schemeClr val="tx1">
          <a:lumMod val="15000"/>
          <a:lumOff val="85000"/>
        </a:schemeClr>
      </a:solidFill>
      <a:round/>
    </a:ln>
    <a:effectLst/>
  </c:spPr>
  <c:txPr>
    <a:bodyPr/>
    <a:lstStyle/>
    <a:p>
      <a:pPr>
        <a:defRPr sz="1800"/>
      </a:pPr>
      <a:endParaRPr lang="en-US"/>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0" i="0" u="none" strike="noStrike" kern="1200" spc="0" baseline="0">
                <a:solidFill>
                  <a:schemeClr val="tx1">
                    <a:lumMod val="65000"/>
                    <a:lumOff val="35000"/>
                  </a:schemeClr>
                </a:solidFill>
                <a:latin typeface="+mn-lt"/>
                <a:ea typeface="+mn-ea"/>
                <a:cs typeface="+mn-cs"/>
              </a:defRPr>
            </a:pPr>
            <a:r>
              <a:rPr lang="en-US" dirty="0"/>
              <a:t>F vs SOS Scales Classifying Feigning Group (</a:t>
            </a:r>
            <a:r>
              <a:rPr lang="en-US" sz="2400" b="0" i="0" u="none" strike="noStrike" baseline="0" dirty="0">
                <a:effectLst/>
              </a:rPr>
              <a:t>Any Instructions</a:t>
            </a:r>
            <a:r>
              <a:rPr lang="en-US" dirty="0"/>
              <a:t>)</a:t>
            </a:r>
          </a:p>
        </c:rich>
      </c:tx>
      <c:overlay val="0"/>
      <c:spPr>
        <a:noFill/>
        <a:ln>
          <a:noFill/>
        </a:ln>
        <a:effectLst/>
      </c:spPr>
      <c:txPr>
        <a:bodyPr rot="0" spcFirstLastPara="1" vertOverflow="ellipsis" vert="horz" wrap="square" anchor="ctr" anchorCtr="1"/>
        <a:lstStyle/>
        <a:p>
          <a:pPr>
            <a:defRPr sz="2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Sheet1!$B$98</c:f>
              <c:strCache>
                <c:ptCount val="1"/>
                <c:pt idx="0">
                  <c:v>MMPI-3 OR Scales</c:v>
                </c:pt>
              </c:strCache>
            </c:strRef>
          </c:tx>
          <c:spPr>
            <a:ln w="28575" cap="rnd">
              <a:solidFill>
                <a:schemeClr val="tx1"/>
              </a:solidFill>
              <a:round/>
            </a:ln>
            <a:effectLst/>
          </c:spPr>
          <c:marker>
            <c:symbol val="circle"/>
            <c:size val="5"/>
            <c:spPr>
              <a:solidFill>
                <a:schemeClr val="tx1"/>
              </a:solidFill>
              <a:ln w="9525">
                <a:solidFill>
                  <a:schemeClr val="tx1"/>
                </a:solidFill>
              </a:ln>
              <a:effectLst/>
            </c:spPr>
          </c:marker>
          <c:cat>
            <c:strRef>
              <c:f>Sheet1!$C$97:$E$97</c:f>
              <c:strCache>
                <c:ptCount val="3"/>
                <c:pt idx="0">
                  <c:v>ROC</c:v>
                </c:pt>
                <c:pt idx="1">
                  <c:v>Sensitivity</c:v>
                </c:pt>
                <c:pt idx="2">
                  <c:v>Specificity</c:v>
                </c:pt>
              </c:strCache>
            </c:strRef>
          </c:cat>
          <c:val>
            <c:numRef>
              <c:f>Sheet1!$C$98:$E$98</c:f>
              <c:numCache>
                <c:formatCode>General</c:formatCode>
                <c:ptCount val="3"/>
                <c:pt idx="0">
                  <c:v>0.81245706996369338</c:v>
                </c:pt>
                <c:pt idx="1">
                  <c:v>0.42599999999999999</c:v>
                </c:pt>
                <c:pt idx="2" formatCode="0.000">
                  <c:v>0.96511627906976749</c:v>
                </c:pt>
              </c:numCache>
            </c:numRef>
          </c:val>
          <c:smooth val="0"/>
          <c:extLst>
            <c:ext xmlns:c16="http://schemas.microsoft.com/office/drawing/2014/chart" uri="{C3380CC4-5D6E-409C-BE32-E72D297353CC}">
              <c16:uniqueId val="{00000000-9CB1-4888-82B1-62CAA2AD9CF9}"/>
            </c:ext>
          </c:extLst>
        </c:ser>
        <c:ser>
          <c:idx val="1"/>
          <c:order val="1"/>
          <c:tx>
            <c:strRef>
              <c:f>Sheet1!$B$99</c:f>
              <c:strCache>
                <c:ptCount val="1"/>
                <c:pt idx="0">
                  <c:v>HO Only</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strRef>
              <c:f>Sheet1!$C$97:$E$97</c:f>
              <c:strCache>
                <c:ptCount val="3"/>
                <c:pt idx="0">
                  <c:v>ROC</c:v>
                </c:pt>
                <c:pt idx="1">
                  <c:v>Sensitivity</c:v>
                </c:pt>
                <c:pt idx="2">
                  <c:v>Specificity</c:v>
                </c:pt>
              </c:strCache>
            </c:strRef>
          </c:cat>
          <c:val>
            <c:numRef>
              <c:f>Sheet1!$C$99:$E$99</c:f>
              <c:numCache>
                <c:formatCode>###0.000</c:formatCode>
                <c:ptCount val="3"/>
                <c:pt idx="0" formatCode="General">
                  <c:v>0.81272691590619162</c:v>
                </c:pt>
                <c:pt idx="1">
                  <c:v>0.53586497890295359</c:v>
                </c:pt>
                <c:pt idx="2" formatCode="0.000">
                  <c:v>0.94186046511627908</c:v>
                </c:pt>
              </c:numCache>
            </c:numRef>
          </c:val>
          <c:smooth val="0"/>
          <c:extLst>
            <c:ext xmlns:c16="http://schemas.microsoft.com/office/drawing/2014/chart" uri="{C3380CC4-5D6E-409C-BE32-E72D297353CC}">
              <c16:uniqueId val="{00000001-9CB1-4888-82B1-62CAA2AD9CF9}"/>
            </c:ext>
          </c:extLst>
        </c:ser>
        <c:ser>
          <c:idx val="2"/>
          <c:order val="2"/>
          <c:tx>
            <c:strRef>
              <c:f>Sheet1!$B$100</c:f>
              <c:strCache>
                <c:ptCount val="1"/>
                <c:pt idx="0">
                  <c:v>HO + RC (no RCd)</c:v>
                </c:pt>
              </c:strCache>
            </c:strRef>
          </c:tx>
          <c:spPr>
            <a:ln w="28575" cap="rnd">
              <a:solidFill>
                <a:schemeClr val="accent6"/>
              </a:solidFill>
              <a:round/>
            </a:ln>
            <a:effectLst/>
          </c:spPr>
          <c:marker>
            <c:symbol val="circle"/>
            <c:size val="5"/>
            <c:spPr>
              <a:solidFill>
                <a:schemeClr val="accent6"/>
              </a:solidFill>
              <a:ln w="9525">
                <a:solidFill>
                  <a:schemeClr val="accent6"/>
                </a:solidFill>
              </a:ln>
              <a:effectLst/>
            </c:spPr>
          </c:marker>
          <c:cat>
            <c:strRef>
              <c:f>Sheet1!$C$97:$E$97</c:f>
              <c:strCache>
                <c:ptCount val="3"/>
                <c:pt idx="0">
                  <c:v>ROC</c:v>
                </c:pt>
                <c:pt idx="1">
                  <c:v>Sensitivity</c:v>
                </c:pt>
                <c:pt idx="2">
                  <c:v>Specificity</c:v>
                </c:pt>
              </c:strCache>
            </c:strRef>
          </c:cat>
          <c:val>
            <c:numRef>
              <c:f>Sheet1!$C$100:$E$100</c:f>
              <c:numCache>
                <c:formatCode>###0.000</c:formatCode>
                <c:ptCount val="3"/>
                <c:pt idx="0" formatCode="General">
                  <c:v>0.83301442449219876</c:v>
                </c:pt>
                <c:pt idx="1">
                  <c:v>0.54430379746835444</c:v>
                </c:pt>
                <c:pt idx="2" formatCode="0.000">
                  <c:v>0.94186046511627908</c:v>
                </c:pt>
              </c:numCache>
            </c:numRef>
          </c:val>
          <c:smooth val="0"/>
          <c:extLst>
            <c:ext xmlns:c16="http://schemas.microsoft.com/office/drawing/2014/chart" uri="{C3380CC4-5D6E-409C-BE32-E72D297353CC}">
              <c16:uniqueId val="{00000002-9CB1-4888-82B1-62CAA2AD9CF9}"/>
            </c:ext>
          </c:extLst>
        </c:ser>
        <c:ser>
          <c:idx val="3"/>
          <c:order val="3"/>
          <c:tx>
            <c:strRef>
              <c:f>Sheet1!$B$101</c:f>
              <c:strCache>
                <c:ptCount val="1"/>
                <c:pt idx="0">
                  <c:v>RC Only</c:v>
                </c:pt>
              </c:strCache>
            </c:strRef>
          </c:tx>
          <c:spPr>
            <a:ln w="28575" cap="rnd">
              <a:solidFill>
                <a:schemeClr val="accent5"/>
              </a:solidFill>
              <a:round/>
            </a:ln>
            <a:effectLst/>
          </c:spPr>
          <c:marker>
            <c:symbol val="circle"/>
            <c:size val="5"/>
            <c:spPr>
              <a:solidFill>
                <a:schemeClr val="accent5"/>
              </a:solidFill>
              <a:ln w="9525">
                <a:solidFill>
                  <a:schemeClr val="accent5"/>
                </a:solidFill>
              </a:ln>
              <a:effectLst/>
            </c:spPr>
          </c:marker>
          <c:cat>
            <c:strRef>
              <c:f>Sheet1!$C$97:$E$97</c:f>
              <c:strCache>
                <c:ptCount val="3"/>
                <c:pt idx="0">
                  <c:v>ROC</c:v>
                </c:pt>
                <c:pt idx="1">
                  <c:v>Sensitivity</c:v>
                </c:pt>
                <c:pt idx="2">
                  <c:v>Specificity</c:v>
                </c:pt>
              </c:strCache>
            </c:strRef>
          </c:cat>
          <c:val>
            <c:numRef>
              <c:f>Sheet1!$C$101:$E$101</c:f>
              <c:numCache>
                <c:formatCode>###0.000</c:formatCode>
                <c:ptCount val="3"/>
                <c:pt idx="0" formatCode="General">
                  <c:v>0.83706211362967275</c:v>
                </c:pt>
                <c:pt idx="1">
                  <c:v>0.5527426160337553</c:v>
                </c:pt>
                <c:pt idx="2" formatCode="0.000">
                  <c:v>0.93023255813953487</c:v>
                </c:pt>
              </c:numCache>
            </c:numRef>
          </c:val>
          <c:smooth val="0"/>
          <c:extLst>
            <c:ext xmlns:c16="http://schemas.microsoft.com/office/drawing/2014/chart" uri="{C3380CC4-5D6E-409C-BE32-E72D297353CC}">
              <c16:uniqueId val="{00000003-9CB1-4888-82B1-62CAA2AD9CF9}"/>
            </c:ext>
          </c:extLst>
        </c:ser>
        <c:dLbls>
          <c:showLegendKey val="0"/>
          <c:showVal val="0"/>
          <c:showCatName val="0"/>
          <c:showSerName val="0"/>
          <c:showPercent val="0"/>
          <c:showBubbleSize val="0"/>
        </c:dLbls>
        <c:marker val="1"/>
        <c:smooth val="0"/>
        <c:axId val="411561528"/>
        <c:axId val="411560888"/>
      </c:lineChart>
      <c:catAx>
        <c:axId val="411561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411560888"/>
        <c:crosses val="autoZero"/>
        <c:auto val="1"/>
        <c:lblAlgn val="ctr"/>
        <c:lblOffset val="100"/>
        <c:noMultiLvlLbl val="0"/>
      </c:catAx>
      <c:valAx>
        <c:axId val="411560888"/>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411561528"/>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solidFill>
        <a:schemeClr val="tx1">
          <a:lumMod val="15000"/>
          <a:lumOff val="85000"/>
        </a:schemeClr>
      </a:solidFill>
      <a:round/>
    </a:ln>
    <a:effectLst/>
  </c:spPr>
  <c:txPr>
    <a:bodyPr/>
    <a:lstStyle/>
    <a:p>
      <a:pPr>
        <a:defRPr sz="2000"/>
      </a:pPr>
      <a:endParaRPr lang="en-US"/>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880" b="0" i="0" u="none" strike="noStrike" kern="1200" spc="0" baseline="0">
                <a:solidFill>
                  <a:schemeClr val="tx1">
                    <a:lumMod val="65000"/>
                    <a:lumOff val="35000"/>
                  </a:schemeClr>
                </a:solidFill>
                <a:latin typeface="+mn-lt"/>
                <a:ea typeface="+mn-ea"/>
                <a:cs typeface="+mn-cs"/>
              </a:defRPr>
            </a:pPr>
            <a:r>
              <a:rPr lang="en-US" sz="2880" b="0" i="0" u="none" strike="noStrike" baseline="0" dirty="0">
                <a:effectLst/>
              </a:rPr>
              <a:t>MMPI-3</a:t>
            </a:r>
            <a:r>
              <a:rPr lang="en-US" dirty="0"/>
              <a:t> vs SOS Scales Classifying Feigning Group</a:t>
            </a:r>
          </a:p>
        </c:rich>
      </c:tx>
      <c:overlay val="0"/>
      <c:spPr>
        <a:noFill/>
        <a:ln>
          <a:noFill/>
        </a:ln>
        <a:effectLst/>
      </c:spPr>
      <c:txPr>
        <a:bodyPr rot="0" spcFirstLastPara="1" vertOverflow="ellipsis" vert="horz" wrap="square" anchor="ctr" anchorCtr="1"/>
        <a:lstStyle/>
        <a:p>
          <a:pPr>
            <a:defRPr sz="288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Sheet1!$B$99</c:f>
              <c:strCache>
                <c:ptCount val="1"/>
                <c:pt idx="0">
                  <c:v>MMPI-3 OR Scales</c:v>
                </c:pt>
              </c:strCache>
            </c:strRef>
          </c:tx>
          <c:spPr>
            <a:ln w="28575" cap="rnd">
              <a:solidFill>
                <a:sysClr val="windowText" lastClr="000000"/>
              </a:solidFill>
              <a:round/>
            </a:ln>
            <a:effectLst/>
          </c:spPr>
          <c:marker>
            <c:symbol val="circle"/>
            <c:size val="5"/>
            <c:spPr>
              <a:solidFill>
                <a:schemeClr val="tx1"/>
              </a:solidFill>
              <a:ln w="9525">
                <a:solidFill>
                  <a:sysClr val="windowText" lastClr="000000"/>
                </a:solidFill>
              </a:ln>
              <a:effectLst/>
            </c:spPr>
          </c:marker>
          <c:cat>
            <c:strRef>
              <c:f>Sheet1!$C$98:$E$98</c:f>
              <c:strCache>
                <c:ptCount val="3"/>
                <c:pt idx="0">
                  <c:v>ROC</c:v>
                </c:pt>
                <c:pt idx="1">
                  <c:v>Sensitivity</c:v>
                </c:pt>
                <c:pt idx="2">
                  <c:v>Specificity</c:v>
                </c:pt>
              </c:strCache>
            </c:strRef>
          </c:cat>
          <c:val>
            <c:numRef>
              <c:f>Sheet1!$C$99:$E$99</c:f>
              <c:numCache>
                <c:formatCode>General</c:formatCode>
                <c:ptCount val="3"/>
                <c:pt idx="0">
                  <c:v>0.81245706996369338</c:v>
                </c:pt>
                <c:pt idx="1">
                  <c:v>0.42599999999999999</c:v>
                </c:pt>
                <c:pt idx="2" formatCode="0.000">
                  <c:v>0.96511627906976749</c:v>
                </c:pt>
              </c:numCache>
            </c:numRef>
          </c:val>
          <c:smooth val="0"/>
          <c:extLst>
            <c:ext xmlns:c16="http://schemas.microsoft.com/office/drawing/2014/chart" uri="{C3380CC4-5D6E-409C-BE32-E72D297353CC}">
              <c16:uniqueId val="{00000000-62CB-4B60-96D6-C7DA7F066BD5}"/>
            </c:ext>
          </c:extLst>
        </c:ser>
        <c:ser>
          <c:idx val="1"/>
          <c:order val="1"/>
          <c:tx>
            <c:strRef>
              <c:f>Sheet1!$B$100</c:f>
              <c:strCache>
                <c:ptCount val="1"/>
                <c:pt idx="0">
                  <c:v>HO Only</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strRef>
              <c:f>Sheet1!$C$98:$E$98</c:f>
              <c:strCache>
                <c:ptCount val="3"/>
                <c:pt idx="0">
                  <c:v>ROC</c:v>
                </c:pt>
                <c:pt idx="1">
                  <c:v>Sensitivity</c:v>
                </c:pt>
                <c:pt idx="2">
                  <c:v>Specificity</c:v>
                </c:pt>
              </c:strCache>
            </c:strRef>
          </c:cat>
          <c:val>
            <c:numRef>
              <c:f>Sheet1!$C$100:$E$100</c:f>
              <c:numCache>
                <c:formatCode>###0.000</c:formatCode>
                <c:ptCount val="3"/>
                <c:pt idx="0" formatCode="General">
                  <c:v>0.81272691590619162</c:v>
                </c:pt>
                <c:pt idx="1">
                  <c:v>0.53586497890295359</c:v>
                </c:pt>
                <c:pt idx="2" formatCode="0.000">
                  <c:v>0.94186046511627908</c:v>
                </c:pt>
              </c:numCache>
            </c:numRef>
          </c:val>
          <c:smooth val="0"/>
          <c:extLst>
            <c:ext xmlns:c16="http://schemas.microsoft.com/office/drawing/2014/chart" uri="{C3380CC4-5D6E-409C-BE32-E72D297353CC}">
              <c16:uniqueId val="{00000001-62CB-4B60-96D6-C7DA7F066BD5}"/>
            </c:ext>
          </c:extLst>
        </c:ser>
        <c:ser>
          <c:idx val="2"/>
          <c:order val="2"/>
          <c:tx>
            <c:strRef>
              <c:f>Sheet1!$B$101</c:f>
              <c:strCache>
                <c:ptCount val="1"/>
                <c:pt idx="0">
                  <c:v>HO + RC (no RCd)</c:v>
                </c:pt>
              </c:strCache>
            </c:strRef>
          </c:tx>
          <c:spPr>
            <a:ln w="28575" cap="rnd">
              <a:solidFill>
                <a:schemeClr val="accent6"/>
              </a:solidFill>
              <a:round/>
            </a:ln>
            <a:effectLst/>
          </c:spPr>
          <c:marker>
            <c:symbol val="circle"/>
            <c:size val="5"/>
            <c:spPr>
              <a:solidFill>
                <a:schemeClr val="accent6"/>
              </a:solidFill>
              <a:ln w="9525">
                <a:solidFill>
                  <a:schemeClr val="accent6"/>
                </a:solidFill>
              </a:ln>
              <a:effectLst/>
            </c:spPr>
          </c:marker>
          <c:cat>
            <c:strRef>
              <c:f>Sheet1!$C$98:$E$98</c:f>
              <c:strCache>
                <c:ptCount val="3"/>
                <c:pt idx="0">
                  <c:v>ROC</c:v>
                </c:pt>
                <c:pt idx="1">
                  <c:v>Sensitivity</c:v>
                </c:pt>
                <c:pt idx="2">
                  <c:v>Specificity</c:v>
                </c:pt>
              </c:strCache>
            </c:strRef>
          </c:cat>
          <c:val>
            <c:numRef>
              <c:f>Sheet1!$C$101:$E$101</c:f>
              <c:numCache>
                <c:formatCode>###0.000</c:formatCode>
                <c:ptCount val="3"/>
                <c:pt idx="0" formatCode="General">
                  <c:v>0.83301442449219876</c:v>
                </c:pt>
                <c:pt idx="1">
                  <c:v>0.54430379746835444</c:v>
                </c:pt>
                <c:pt idx="2" formatCode="0.000">
                  <c:v>0.94186046511627908</c:v>
                </c:pt>
              </c:numCache>
            </c:numRef>
          </c:val>
          <c:smooth val="0"/>
          <c:extLst>
            <c:ext xmlns:c16="http://schemas.microsoft.com/office/drawing/2014/chart" uri="{C3380CC4-5D6E-409C-BE32-E72D297353CC}">
              <c16:uniqueId val="{00000002-62CB-4B60-96D6-C7DA7F066BD5}"/>
            </c:ext>
          </c:extLst>
        </c:ser>
        <c:ser>
          <c:idx val="3"/>
          <c:order val="3"/>
          <c:tx>
            <c:strRef>
              <c:f>Sheet1!$B$102</c:f>
              <c:strCache>
                <c:ptCount val="1"/>
                <c:pt idx="0">
                  <c:v>RC Only</c:v>
                </c:pt>
              </c:strCache>
            </c:strRef>
          </c:tx>
          <c:spPr>
            <a:ln w="28575" cap="rnd">
              <a:solidFill>
                <a:schemeClr val="accent5"/>
              </a:solidFill>
              <a:round/>
            </a:ln>
            <a:effectLst/>
          </c:spPr>
          <c:marker>
            <c:symbol val="circle"/>
            <c:size val="5"/>
            <c:spPr>
              <a:solidFill>
                <a:schemeClr val="accent5"/>
              </a:solidFill>
              <a:ln w="9525">
                <a:solidFill>
                  <a:schemeClr val="accent5"/>
                </a:solidFill>
              </a:ln>
              <a:effectLst/>
            </c:spPr>
          </c:marker>
          <c:cat>
            <c:strRef>
              <c:f>Sheet1!$C$98:$E$98</c:f>
              <c:strCache>
                <c:ptCount val="3"/>
                <c:pt idx="0">
                  <c:v>ROC</c:v>
                </c:pt>
                <c:pt idx="1">
                  <c:v>Sensitivity</c:v>
                </c:pt>
                <c:pt idx="2">
                  <c:v>Specificity</c:v>
                </c:pt>
              </c:strCache>
            </c:strRef>
          </c:cat>
          <c:val>
            <c:numRef>
              <c:f>Sheet1!$C$102:$E$102</c:f>
              <c:numCache>
                <c:formatCode>###0.000</c:formatCode>
                <c:ptCount val="3"/>
                <c:pt idx="0" formatCode="General">
                  <c:v>0.83706211362967275</c:v>
                </c:pt>
                <c:pt idx="1">
                  <c:v>0.5527426160337553</c:v>
                </c:pt>
                <c:pt idx="2" formatCode="0.000">
                  <c:v>0.93023255813953487</c:v>
                </c:pt>
              </c:numCache>
            </c:numRef>
          </c:val>
          <c:smooth val="0"/>
          <c:extLst>
            <c:ext xmlns:c16="http://schemas.microsoft.com/office/drawing/2014/chart" uri="{C3380CC4-5D6E-409C-BE32-E72D297353CC}">
              <c16:uniqueId val="{00000003-62CB-4B60-96D6-C7DA7F066BD5}"/>
            </c:ext>
          </c:extLst>
        </c:ser>
        <c:ser>
          <c:idx val="4"/>
          <c:order val="4"/>
          <c:tx>
            <c:strRef>
              <c:f>Sheet1!$B$103</c:f>
              <c:strCache>
                <c:ptCount val="1"/>
                <c:pt idx="0">
                  <c:v>RC Only (no RCd)</c:v>
                </c:pt>
              </c:strCache>
            </c:strRef>
          </c:tx>
          <c:spPr>
            <a:ln w="28575" cap="rnd">
              <a:solidFill>
                <a:srgbClr val="7030A0"/>
              </a:solidFill>
              <a:round/>
            </a:ln>
            <a:effectLst/>
          </c:spPr>
          <c:marker>
            <c:symbol val="circle"/>
            <c:size val="5"/>
            <c:spPr>
              <a:solidFill>
                <a:srgbClr val="7030A0"/>
              </a:solidFill>
              <a:ln w="9525">
                <a:solidFill>
                  <a:srgbClr val="7030A0"/>
                </a:solidFill>
              </a:ln>
              <a:effectLst/>
            </c:spPr>
          </c:marker>
          <c:cat>
            <c:strRef>
              <c:f>Sheet1!$C$98:$E$98</c:f>
              <c:strCache>
                <c:ptCount val="3"/>
                <c:pt idx="0">
                  <c:v>ROC</c:v>
                </c:pt>
                <c:pt idx="1">
                  <c:v>Sensitivity</c:v>
                </c:pt>
                <c:pt idx="2">
                  <c:v>Specificity</c:v>
                </c:pt>
              </c:strCache>
            </c:strRef>
          </c:cat>
          <c:val>
            <c:numRef>
              <c:f>Sheet1!$C$103:$E$103</c:f>
              <c:numCache>
                <c:formatCode>###0.000</c:formatCode>
                <c:ptCount val="3"/>
                <c:pt idx="0" formatCode="General">
                  <c:v>0.83699999999999997</c:v>
                </c:pt>
                <c:pt idx="1">
                  <c:v>0.55000000000000004</c:v>
                </c:pt>
                <c:pt idx="2">
                  <c:v>0.93</c:v>
                </c:pt>
              </c:numCache>
            </c:numRef>
          </c:val>
          <c:smooth val="0"/>
          <c:extLst>
            <c:ext xmlns:c16="http://schemas.microsoft.com/office/drawing/2014/chart" uri="{C3380CC4-5D6E-409C-BE32-E72D297353CC}">
              <c16:uniqueId val="{00000004-62CB-4B60-96D6-C7DA7F066BD5}"/>
            </c:ext>
          </c:extLst>
        </c:ser>
        <c:dLbls>
          <c:showLegendKey val="0"/>
          <c:showVal val="0"/>
          <c:showCatName val="0"/>
          <c:showSerName val="0"/>
          <c:showPercent val="0"/>
          <c:showBubbleSize val="0"/>
        </c:dLbls>
        <c:marker val="1"/>
        <c:smooth val="0"/>
        <c:axId val="411561528"/>
        <c:axId val="411560888"/>
      </c:lineChart>
      <c:catAx>
        <c:axId val="411561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crossAx val="411560888"/>
        <c:crosses val="autoZero"/>
        <c:auto val="1"/>
        <c:lblAlgn val="ctr"/>
        <c:lblOffset val="100"/>
        <c:noMultiLvlLbl val="0"/>
      </c:catAx>
      <c:valAx>
        <c:axId val="411560888"/>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411561528"/>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solidFill>
        <a:schemeClr val="tx1">
          <a:lumMod val="15000"/>
          <a:lumOff val="85000"/>
        </a:schemeClr>
      </a:solidFill>
      <a:round/>
    </a:ln>
    <a:effectLst/>
  </c:spPr>
  <c:txPr>
    <a:bodyPr/>
    <a:lstStyle/>
    <a:p>
      <a:pPr>
        <a:defRPr sz="2400"/>
      </a:pPr>
      <a:endParaRPr lang="en-US"/>
    </a:p>
  </c:txPr>
  <c:externalData r:id="rId3">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60" b="0" i="0" u="none" strike="noStrike" kern="1200" spc="0" baseline="0">
                <a:solidFill>
                  <a:schemeClr val="tx1">
                    <a:lumMod val="65000"/>
                    <a:lumOff val="35000"/>
                  </a:schemeClr>
                </a:solidFill>
                <a:latin typeface="+mn-lt"/>
                <a:ea typeface="+mn-ea"/>
                <a:cs typeface="+mn-cs"/>
              </a:defRPr>
            </a:pPr>
            <a:r>
              <a:rPr lang="en-US" dirty="0"/>
              <a:t>MMPI-3 vs SOS Scales Classifying Feigning Group (Any Instructions)</a:t>
            </a:r>
          </a:p>
        </c:rich>
      </c:tx>
      <c:overlay val="0"/>
      <c:spPr>
        <a:noFill/>
        <a:ln>
          <a:noFill/>
        </a:ln>
        <a:effectLst/>
      </c:spPr>
      <c:txPr>
        <a:bodyPr rot="0" spcFirstLastPara="1" vertOverflow="ellipsis" vert="horz" wrap="square" anchor="ctr" anchorCtr="1"/>
        <a:lstStyle/>
        <a:p>
          <a:pPr>
            <a:defRPr sz="216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Sheet1!$B$99</c:f>
              <c:strCache>
                <c:ptCount val="1"/>
                <c:pt idx="0">
                  <c:v>MMPI-3 OR Scales</c:v>
                </c:pt>
              </c:strCache>
            </c:strRef>
          </c:tx>
          <c:spPr>
            <a:ln w="28575" cap="rnd">
              <a:solidFill>
                <a:sysClr val="windowText" lastClr="000000"/>
              </a:solidFill>
              <a:round/>
            </a:ln>
            <a:effectLst/>
          </c:spPr>
          <c:marker>
            <c:symbol val="circle"/>
            <c:size val="5"/>
            <c:spPr>
              <a:solidFill>
                <a:schemeClr val="tx1"/>
              </a:solidFill>
              <a:ln w="9525">
                <a:solidFill>
                  <a:sysClr val="windowText" lastClr="000000"/>
                </a:solidFill>
              </a:ln>
              <a:effectLst/>
            </c:spPr>
          </c:marker>
          <c:cat>
            <c:strRef>
              <c:f>Sheet1!$C$98:$E$98</c:f>
              <c:strCache>
                <c:ptCount val="3"/>
                <c:pt idx="0">
                  <c:v>ROC</c:v>
                </c:pt>
                <c:pt idx="1">
                  <c:v>Sensitivity</c:v>
                </c:pt>
                <c:pt idx="2">
                  <c:v>Specificity</c:v>
                </c:pt>
              </c:strCache>
            </c:strRef>
          </c:cat>
          <c:val>
            <c:numRef>
              <c:f>Sheet1!$C$99:$E$99</c:f>
              <c:numCache>
                <c:formatCode>General</c:formatCode>
                <c:ptCount val="3"/>
                <c:pt idx="0">
                  <c:v>0.81245706996369338</c:v>
                </c:pt>
                <c:pt idx="1">
                  <c:v>0.42599999999999999</c:v>
                </c:pt>
                <c:pt idx="2" formatCode="0.000">
                  <c:v>0.96511627906976749</c:v>
                </c:pt>
              </c:numCache>
            </c:numRef>
          </c:val>
          <c:smooth val="0"/>
          <c:extLst>
            <c:ext xmlns:c16="http://schemas.microsoft.com/office/drawing/2014/chart" uri="{C3380CC4-5D6E-409C-BE32-E72D297353CC}">
              <c16:uniqueId val="{00000000-6A97-4D74-B013-CD9DDAEFACC4}"/>
            </c:ext>
          </c:extLst>
        </c:ser>
        <c:ser>
          <c:idx val="1"/>
          <c:order val="1"/>
          <c:tx>
            <c:strRef>
              <c:f>Sheet1!$B$100</c:f>
              <c:strCache>
                <c:ptCount val="1"/>
                <c:pt idx="0">
                  <c:v>HO Only</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strRef>
              <c:f>Sheet1!$C$98:$E$98</c:f>
              <c:strCache>
                <c:ptCount val="3"/>
                <c:pt idx="0">
                  <c:v>ROC</c:v>
                </c:pt>
                <c:pt idx="1">
                  <c:v>Sensitivity</c:v>
                </c:pt>
                <c:pt idx="2">
                  <c:v>Specificity</c:v>
                </c:pt>
              </c:strCache>
            </c:strRef>
          </c:cat>
          <c:val>
            <c:numRef>
              <c:f>Sheet1!$C$100:$E$100</c:f>
              <c:numCache>
                <c:formatCode>###0.000</c:formatCode>
                <c:ptCount val="3"/>
                <c:pt idx="0" formatCode="General">
                  <c:v>0.81272691590619162</c:v>
                </c:pt>
                <c:pt idx="1">
                  <c:v>0.53586497890295359</c:v>
                </c:pt>
                <c:pt idx="2" formatCode="0.000">
                  <c:v>0.94186046511627908</c:v>
                </c:pt>
              </c:numCache>
            </c:numRef>
          </c:val>
          <c:smooth val="0"/>
          <c:extLst>
            <c:ext xmlns:c16="http://schemas.microsoft.com/office/drawing/2014/chart" uri="{C3380CC4-5D6E-409C-BE32-E72D297353CC}">
              <c16:uniqueId val="{00000001-6A97-4D74-B013-CD9DDAEFACC4}"/>
            </c:ext>
          </c:extLst>
        </c:ser>
        <c:ser>
          <c:idx val="2"/>
          <c:order val="2"/>
          <c:tx>
            <c:strRef>
              <c:f>Sheet1!$B$101</c:f>
              <c:strCache>
                <c:ptCount val="1"/>
                <c:pt idx="0">
                  <c:v>HO + RC</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strRef>
              <c:f>Sheet1!$C$98:$E$98</c:f>
              <c:strCache>
                <c:ptCount val="3"/>
                <c:pt idx="0">
                  <c:v>ROC</c:v>
                </c:pt>
                <c:pt idx="1">
                  <c:v>Sensitivity</c:v>
                </c:pt>
                <c:pt idx="2">
                  <c:v>Specificity</c:v>
                </c:pt>
              </c:strCache>
            </c:strRef>
          </c:cat>
          <c:val>
            <c:numRef>
              <c:f>Sheet1!$C$101:$E$101</c:f>
              <c:numCache>
                <c:formatCode>###0.000</c:formatCode>
                <c:ptCount val="3"/>
                <c:pt idx="0" formatCode="General">
                  <c:v>0.83</c:v>
                </c:pt>
                <c:pt idx="1">
                  <c:v>0.55300000000000005</c:v>
                </c:pt>
                <c:pt idx="2" formatCode="0.000">
                  <c:v>0.94199999999999995</c:v>
                </c:pt>
              </c:numCache>
            </c:numRef>
          </c:val>
          <c:smooth val="0"/>
          <c:extLst>
            <c:ext xmlns:c16="http://schemas.microsoft.com/office/drawing/2014/chart" uri="{C3380CC4-5D6E-409C-BE32-E72D297353CC}">
              <c16:uniqueId val="{00000002-6A97-4D74-B013-CD9DDAEFACC4}"/>
            </c:ext>
          </c:extLst>
        </c:ser>
        <c:ser>
          <c:idx val="3"/>
          <c:order val="3"/>
          <c:tx>
            <c:strRef>
              <c:f>Sheet1!$B$102</c:f>
              <c:strCache>
                <c:ptCount val="1"/>
                <c:pt idx="0">
                  <c:v>HO + RC (no RCd)</c:v>
                </c:pt>
              </c:strCache>
            </c:strRef>
          </c:tx>
          <c:spPr>
            <a:ln w="28575" cap="rnd">
              <a:solidFill>
                <a:schemeClr val="accent6"/>
              </a:solidFill>
              <a:round/>
            </a:ln>
            <a:effectLst/>
          </c:spPr>
          <c:marker>
            <c:symbol val="circle"/>
            <c:size val="5"/>
            <c:spPr>
              <a:solidFill>
                <a:schemeClr val="accent6"/>
              </a:solidFill>
              <a:ln w="9525">
                <a:solidFill>
                  <a:schemeClr val="accent6"/>
                </a:solidFill>
              </a:ln>
              <a:effectLst/>
            </c:spPr>
          </c:marker>
          <c:cat>
            <c:strRef>
              <c:f>Sheet1!$C$98:$E$98</c:f>
              <c:strCache>
                <c:ptCount val="3"/>
                <c:pt idx="0">
                  <c:v>ROC</c:v>
                </c:pt>
                <c:pt idx="1">
                  <c:v>Sensitivity</c:v>
                </c:pt>
                <c:pt idx="2">
                  <c:v>Specificity</c:v>
                </c:pt>
              </c:strCache>
            </c:strRef>
          </c:cat>
          <c:val>
            <c:numRef>
              <c:f>Sheet1!$C$102:$E$102</c:f>
              <c:numCache>
                <c:formatCode>###0.000</c:formatCode>
                <c:ptCount val="3"/>
                <c:pt idx="0" formatCode="General">
                  <c:v>0.83301442449219876</c:v>
                </c:pt>
                <c:pt idx="1">
                  <c:v>0.54430379746835444</c:v>
                </c:pt>
                <c:pt idx="2" formatCode="0.000">
                  <c:v>0.94186046511627908</c:v>
                </c:pt>
              </c:numCache>
            </c:numRef>
          </c:val>
          <c:smooth val="0"/>
          <c:extLst>
            <c:ext xmlns:c16="http://schemas.microsoft.com/office/drawing/2014/chart" uri="{C3380CC4-5D6E-409C-BE32-E72D297353CC}">
              <c16:uniqueId val="{00000003-6A97-4D74-B013-CD9DDAEFACC4}"/>
            </c:ext>
          </c:extLst>
        </c:ser>
        <c:ser>
          <c:idx val="4"/>
          <c:order val="4"/>
          <c:tx>
            <c:strRef>
              <c:f>Sheet1!$B$103</c:f>
              <c:strCache>
                <c:ptCount val="1"/>
                <c:pt idx="0">
                  <c:v>RC Only</c:v>
                </c:pt>
              </c:strCache>
            </c:strRef>
          </c:tx>
          <c:spPr>
            <a:ln w="28575" cap="rnd">
              <a:solidFill>
                <a:schemeClr val="accent5"/>
              </a:solidFill>
              <a:round/>
            </a:ln>
            <a:effectLst/>
          </c:spPr>
          <c:marker>
            <c:symbol val="circle"/>
            <c:size val="5"/>
            <c:spPr>
              <a:solidFill>
                <a:schemeClr val="accent5"/>
              </a:solidFill>
              <a:ln w="9525">
                <a:solidFill>
                  <a:schemeClr val="accent5"/>
                </a:solidFill>
              </a:ln>
              <a:effectLst/>
            </c:spPr>
          </c:marker>
          <c:cat>
            <c:strRef>
              <c:f>Sheet1!$C$98:$E$98</c:f>
              <c:strCache>
                <c:ptCount val="3"/>
                <c:pt idx="0">
                  <c:v>ROC</c:v>
                </c:pt>
                <c:pt idx="1">
                  <c:v>Sensitivity</c:v>
                </c:pt>
                <c:pt idx="2">
                  <c:v>Specificity</c:v>
                </c:pt>
              </c:strCache>
            </c:strRef>
          </c:cat>
          <c:val>
            <c:numRef>
              <c:f>Sheet1!$C$103:$E$103</c:f>
              <c:numCache>
                <c:formatCode>###0.000</c:formatCode>
                <c:ptCount val="3"/>
                <c:pt idx="0" formatCode="General">
                  <c:v>0.83706211362967275</c:v>
                </c:pt>
                <c:pt idx="1">
                  <c:v>0.5527426160337553</c:v>
                </c:pt>
                <c:pt idx="2" formatCode="0.000">
                  <c:v>0.93023255813953487</c:v>
                </c:pt>
              </c:numCache>
            </c:numRef>
          </c:val>
          <c:smooth val="0"/>
          <c:extLst>
            <c:ext xmlns:c16="http://schemas.microsoft.com/office/drawing/2014/chart" uri="{C3380CC4-5D6E-409C-BE32-E72D297353CC}">
              <c16:uniqueId val="{00000004-6A97-4D74-B013-CD9DDAEFACC4}"/>
            </c:ext>
          </c:extLst>
        </c:ser>
        <c:ser>
          <c:idx val="5"/>
          <c:order val="5"/>
          <c:tx>
            <c:strRef>
              <c:f>Sheet1!$B$104</c:f>
              <c:strCache>
                <c:ptCount val="1"/>
                <c:pt idx="0">
                  <c:v>RC Only (no RCd)</c:v>
                </c:pt>
              </c:strCache>
            </c:strRef>
          </c:tx>
          <c:spPr>
            <a:ln w="28575" cap="rnd">
              <a:solidFill>
                <a:srgbClr val="7030A0"/>
              </a:solidFill>
              <a:round/>
            </a:ln>
            <a:effectLst/>
          </c:spPr>
          <c:marker>
            <c:symbol val="circle"/>
            <c:size val="5"/>
            <c:spPr>
              <a:solidFill>
                <a:srgbClr val="7030A0"/>
              </a:solidFill>
              <a:ln w="9525">
                <a:solidFill>
                  <a:srgbClr val="7030A0"/>
                </a:solidFill>
              </a:ln>
              <a:effectLst/>
            </c:spPr>
          </c:marker>
          <c:cat>
            <c:strRef>
              <c:f>Sheet1!$C$98:$E$98</c:f>
              <c:strCache>
                <c:ptCount val="3"/>
                <c:pt idx="0">
                  <c:v>ROC</c:v>
                </c:pt>
                <c:pt idx="1">
                  <c:v>Sensitivity</c:v>
                </c:pt>
                <c:pt idx="2">
                  <c:v>Specificity</c:v>
                </c:pt>
              </c:strCache>
            </c:strRef>
          </c:cat>
          <c:val>
            <c:numRef>
              <c:f>Sheet1!$C$104:$E$104</c:f>
              <c:numCache>
                <c:formatCode>###0.000</c:formatCode>
                <c:ptCount val="3"/>
                <c:pt idx="0" formatCode="General">
                  <c:v>0.83699999999999997</c:v>
                </c:pt>
                <c:pt idx="1">
                  <c:v>0.55000000000000004</c:v>
                </c:pt>
                <c:pt idx="2">
                  <c:v>0.93</c:v>
                </c:pt>
              </c:numCache>
            </c:numRef>
          </c:val>
          <c:smooth val="0"/>
          <c:extLst>
            <c:ext xmlns:c16="http://schemas.microsoft.com/office/drawing/2014/chart" uri="{C3380CC4-5D6E-409C-BE32-E72D297353CC}">
              <c16:uniqueId val="{00000005-6A97-4D74-B013-CD9DDAEFACC4}"/>
            </c:ext>
          </c:extLst>
        </c:ser>
        <c:dLbls>
          <c:showLegendKey val="0"/>
          <c:showVal val="0"/>
          <c:showCatName val="0"/>
          <c:showSerName val="0"/>
          <c:showPercent val="0"/>
          <c:showBubbleSize val="0"/>
        </c:dLbls>
        <c:marker val="1"/>
        <c:smooth val="0"/>
        <c:axId val="411561528"/>
        <c:axId val="411560888"/>
      </c:lineChart>
      <c:catAx>
        <c:axId val="411561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411560888"/>
        <c:crosses val="autoZero"/>
        <c:auto val="1"/>
        <c:lblAlgn val="ctr"/>
        <c:lblOffset val="100"/>
        <c:noMultiLvlLbl val="0"/>
      </c:catAx>
      <c:valAx>
        <c:axId val="411560888"/>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411561528"/>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solidFill>
        <a:schemeClr val="tx1">
          <a:lumMod val="15000"/>
          <a:lumOff val="85000"/>
        </a:schemeClr>
      </a:solidFill>
      <a:round/>
    </a:ln>
    <a:effectLst/>
  </c:spPr>
  <c:txPr>
    <a:bodyPr/>
    <a:lstStyle/>
    <a:p>
      <a:pPr>
        <a:defRPr sz="1800"/>
      </a:pPr>
      <a:endParaRPr lang="en-US"/>
    </a:p>
  </c:txPr>
  <c:externalData r:id="rId3">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60" b="0" i="0" u="none" strike="noStrike" kern="1200" spc="0" baseline="0">
                <a:solidFill>
                  <a:schemeClr val="tx1">
                    <a:lumMod val="65000"/>
                    <a:lumOff val="35000"/>
                  </a:schemeClr>
                </a:solidFill>
                <a:latin typeface="+mn-lt"/>
                <a:ea typeface="+mn-ea"/>
                <a:cs typeface="+mn-cs"/>
              </a:defRPr>
            </a:pPr>
            <a:r>
              <a:rPr lang="en-US" dirty="0"/>
              <a:t>MMPI-3 vs SOS Scales Classifying Feigning Group (Any Instructions)</a:t>
            </a:r>
          </a:p>
        </c:rich>
      </c:tx>
      <c:overlay val="0"/>
      <c:spPr>
        <a:noFill/>
        <a:ln>
          <a:noFill/>
        </a:ln>
        <a:effectLst/>
      </c:spPr>
      <c:txPr>
        <a:bodyPr rot="0" spcFirstLastPara="1" vertOverflow="ellipsis" vert="horz" wrap="square" anchor="ctr" anchorCtr="1"/>
        <a:lstStyle/>
        <a:p>
          <a:pPr>
            <a:defRPr sz="216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Sheet1!$B$99</c:f>
              <c:strCache>
                <c:ptCount val="1"/>
                <c:pt idx="0">
                  <c:v>MMPI-3 OR Scales</c:v>
                </c:pt>
              </c:strCache>
            </c:strRef>
          </c:tx>
          <c:spPr>
            <a:ln w="28575" cap="rnd">
              <a:solidFill>
                <a:sysClr val="windowText" lastClr="000000"/>
              </a:solidFill>
              <a:round/>
            </a:ln>
            <a:effectLst/>
          </c:spPr>
          <c:marker>
            <c:symbol val="circle"/>
            <c:size val="5"/>
            <c:spPr>
              <a:solidFill>
                <a:schemeClr val="tx1"/>
              </a:solidFill>
              <a:ln w="9525">
                <a:solidFill>
                  <a:sysClr val="windowText" lastClr="000000"/>
                </a:solidFill>
              </a:ln>
              <a:effectLst/>
            </c:spPr>
          </c:marker>
          <c:cat>
            <c:strRef>
              <c:f>Sheet1!$C$98:$E$98</c:f>
              <c:strCache>
                <c:ptCount val="3"/>
                <c:pt idx="0">
                  <c:v>ROC</c:v>
                </c:pt>
                <c:pt idx="1">
                  <c:v>Sensitivity</c:v>
                </c:pt>
                <c:pt idx="2">
                  <c:v>Specificity</c:v>
                </c:pt>
              </c:strCache>
            </c:strRef>
          </c:cat>
          <c:val>
            <c:numRef>
              <c:f>Sheet1!$C$99:$E$99</c:f>
              <c:numCache>
                <c:formatCode>General</c:formatCode>
                <c:ptCount val="3"/>
                <c:pt idx="0">
                  <c:v>0.81245706996369338</c:v>
                </c:pt>
                <c:pt idx="1">
                  <c:v>0.42599999999999999</c:v>
                </c:pt>
                <c:pt idx="2" formatCode="0.000">
                  <c:v>0.96511627906976749</c:v>
                </c:pt>
              </c:numCache>
            </c:numRef>
          </c:val>
          <c:smooth val="0"/>
          <c:extLst>
            <c:ext xmlns:c16="http://schemas.microsoft.com/office/drawing/2014/chart" uri="{C3380CC4-5D6E-409C-BE32-E72D297353CC}">
              <c16:uniqueId val="{00000000-ABE0-47B7-81B0-3CC761803FCC}"/>
            </c:ext>
          </c:extLst>
        </c:ser>
        <c:ser>
          <c:idx val="1"/>
          <c:order val="1"/>
          <c:tx>
            <c:strRef>
              <c:f>Sheet1!$B$100</c:f>
              <c:strCache>
                <c:ptCount val="1"/>
                <c:pt idx="0">
                  <c:v>HO Only</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strRef>
              <c:f>Sheet1!$C$98:$E$98</c:f>
              <c:strCache>
                <c:ptCount val="3"/>
                <c:pt idx="0">
                  <c:v>ROC</c:v>
                </c:pt>
                <c:pt idx="1">
                  <c:v>Sensitivity</c:v>
                </c:pt>
                <c:pt idx="2">
                  <c:v>Specificity</c:v>
                </c:pt>
              </c:strCache>
            </c:strRef>
          </c:cat>
          <c:val>
            <c:numRef>
              <c:f>Sheet1!$C$100:$E$100</c:f>
              <c:numCache>
                <c:formatCode>###0.000</c:formatCode>
                <c:ptCount val="3"/>
                <c:pt idx="0" formatCode="General">
                  <c:v>0.81272691590619162</c:v>
                </c:pt>
                <c:pt idx="1">
                  <c:v>0.53586497890295359</c:v>
                </c:pt>
                <c:pt idx="2" formatCode="0.000">
                  <c:v>0.94186046511627908</c:v>
                </c:pt>
              </c:numCache>
            </c:numRef>
          </c:val>
          <c:smooth val="0"/>
          <c:extLst>
            <c:ext xmlns:c16="http://schemas.microsoft.com/office/drawing/2014/chart" uri="{C3380CC4-5D6E-409C-BE32-E72D297353CC}">
              <c16:uniqueId val="{00000001-ABE0-47B7-81B0-3CC761803FCC}"/>
            </c:ext>
          </c:extLst>
        </c:ser>
        <c:ser>
          <c:idx val="2"/>
          <c:order val="2"/>
          <c:tx>
            <c:strRef>
              <c:f>Sheet1!$B$101</c:f>
              <c:strCache>
                <c:ptCount val="1"/>
                <c:pt idx="0">
                  <c:v>HO + RC</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strRef>
              <c:f>Sheet1!$C$98:$E$98</c:f>
              <c:strCache>
                <c:ptCount val="3"/>
                <c:pt idx="0">
                  <c:v>ROC</c:v>
                </c:pt>
                <c:pt idx="1">
                  <c:v>Sensitivity</c:v>
                </c:pt>
                <c:pt idx="2">
                  <c:v>Specificity</c:v>
                </c:pt>
              </c:strCache>
            </c:strRef>
          </c:cat>
          <c:val>
            <c:numRef>
              <c:f>Sheet1!$C$101:$E$101</c:f>
              <c:numCache>
                <c:formatCode>###0.000</c:formatCode>
                <c:ptCount val="3"/>
                <c:pt idx="0" formatCode="General">
                  <c:v>0.83</c:v>
                </c:pt>
                <c:pt idx="1">
                  <c:v>0.55300000000000005</c:v>
                </c:pt>
                <c:pt idx="2" formatCode="0.000">
                  <c:v>0.94199999999999995</c:v>
                </c:pt>
              </c:numCache>
            </c:numRef>
          </c:val>
          <c:smooth val="0"/>
          <c:extLst>
            <c:ext xmlns:c16="http://schemas.microsoft.com/office/drawing/2014/chart" uri="{C3380CC4-5D6E-409C-BE32-E72D297353CC}">
              <c16:uniqueId val="{00000002-ABE0-47B7-81B0-3CC761803FCC}"/>
            </c:ext>
          </c:extLst>
        </c:ser>
        <c:ser>
          <c:idx val="3"/>
          <c:order val="3"/>
          <c:tx>
            <c:strRef>
              <c:f>Sheet1!$B$102</c:f>
              <c:strCache>
                <c:ptCount val="1"/>
                <c:pt idx="0">
                  <c:v>HO + RC (no RCd)</c:v>
                </c:pt>
              </c:strCache>
            </c:strRef>
          </c:tx>
          <c:spPr>
            <a:ln w="28575" cap="rnd">
              <a:solidFill>
                <a:schemeClr val="accent6"/>
              </a:solidFill>
              <a:round/>
            </a:ln>
            <a:effectLst/>
          </c:spPr>
          <c:marker>
            <c:symbol val="circle"/>
            <c:size val="5"/>
            <c:spPr>
              <a:solidFill>
                <a:schemeClr val="accent6"/>
              </a:solidFill>
              <a:ln w="9525">
                <a:solidFill>
                  <a:schemeClr val="accent6"/>
                </a:solidFill>
              </a:ln>
              <a:effectLst/>
            </c:spPr>
          </c:marker>
          <c:cat>
            <c:strRef>
              <c:f>Sheet1!$C$98:$E$98</c:f>
              <c:strCache>
                <c:ptCount val="3"/>
                <c:pt idx="0">
                  <c:v>ROC</c:v>
                </c:pt>
                <c:pt idx="1">
                  <c:v>Sensitivity</c:v>
                </c:pt>
                <c:pt idx="2">
                  <c:v>Specificity</c:v>
                </c:pt>
              </c:strCache>
            </c:strRef>
          </c:cat>
          <c:val>
            <c:numRef>
              <c:f>Sheet1!$C$102:$E$102</c:f>
              <c:numCache>
                <c:formatCode>###0.000</c:formatCode>
                <c:ptCount val="3"/>
                <c:pt idx="0" formatCode="General">
                  <c:v>0.83301442449219876</c:v>
                </c:pt>
                <c:pt idx="1">
                  <c:v>0.54430379746835444</c:v>
                </c:pt>
                <c:pt idx="2" formatCode="0.000">
                  <c:v>0.94186046511627908</c:v>
                </c:pt>
              </c:numCache>
            </c:numRef>
          </c:val>
          <c:smooth val="0"/>
          <c:extLst>
            <c:ext xmlns:c16="http://schemas.microsoft.com/office/drawing/2014/chart" uri="{C3380CC4-5D6E-409C-BE32-E72D297353CC}">
              <c16:uniqueId val="{00000003-ABE0-47B7-81B0-3CC761803FCC}"/>
            </c:ext>
          </c:extLst>
        </c:ser>
        <c:ser>
          <c:idx val="4"/>
          <c:order val="4"/>
          <c:tx>
            <c:strRef>
              <c:f>Sheet1!$B$103</c:f>
              <c:strCache>
                <c:ptCount val="1"/>
                <c:pt idx="0">
                  <c:v>RC Only</c:v>
                </c:pt>
              </c:strCache>
            </c:strRef>
          </c:tx>
          <c:spPr>
            <a:ln w="28575" cap="rnd">
              <a:solidFill>
                <a:schemeClr val="accent5"/>
              </a:solidFill>
              <a:round/>
            </a:ln>
            <a:effectLst/>
          </c:spPr>
          <c:marker>
            <c:symbol val="circle"/>
            <c:size val="5"/>
            <c:spPr>
              <a:solidFill>
                <a:schemeClr val="accent5"/>
              </a:solidFill>
              <a:ln w="9525">
                <a:solidFill>
                  <a:schemeClr val="accent5"/>
                </a:solidFill>
              </a:ln>
              <a:effectLst/>
            </c:spPr>
          </c:marker>
          <c:cat>
            <c:strRef>
              <c:f>Sheet1!$C$98:$E$98</c:f>
              <c:strCache>
                <c:ptCount val="3"/>
                <c:pt idx="0">
                  <c:v>ROC</c:v>
                </c:pt>
                <c:pt idx="1">
                  <c:v>Sensitivity</c:v>
                </c:pt>
                <c:pt idx="2">
                  <c:v>Specificity</c:v>
                </c:pt>
              </c:strCache>
            </c:strRef>
          </c:cat>
          <c:val>
            <c:numRef>
              <c:f>Sheet1!$C$103:$E$103</c:f>
              <c:numCache>
                <c:formatCode>###0.000</c:formatCode>
                <c:ptCount val="3"/>
                <c:pt idx="0" formatCode="General">
                  <c:v>0.83706211362967275</c:v>
                </c:pt>
                <c:pt idx="1">
                  <c:v>0.5527426160337553</c:v>
                </c:pt>
                <c:pt idx="2" formatCode="0.000">
                  <c:v>0.93023255813953487</c:v>
                </c:pt>
              </c:numCache>
            </c:numRef>
          </c:val>
          <c:smooth val="0"/>
          <c:extLst>
            <c:ext xmlns:c16="http://schemas.microsoft.com/office/drawing/2014/chart" uri="{C3380CC4-5D6E-409C-BE32-E72D297353CC}">
              <c16:uniqueId val="{00000004-ABE0-47B7-81B0-3CC761803FCC}"/>
            </c:ext>
          </c:extLst>
        </c:ser>
        <c:ser>
          <c:idx val="5"/>
          <c:order val="5"/>
          <c:tx>
            <c:strRef>
              <c:f>Sheet1!$B$104</c:f>
              <c:strCache>
                <c:ptCount val="1"/>
                <c:pt idx="0">
                  <c:v>RC Only (no RCd)</c:v>
                </c:pt>
              </c:strCache>
            </c:strRef>
          </c:tx>
          <c:spPr>
            <a:ln w="28575" cap="rnd">
              <a:solidFill>
                <a:srgbClr val="7030A0"/>
              </a:solidFill>
              <a:round/>
            </a:ln>
            <a:effectLst/>
          </c:spPr>
          <c:marker>
            <c:symbol val="circle"/>
            <c:size val="5"/>
            <c:spPr>
              <a:solidFill>
                <a:srgbClr val="7030A0"/>
              </a:solidFill>
              <a:ln w="9525">
                <a:solidFill>
                  <a:srgbClr val="7030A0"/>
                </a:solidFill>
              </a:ln>
              <a:effectLst/>
            </c:spPr>
          </c:marker>
          <c:cat>
            <c:strRef>
              <c:f>Sheet1!$C$98:$E$98</c:f>
              <c:strCache>
                <c:ptCount val="3"/>
                <c:pt idx="0">
                  <c:v>ROC</c:v>
                </c:pt>
                <c:pt idx="1">
                  <c:v>Sensitivity</c:v>
                </c:pt>
                <c:pt idx="2">
                  <c:v>Specificity</c:v>
                </c:pt>
              </c:strCache>
            </c:strRef>
          </c:cat>
          <c:val>
            <c:numRef>
              <c:f>Sheet1!$C$104:$E$104</c:f>
              <c:numCache>
                <c:formatCode>###0.000</c:formatCode>
                <c:ptCount val="3"/>
                <c:pt idx="0" formatCode="General">
                  <c:v>0.83699999999999997</c:v>
                </c:pt>
                <c:pt idx="1">
                  <c:v>0.55000000000000004</c:v>
                </c:pt>
                <c:pt idx="2">
                  <c:v>0.93</c:v>
                </c:pt>
              </c:numCache>
            </c:numRef>
          </c:val>
          <c:smooth val="0"/>
          <c:extLst>
            <c:ext xmlns:c16="http://schemas.microsoft.com/office/drawing/2014/chart" uri="{C3380CC4-5D6E-409C-BE32-E72D297353CC}">
              <c16:uniqueId val="{00000005-ABE0-47B7-81B0-3CC761803FCC}"/>
            </c:ext>
          </c:extLst>
        </c:ser>
        <c:dLbls>
          <c:showLegendKey val="0"/>
          <c:showVal val="0"/>
          <c:showCatName val="0"/>
          <c:showSerName val="0"/>
          <c:showPercent val="0"/>
          <c:showBubbleSize val="0"/>
        </c:dLbls>
        <c:marker val="1"/>
        <c:smooth val="0"/>
        <c:axId val="411561528"/>
        <c:axId val="411560888"/>
      </c:lineChart>
      <c:catAx>
        <c:axId val="411561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411560888"/>
        <c:crosses val="autoZero"/>
        <c:auto val="1"/>
        <c:lblAlgn val="ctr"/>
        <c:lblOffset val="100"/>
        <c:noMultiLvlLbl val="0"/>
      </c:catAx>
      <c:valAx>
        <c:axId val="411560888"/>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411561528"/>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solidFill>
        <a:schemeClr val="tx1">
          <a:lumMod val="15000"/>
          <a:lumOff val="85000"/>
        </a:schemeClr>
      </a:solidFill>
      <a:round/>
    </a:ln>
    <a:effectLst/>
  </c:spPr>
  <c:txPr>
    <a:bodyPr/>
    <a:lstStyle/>
    <a:p>
      <a:pPr>
        <a:defRPr sz="1800"/>
      </a:pPr>
      <a:endParaRPr lang="en-US"/>
    </a:p>
  </c:txPr>
  <c:externalData r:id="rId3">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MMPI-3</a:t>
            </a:r>
            <a:r>
              <a:rPr lang="en-US" baseline="0"/>
              <a:t> OR Scales Classifying Feigning Group (PTSD)</a:t>
            </a:r>
            <a:endParaRPr lang="en-US"/>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Sheet1!$L$49</c:f>
              <c:strCache>
                <c:ptCount val="1"/>
                <c:pt idx="0">
                  <c:v>F</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strRef>
              <c:f>Sheet1!$M$47:$O$48</c:f>
              <c:strCache>
                <c:ptCount val="3"/>
                <c:pt idx="0">
                  <c:v>ROC</c:v>
                </c:pt>
                <c:pt idx="1">
                  <c:v>Sensitivity</c:v>
                </c:pt>
                <c:pt idx="2">
                  <c:v>Specificity</c:v>
                </c:pt>
              </c:strCache>
            </c:strRef>
          </c:cat>
          <c:val>
            <c:numRef>
              <c:f>Sheet1!$M$49:$O$49</c:f>
              <c:numCache>
                <c:formatCode>###0.000</c:formatCode>
                <c:ptCount val="3"/>
                <c:pt idx="0" formatCode="General">
                  <c:v>0.61483795038928124</c:v>
                </c:pt>
                <c:pt idx="1">
                  <c:v>0.5</c:v>
                </c:pt>
                <c:pt idx="2" formatCode="0.000">
                  <c:v>0.73764258555133078</c:v>
                </c:pt>
              </c:numCache>
            </c:numRef>
          </c:val>
          <c:smooth val="0"/>
          <c:extLst>
            <c:ext xmlns:c16="http://schemas.microsoft.com/office/drawing/2014/chart" uri="{C3380CC4-5D6E-409C-BE32-E72D297353CC}">
              <c16:uniqueId val="{00000000-4DE7-4E38-9834-EFF351C0340C}"/>
            </c:ext>
          </c:extLst>
        </c:ser>
        <c:ser>
          <c:idx val="1"/>
          <c:order val="1"/>
          <c:tx>
            <c:strRef>
              <c:f>Sheet1!$L$50</c:f>
              <c:strCache>
                <c:ptCount val="1"/>
                <c:pt idx="0">
                  <c:v>Fp</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strRef>
              <c:f>Sheet1!$M$47:$O$48</c:f>
              <c:strCache>
                <c:ptCount val="3"/>
                <c:pt idx="0">
                  <c:v>ROC</c:v>
                </c:pt>
                <c:pt idx="1">
                  <c:v>Sensitivity</c:v>
                </c:pt>
                <c:pt idx="2">
                  <c:v>Specificity</c:v>
                </c:pt>
              </c:strCache>
            </c:strRef>
          </c:cat>
          <c:val>
            <c:numRef>
              <c:f>Sheet1!$M$50:$O$50</c:f>
              <c:numCache>
                <c:formatCode>###0.000</c:formatCode>
                <c:ptCount val="3"/>
                <c:pt idx="0" formatCode="General">
                  <c:v>0.63292141951837777</c:v>
                </c:pt>
                <c:pt idx="1">
                  <c:v>0.48809523809523808</c:v>
                </c:pt>
                <c:pt idx="2" formatCode="0.000">
                  <c:v>0.74904942965779464</c:v>
                </c:pt>
              </c:numCache>
            </c:numRef>
          </c:val>
          <c:smooth val="0"/>
          <c:extLst>
            <c:ext xmlns:c16="http://schemas.microsoft.com/office/drawing/2014/chart" uri="{C3380CC4-5D6E-409C-BE32-E72D297353CC}">
              <c16:uniqueId val="{00000001-4DE7-4E38-9834-EFF351C0340C}"/>
            </c:ext>
          </c:extLst>
        </c:ser>
        <c:ser>
          <c:idx val="2"/>
          <c:order val="2"/>
          <c:tx>
            <c:strRef>
              <c:f>Sheet1!$L$51</c:f>
              <c:strCache>
                <c:ptCount val="1"/>
                <c:pt idx="0">
                  <c:v>Fs</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cat>
            <c:strRef>
              <c:f>Sheet1!$M$47:$O$48</c:f>
              <c:strCache>
                <c:ptCount val="3"/>
                <c:pt idx="0">
                  <c:v>ROC</c:v>
                </c:pt>
                <c:pt idx="1">
                  <c:v>Sensitivity</c:v>
                </c:pt>
                <c:pt idx="2">
                  <c:v>Specificity</c:v>
                </c:pt>
              </c:strCache>
            </c:strRef>
          </c:cat>
          <c:val>
            <c:numRef>
              <c:f>Sheet1!$M$51:$O$51</c:f>
              <c:numCache>
                <c:formatCode>###0.000</c:formatCode>
                <c:ptCount val="3"/>
                <c:pt idx="0" formatCode="General">
                  <c:v>0.61673909107369185</c:v>
                </c:pt>
                <c:pt idx="1">
                  <c:v>0.45238095238095238</c:v>
                </c:pt>
                <c:pt idx="2" formatCode="0.000">
                  <c:v>0.75665399239543729</c:v>
                </c:pt>
              </c:numCache>
            </c:numRef>
          </c:val>
          <c:smooth val="0"/>
          <c:extLst>
            <c:ext xmlns:c16="http://schemas.microsoft.com/office/drawing/2014/chart" uri="{C3380CC4-5D6E-409C-BE32-E72D297353CC}">
              <c16:uniqueId val="{00000002-4DE7-4E38-9834-EFF351C0340C}"/>
            </c:ext>
          </c:extLst>
        </c:ser>
        <c:ser>
          <c:idx val="3"/>
          <c:order val="3"/>
          <c:tx>
            <c:strRef>
              <c:f>Sheet1!$L$52</c:f>
              <c:strCache>
                <c:ptCount val="1"/>
                <c:pt idx="0">
                  <c:v>FBS</c:v>
                </c:pt>
              </c:strCache>
            </c:strRef>
          </c:tx>
          <c:spPr>
            <a:ln w="28575" cap="rnd">
              <a:solidFill>
                <a:srgbClr val="7030A0"/>
              </a:solidFill>
              <a:round/>
            </a:ln>
            <a:effectLst/>
          </c:spPr>
          <c:marker>
            <c:symbol val="circle"/>
            <c:size val="5"/>
            <c:spPr>
              <a:solidFill>
                <a:srgbClr val="7030A0"/>
              </a:solidFill>
              <a:ln w="9525">
                <a:solidFill>
                  <a:srgbClr val="7030A0"/>
                </a:solidFill>
              </a:ln>
              <a:effectLst/>
            </c:spPr>
          </c:marker>
          <c:cat>
            <c:strRef>
              <c:f>Sheet1!$M$47:$O$48</c:f>
              <c:strCache>
                <c:ptCount val="3"/>
                <c:pt idx="0">
                  <c:v>ROC</c:v>
                </c:pt>
                <c:pt idx="1">
                  <c:v>Sensitivity</c:v>
                </c:pt>
                <c:pt idx="2">
                  <c:v>Specificity</c:v>
                </c:pt>
              </c:strCache>
            </c:strRef>
          </c:cat>
          <c:val>
            <c:numRef>
              <c:f>Sheet1!$M$52:$O$52</c:f>
              <c:numCache>
                <c:formatCode>###0.000</c:formatCode>
                <c:ptCount val="3"/>
                <c:pt idx="0" formatCode="General">
                  <c:v>0.58374072062284998</c:v>
                </c:pt>
                <c:pt idx="1">
                  <c:v>2.3809523809523808E-2</c:v>
                </c:pt>
                <c:pt idx="2" formatCode="0.000">
                  <c:v>0.99239543726235746</c:v>
                </c:pt>
              </c:numCache>
            </c:numRef>
          </c:val>
          <c:smooth val="0"/>
          <c:extLst>
            <c:ext xmlns:c16="http://schemas.microsoft.com/office/drawing/2014/chart" uri="{C3380CC4-5D6E-409C-BE32-E72D297353CC}">
              <c16:uniqueId val="{00000003-4DE7-4E38-9834-EFF351C0340C}"/>
            </c:ext>
          </c:extLst>
        </c:ser>
        <c:ser>
          <c:idx val="4"/>
          <c:order val="4"/>
          <c:tx>
            <c:strRef>
              <c:f>Sheet1!$L$53</c:f>
              <c:strCache>
                <c:ptCount val="1"/>
                <c:pt idx="0">
                  <c:v>RBS</c:v>
                </c:pt>
              </c:strCache>
            </c:strRef>
          </c:tx>
          <c:spPr>
            <a:ln w="28575" cap="rnd">
              <a:solidFill>
                <a:schemeClr val="accent5"/>
              </a:solidFill>
              <a:round/>
            </a:ln>
            <a:effectLst/>
          </c:spPr>
          <c:marker>
            <c:symbol val="circle"/>
            <c:size val="5"/>
            <c:spPr>
              <a:solidFill>
                <a:schemeClr val="accent5"/>
              </a:solidFill>
              <a:ln w="9525">
                <a:solidFill>
                  <a:schemeClr val="accent5"/>
                </a:solidFill>
              </a:ln>
              <a:effectLst/>
            </c:spPr>
          </c:marker>
          <c:cat>
            <c:strRef>
              <c:f>Sheet1!$M$47:$O$48</c:f>
              <c:strCache>
                <c:ptCount val="3"/>
                <c:pt idx="0">
                  <c:v>ROC</c:v>
                </c:pt>
                <c:pt idx="1">
                  <c:v>Sensitivity</c:v>
                </c:pt>
                <c:pt idx="2">
                  <c:v>Specificity</c:v>
                </c:pt>
              </c:strCache>
            </c:strRef>
          </c:cat>
          <c:val>
            <c:numRef>
              <c:f>Sheet1!$M$53:$O$53</c:f>
              <c:numCache>
                <c:formatCode>###0.000</c:formatCode>
                <c:ptCount val="3"/>
                <c:pt idx="0" formatCode="General">
                  <c:v>0.62219355422777478</c:v>
                </c:pt>
                <c:pt idx="1">
                  <c:v>0.42857142857142855</c:v>
                </c:pt>
                <c:pt idx="2" formatCode="0.000">
                  <c:v>0.76045627376425851</c:v>
                </c:pt>
              </c:numCache>
            </c:numRef>
          </c:val>
          <c:smooth val="0"/>
          <c:extLst>
            <c:ext xmlns:c16="http://schemas.microsoft.com/office/drawing/2014/chart" uri="{C3380CC4-5D6E-409C-BE32-E72D297353CC}">
              <c16:uniqueId val="{00000004-4DE7-4E38-9834-EFF351C0340C}"/>
            </c:ext>
          </c:extLst>
        </c:ser>
        <c:dLbls>
          <c:showLegendKey val="0"/>
          <c:showVal val="0"/>
          <c:showCatName val="0"/>
          <c:showSerName val="0"/>
          <c:showPercent val="0"/>
          <c:showBubbleSize val="0"/>
        </c:dLbls>
        <c:marker val="1"/>
        <c:smooth val="0"/>
        <c:axId val="411561528"/>
        <c:axId val="411560888"/>
      </c:lineChart>
      <c:catAx>
        <c:axId val="411561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11560888"/>
        <c:crosses val="autoZero"/>
        <c:auto val="1"/>
        <c:lblAlgn val="ctr"/>
        <c:lblOffset val="100"/>
        <c:noMultiLvlLbl val="0"/>
      </c:catAx>
      <c:valAx>
        <c:axId val="411560888"/>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11561528"/>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3">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MMPI-3</a:t>
            </a:r>
            <a:r>
              <a:rPr lang="en-US" baseline="0"/>
              <a:t> OR Scales Classifying Feigning Group (mTBI)</a:t>
            </a:r>
            <a:endParaRPr lang="en-US"/>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Sheet1!$X$49</c:f>
              <c:strCache>
                <c:ptCount val="1"/>
                <c:pt idx="0">
                  <c:v>F</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strRef>
              <c:f>Sheet1!$Y$48:$AA$48</c:f>
              <c:strCache>
                <c:ptCount val="3"/>
                <c:pt idx="0">
                  <c:v>ROC</c:v>
                </c:pt>
                <c:pt idx="1">
                  <c:v>Sensitivity</c:v>
                </c:pt>
                <c:pt idx="2">
                  <c:v>Specificity</c:v>
                </c:pt>
              </c:strCache>
            </c:strRef>
          </c:cat>
          <c:val>
            <c:numRef>
              <c:f>Sheet1!$Y$49:$AA$49</c:f>
              <c:numCache>
                <c:formatCode>###0.000</c:formatCode>
                <c:ptCount val="3"/>
                <c:pt idx="0" formatCode="General">
                  <c:v>0.55906862745098052</c:v>
                </c:pt>
                <c:pt idx="1">
                  <c:v>0.26666666666666666</c:v>
                </c:pt>
                <c:pt idx="2" formatCode="0.000">
                  <c:v>0.73333333333333339</c:v>
                </c:pt>
              </c:numCache>
            </c:numRef>
          </c:val>
          <c:smooth val="0"/>
          <c:extLst>
            <c:ext xmlns:c16="http://schemas.microsoft.com/office/drawing/2014/chart" uri="{C3380CC4-5D6E-409C-BE32-E72D297353CC}">
              <c16:uniqueId val="{00000000-FE9C-42AA-AEDA-651D15D2DC27}"/>
            </c:ext>
          </c:extLst>
        </c:ser>
        <c:ser>
          <c:idx val="1"/>
          <c:order val="1"/>
          <c:tx>
            <c:strRef>
              <c:f>Sheet1!$X$50</c:f>
              <c:strCache>
                <c:ptCount val="1"/>
                <c:pt idx="0">
                  <c:v>Fp</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strRef>
              <c:f>Sheet1!$Y$48:$AA$48</c:f>
              <c:strCache>
                <c:ptCount val="3"/>
                <c:pt idx="0">
                  <c:v>ROC</c:v>
                </c:pt>
                <c:pt idx="1">
                  <c:v>Sensitivity</c:v>
                </c:pt>
                <c:pt idx="2">
                  <c:v>Specificity</c:v>
                </c:pt>
              </c:strCache>
            </c:strRef>
          </c:cat>
          <c:val>
            <c:numRef>
              <c:f>Sheet1!$Y$50:$AA$50</c:f>
              <c:numCache>
                <c:formatCode>###0.000</c:formatCode>
                <c:ptCount val="3"/>
                <c:pt idx="0" formatCode="General">
                  <c:v>0.52142156862745104</c:v>
                </c:pt>
                <c:pt idx="1">
                  <c:v>0.29333333333333333</c:v>
                </c:pt>
                <c:pt idx="2" formatCode="0.000">
                  <c:v>0.70666666666666667</c:v>
                </c:pt>
              </c:numCache>
            </c:numRef>
          </c:val>
          <c:smooth val="0"/>
          <c:extLst>
            <c:ext xmlns:c16="http://schemas.microsoft.com/office/drawing/2014/chart" uri="{C3380CC4-5D6E-409C-BE32-E72D297353CC}">
              <c16:uniqueId val="{00000001-FE9C-42AA-AEDA-651D15D2DC27}"/>
            </c:ext>
          </c:extLst>
        </c:ser>
        <c:ser>
          <c:idx val="2"/>
          <c:order val="2"/>
          <c:tx>
            <c:strRef>
              <c:f>Sheet1!$X$51</c:f>
              <c:strCache>
                <c:ptCount val="1"/>
                <c:pt idx="0">
                  <c:v>Fs</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cat>
            <c:strRef>
              <c:f>Sheet1!$Y$48:$AA$48</c:f>
              <c:strCache>
                <c:ptCount val="3"/>
                <c:pt idx="0">
                  <c:v>ROC</c:v>
                </c:pt>
                <c:pt idx="1">
                  <c:v>Sensitivity</c:v>
                </c:pt>
                <c:pt idx="2">
                  <c:v>Specificity</c:v>
                </c:pt>
              </c:strCache>
            </c:strRef>
          </c:cat>
          <c:val>
            <c:numRef>
              <c:f>Sheet1!$Y$51:$AA$51</c:f>
              <c:numCache>
                <c:formatCode>###0.000</c:formatCode>
                <c:ptCount val="3"/>
                <c:pt idx="0" formatCode="General">
                  <c:v>0.60580882352941157</c:v>
                </c:pt>
                <c:pt idx="1">
                  <c:v>0.30666666666666664</c:v>
                </c:pt>
                <c:pt idx="2" formatCode="0.000">
                  <c:v>0.69333333333333336</c:v>
                </c:pt>
              </c:numCache>
            </c:numRef>
          </c:val>
          <c:smooth val="0"/>
          <c:extLst>
            <c:ext xmlns:c16="http://schemas.microsoft.com/office/drawing/2014/chart" uri="{C3380CC4-5D6E-409C-BE32-E72D297353CC}">
              <c16:uniqueId val="{00000002-FE9C-42AA-AEDA-651D15D2DC27}"/>
            </c:ext>
          </c:extLst>
        </c:ser>
        <c:ser>
          <c:idx val="3"/>
          <c:order val="3"/>
          <c:tx>
            <c:strRef>
              <c:f>Sheet1!$X$52</c:f>
              <c:strCache>
                <c:ptCount val="1"/>
                <c:pt idx="0">
                  <c:v>FBS</c:v>
                </c:pt>
              </c:strCache>
            </c:strRef>
          </c:tx>
          <c:spPr>
            <a:ln w="28575" cap="rnd">
              <a:solidFill>
                <a:srgbClr val="7030A0"/>
              </a:solidFill>
              <a:round/>
            </a:ln>
            <a:effectLst/>
          </c:spPr>
          <c:marker>
            <c:symbol val="circle"/>
            <c:size val="5"/>
            <c:spPr>
              <a:solidFill>
                <a:srgbClr val="7030A0"/>
              </a:solidFill>
              <a:ln w="9525">
                <a:solidFill>
                  <a:srgbClr val="7030A0"/>
                </a:solidFill>
              </a:ln>
              <a:effectLst/>
            </c:spPr>
          </c:marker>
          <c:cat>
            <c:strRef>
              <c:f>Sheet1!$Y$48:$AA$48</c:f>
              <c:strCache>
                <c:ptCount val="3"/>
                <c:pt idx="0">
                  <c:v>ROC</c:v>
                </c:pt>
                <c:pt idx="1">
                  <c:v>Sensitivity</c:v>
                </c:pt>
                <c:pt idx="2">
                  <c:v>Specificity</c:v>
                </c:pt>
              </c:strCache>
            </c:strRef>
          </c:cat>
          <c:val>
            <c:numRef>
              <c:f>Sheet1!$Y$52:$AA$52</c:f>
              <c:numCache>
                <c:formatCode>###0.000</c:formatCode>
                <c:ptCount val="3"/>
                <c:pt idx="0" formatCode="General">
                  <c:v>0.64593137254901956</c:v>
                </c:pt>
                <c:pt idx="1">
                  <c:v>1.3333333333333334E-2</c:v>
                </c:pt>
                <c:pt idx="2" formatCode="0.000">
                  <c:v>0.98666666666666669</c:v>
                </c:pt>
              </c:numCache>
            </c:numRef>
          </c:val>
          <c:smooth val="0"/>
          <c:extLst>
            <c:ext xmlns:c16="http://schemas.microsoft.com/office/drawing/2014/chart" uri="{C3380CC4-5D6E-409C-BE32-E72D297353CC}">
              <c16:uniqueId val="{00000003-FE9C-42AA-AEDA-651D15D2DC27}"/>
            </c:ext>
          </c:extLst>
        </c:ser>
        <c:ser>
          <c:idx val="4"/>
          <c:order val="4"/>
          <c:tx>
            <c:strRef>
              <c:f>Sheet1!$X$53</c:f>
              <c:strCache>
                <c:ptCount val="1"/>
                <c:pt idx="0">
                  <c:v>RBS</c:v>
                </c:pt>
              </c:strCache>
            </c:strRef>
          </c:tx>
          <c:spPr>
            <a:ln w="28575" cap="rnd">
              <a:solidFill>
                <a:schemeClr val="accent5"/>
              </a:solidFill>
              <a:round/>
            </a:ln>
            <a:effectLst/>
          </c:spPr>
          <c:marker>
            <c:symbol val="circle"/>
            <c:size val="5"/>
            <c:spPr>
              <a:solidFill>
                <a:schemeClr val="accent5"/>
              </a:solidFill>
              <a:ln w="9525">
                <a:solidFill>
                  <a:schemeClr val="accent5"/>
                </a:solidFill>
              </a:ln>
              <a:effectLst/>
            </c:spPr>
          </c:marker>
          <c:cat>
            <c:strRef>
              <c:f>Sheet1!$Y$48:$AA$48</c:f>
              <c:strCache>
                <c:ptCount val="3"/>
                <c:pt idx="0">
                  <c:v>ROC</c:v>
                </c:pt>
                <c:pt idx="1">
                  <c:v>Sensitivity</c:v>
                </c:pt>
                <c:pt idx="2">
                  <c:v>Specificity</c:v>
                </c:pt>
              </c:strCache>
            </c:strRef>
          </c:cat>
          <c:val>
            <c:numRef>
              <c:f>Sheet1!$Y$53:$AA$53</c:f>
              <c:numCache>
                <c:formatCode>###0.000</c:formatCode>
                <c:ptCount val="3"/>
                <c:pt idx="0" formatCode="General">
                  <c:v>0.58713235294117627</c:v>
                </c:pt>
                <c:pt idx="1">
                  <c:v>0.26666666666666666</c:v>
                </c:pt>
                <c:pt idx="2" formatCode="0.000">
                  <c:v>0.73333333333333339</c:v>
                </c:pt>
              </c:numCache>
            </c:numRef>
          </c:val>
          <c:smooth val="0"/>
          <c:extLst>
            <c:ext xmlns:c16="http://schemas.microsoft.com/office/drawing/2014/chart" uri="{C3380CC4-5D6E-409C-BE32-E72D297353CC}">
              <c16:uniqueId val="{00000004-FE9C-42AA-AEDA-651D15D2DC27}"/>
            </c:ext>
          </c:extLst>
        </c:ser>
        <c:dLbls>
          <c:showLegendKey val="0"/>
          <c:showVal val="0"/>
          <c:showCatName val="0"/>
          <c:showSerName val="0"/>
          <c:showPercent val="0"/>
          <c:showBubbleSize val="0"/>
        </c:dLbls>
        <c:marker val="1"/>
        <c:smooth val="0"/>
        <c:axId val="411561528"/>
        <c:axId val="411560888"/>
      </c:lineChart>
      <c:catAx>
        <c:axId val="411561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11560888"/>
        <c:crosses val="autoZero"/>
        <c:auto val="1"/>
        <c:lblAlgn val="ctr"/>
        <c:lblOffset val="100"/>
        <c:noMultiLvlLbl val="0"/>
      </c:catAx>
      <c:valAx>
        <c:axId val="411560888"/>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11561528"/>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3">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MMPI-3</a:t>
            </a:r>
            <a:r>
              <a:rPr lang="en-US" baseline="0"/>
              <a:t> OR Scales Classifying Feigning Group (Co-morbid PTSD &amp; mTBI)</a:t>
            </a:r>
            <a:endParaRPr lang="en-US"/>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Sheet1!$AI$49</c:f>
              <c:strCache>
                <c:ptCount val="1"/>
                <c:pt idx="0">
                  <c:v>F</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strRef>
              <c:f>Sheet1!$AJ$48:$AL$48</c:f>
              <c:strCache>
                <c:ptCount val="3"/>
                <c:pt idx="0">
                  <c:v>ROC</c:v>
                </c:pt>
                <c:pt idx="1">
                  <c:v>Sensitivity</c:v>
                </c:pt>
                <c:pt idx="2">
                  <c:v>Specificity</c:v>
                </c:pt>
              </c:strCache>
            </c:strRef>
          </c:cat>
          <c:val>
            <c:numRef>
              <c:f>Sheet1!$AJ$49:$AL$49</c:f>
              <c:numCache>
                <c:formatCode>###0.000</c:formatCode>
                <c:ptCount val="3"/>
                <c:pt idx="0" formatCode="General">
                  <c:v>0.64338480602421122</c:v>
                </c:pt>
                <c:pt idx="1">
                  <c:v>0.5</c:v>
                </c:pt>
                <c:pt idx="2" formatCode="0.000">
                  <c:v>0.73234200743494426</c:v>
                </c:pt>
              </c:numCache>
            </c:numRef>
          </c:val>
          <c:smooth val="0"/>
          <c:extLst>
            <c:ext xmlns:c16="http://schemas.microsoft.com/office/drawing/2014/chart" uri="{C3380CC4-5D6E-409C-BE32-E72D297353CC}">
              <c16:uniqueId val="{00000000-ECBC-4804-860F-2D242BF04314}"/>
            </c:ext>
          </c:extLst>
        </c:ser>
        <c:ser>
          <c:idx val="1"/>
          <c:order val="1"/>
          <c:tx>
            <c:strRef>
              <c:f>Sheet1!$AI$50</c:f>
              <c:strCache>
                <c:ptCount val="1"/>
                <c:pt idx="0">
                  <c:v>Fp</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strRef>
              <c:f>Sheet1!$AJ$48:$AL$48</c:f>
              <c:strCache>
                <c:ptCount val="3"/>
                <c:pt idx="0">
                  <c:v>ROC</c:v>
                </c:pt>
                <c:pt idx="1">
                  <c:v>Sensitivity</c:v>
                </c:pt>
                <c:pt idx="2">
                  <c:v>Specificity</c:v>
                </c:pt>
              </c:strCache>
            </c:strRef>
          </c:cat>
          <c:val>
            <c:numRef>
              <c:f>Sheet1!$AJ$50:$AL$50</c:f>
              <c:numCache>
                <c:formatCode>###0.000</c:formatCode>
                <c:ptCount val="3"/>
                <c:pt idx="0" formatCode="General">
                  <c:v>0.63590220188733193</c:v>
                </c:pt>
                <c:pt idx="1">
                  <c:v>0.47435897435897434</c:v>
                </c:pt>
                <c:pt idx="2" formatCode="0.000">
                  <c:v>0.7397769516728625</c:v>
                </c:pt>
              </c:numCache>
            </c:numRef>
          </c:val>
          <c:smooth val="0"/>
          <c:extLst>
            <c:ext xmlns:c16="http://schemas.microsoft.com/office/drawing/2014/chart" uri="{C3380CC4-5D6E-409C-BE32-E72D297353CC}">
              <c16:uniqueId val="{00000001-ECBC-4804-860F-2D242BF04314}"/>
            </c:ext>
          </c:extLst>
        </c:ser>
        <c:ser>
          <c:idx val="2"/>
          <c:order val="2"/>
          <c:tx>
            <c:strRef>
              <c:f>Sheet1!$AI$51</c:f>
              <c:strCache>
                <c:ptCount val="1"/>
                <c:pt idx="0">
                  <c:v>Fs</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cat>
            <c:strRef>
              <c:f>Sheet1!$AJ$48:$AL$48</c:f>
              <c:strCache>
                <c:ptCount val="3"/>
                <c:pt idx="0">
                  <c:v>ROC</c:v>
                </c:pt>
                <c:pt idx="1">
                  <c:v>Sensitivity</c:v>
                </c:pt>
                <c:pt idx="2">
                  <c:v>Specificity</c:v>
                </c:pt>
              </c:strCache>
            </c:strRef>
          </c:cat>
          <c:val>
            <c:numRef>
              <c:f>Sheet1!$AJ$51:$AL$51</c:f>
              <c:numCache>
                <c:formatCode>###0.000</c:formatCode>
                <c:ptCount val="3"/>
                <c:pt idx="0" formatCode="General">
                  <c:v>0.62701363073110283</c:v>
                </c:pt>
                <c:pt idx="1">
                  <c:v>0.4358974358974359</c:v>
                </c:pt>
                <c:pt idx="2" formatCode="0.000">
                  <c:v>0.74721189591078063</c:v>
                </c:pt>
              </c:numCache>
            </c:numRef>
          </c:val>
          <c:smooth val="0"/>
          <c:extLst>
            <c:ext xmlns:c16="http://schemas.microsoft.com/office/drawing/2014/chart" uri="{C3380CC4-5D6E-409C-BE32-E72D297353CC}">
              <c16:uniqueId val="{00000002-ECBC-4804-860F-2D242BF04314}"/>
            </c:ext>
          </c:extLst>
        </c:ser>
        <c:ser>
          <c:idx val="3"/>
          <c:order val="3"/>
          <c:tx>
            <c:strRef>
              <c:f>Sheet1!$AI$52</c:f>
              <c:strCache>
                <c:ptCount val="1"/>
                <c:pt idx="0">
                  <c:v>FBS</c:v>
                </c:pt>
              </c:strCache>
            </c:strRef>
          </c:tx>
          <c:spPr>
            <a:ln w="28575" cap="rnd">
              <a:solidFill>
                <a:srgbClr val="7030A0"/>
              </a:solidFill>
              <a:round/>
            </a:ln>
            <a:effectLst/>
          </c:spPr>
          <c:marker>
            <c:symbol val="circle"/>
            <c:size val="5"/>
            <c:spPr>
              <a:solidFill>
                <a:srgbClr val="7030A0"/>
              </a:solidFill>
              <a:ln w="9525">
                <a:solidFill>
                  <a:srgbClr val="7030A0"/>
                </a:solidFill>
              </a:ln>
              <a:effectLst/>
            </c:spPr>
          </c:marker>
          <c:cat>
            <c:strRef>
              <c:f>Sheet1!$AJ$48:$AL$48</c:f>
              <c:strCache>
                <c:ptCount val="3"/>
                <c:pt idx="0">
                  <c:v>ROC</c:v>
                </c:pt>
                <c:pt idx="1">
                  <c:v>Sensitivity</c:v>
                </c:pt>
                <c:pt idx="2">
                  <c:v>Specificity</c:v>
                </c:pt>
              </c:strCache>
            </c:strRef>
          </c:cat>
          <c:val>
            <c:numRef>
              <c:f>Sheet1!$AJ$52:$AL$52</c:f>
              <c:numCache>
                <c:formatCode>###0.000</c:formatCode>
                <c:ptCount val="3"/>
                <c:pt idx="0" formatCode="General">
                  <c:v>0.61123820417500696</c:v>
                </c:pt>
                <c:pt idx="1">
                  <c:v>1.282051282051282E-2</c:v>
                </c:pt>
                <c:pt idx="2" formatCode="0.000">
                  <c:v>0.98884758364312264</c:v>
                </c:pt>
              </c:numCache>
            </c:numRef>
          </c:val>
          <c:smooth val="0"/>
          <c:extLst>
            <c:ext xmlns:c16="http://schemas.microsoft.com/office/drawing/2014/chart" uri="{C3380CC4-5D6E-409C-BE32-E72D297353CC}">
              <c16:uniqueId val="{00000003-ECBC-4804-860F-2D242BF04314}"/>
            </c:ext>
          </c:extLst>
        </c:ser>
        <c:ser>
          <c:idx val="4"/>
          <c:order val="4"/>
          <c:tx>
            <c:strRef>
              <c:f>Sheet1!$AI$53</c:f>
              <c:strCache>
                <c:ptCount val="1"/>
                <c:pt idx="0">
                  <c:v>RBS</c:v>
                </c:pt>
              </c:strCache>
            </c:strRef>
          </c:tx>
          <c:spPr>
            <a:ln w="28575" cap="rnd">
              <a:solidFill>
                <a:schemeClr val="accent5"/>
              </a:solidFill>
              <a:round/>
            </a:ln>
            <a:effectLst/>
          </c:spPr>
          <c:marker>
            <c:symbol val="circle"/>
            <c:size val="5"/>
            <c:spPr>
              <a:solidFill>
                <a:schemeClr val="accent5"/>
              </a:solidFill>
              <a:ln w="9525">
                <a:solidFill>
                  <a:schemeClr val="accent5"/>
                </a:solidFill>
              </a:ln>
              <a:effectLst/>
            </c:spPr>
          </c:marker>
          <c:cat>
            <c:strRef>
              <c:f>Sheet1!$AJ$48:$AL$48</c:f>
              <c:strCache>
                <c:ptCount val="3"/>
                <c:pt idx="0">
                  <c:v>ROC</c:v>
                </c:pt>
                <c:pt idx="1">
                  <c:v>Sensitivity</c:v>
                </c:pt>
                <c:pt idx="2">
                  <c:v>Specificity</c:v>
                </c:pt>
              </c:strCache>
            </c:strRef>
          </c:cat>
          <c:val>
            <c:numRef>
              <c:f>Sheet1!$AJ$53:$AL$53</c:f>
              <c:numCache>
                <c:formatCode>###0.000</c:formatCode>
                <c:ptCount val="3"/>
                <c:pt idx="0" formatCode="General">
                  <c:v>0.62963492517395869</c:v>
                </c:pt>
                <c:pt idx="1">
                  <c:v>0.44871794871794873</c:v>
                </c:pt>
                <c:pt idx="2" formatCode="0.000">
                  <c:v>0.76208178438661711</c:v>
                </c:pt>
              </c:numCache>
            </c:numRef>
          </c:val>
          <c:smooth val="0"/>
          <c:extLst>
            <c:ext xmlns:c16="http://schemas.microsoft.com/office/drawing/2014/chart" uri="{C3380CC4-5D6E-409C-BE32-E72D297353CC}">
              <c16:uniqueId val="{00000004-ECBC-4804-860F-2D242BF04314}"/>
            </c:ext>
          </c:extLst>
        </c:ser>
        <c:dLbls>
          <c:showLegendKey val="0"/>
          <c:showVal val="0"/>
          <c:showCatName val="0"/>
          <c:showSerName val="0"/>
          <c:showPercent val="0"/>
          <c:showBubbleSize val="0"/>
        </c:dLbls>
        <c:marker val="1"/>
        <c:smooth val="0"/>
        <c:axId val="411561528"/>
        <c:axId val="411560888"/>
      </c:lineChart>
      <c:catAx>
        <c:axId val="411561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11560888"/>
        <c:crosses val="autoZero"/>
        <c:auto val="1"/>
        <c:lblAlgn val="ctr"/>
        <c:lblOffset val="100"/>
        <c:noMultiLvlLbl val="0"/>
      </c:catAx>
      <c:valAx>
        <c:axId val="411560888"/>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11561528"/>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3">
    <c:autoUpdate val="0"/>
  </c:externalData>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dirty="0"/>
              <a:t>MMPI-3</a:t>
            </a:r>
            <a:r>
              <a:rPr lang="en-US" baseline="0" dirty="0"/>
              <a:t> OR Scales Classifying Feigning Group (Any Instructions)</a:t>
            </a:r>
            <a:endParaRPr lang="en-US" dirty="0"/>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Sheet1!$B$49</c:f>
              <c:strCache>
                <c:ptCount val="1"/>
                <c:pt idx="0">
                  <c:v>F</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strRef>
              <c:f>Sheet1!$C$47:$E$48</c:f>
              <c:strCache>
                <c:ptCount val="3"/>
                <c:pt idx="0">
                  <c:v>ROC</c:v>
                </c:pt>
                <c:pt idx="1">
                  <c:v>Sensitivity</c:v>
                </c:pt>
                <c:pt idx="2">
                  <c:v>Specificity</c:v>
                </c:pt>
              </c:strCache>
            </c:strRef>
          </c:cat>
          <c:val>
            <c:numRef>
              <c:f>Sheet1!$C$49:$E$49</c:f>
              <c:numCache>
                <c:formatCode>General</c:formatCode>
                <c:ptCount val="3"/>
                <c:pt idx="0">
                  <c:v>0.81245706996369338</c:v>
                </c:pt>
                <c:pt idx="1">
                  <c:v>0.42599999999999999</c:v>
                </c:pt>
                <c:pt idx="2" formatCode="0.000">
                  <c:v>0.96511627906976749</c:v>
                </c:pt>
              </c:numCache>
            </c:numRef>
          </c:val>
          <c:smooth val="0"/>
          <c:extLst>
            <c:ext xmlns:c16="http://schemas.microsoft.com/office/drawing/2014/chart" uri="{C3380CC4-5D6E-409C-BE32-E72D297353CC}">
              <c16:uniqueId val="{00000000-E034-4AF6-84B8-D9F50E19950E}"/>
            </c:ext>
          </c:extLst>
        </c:ser>
        <c:ser>
          <c:idx val="1"/>
          <c:order val="1"/>
          <c:tx>
            <c:strRef>
              <c:f>Sheet1!$B$50</c:f>
              <c:strCache>
                <c:ptCount val="1"/>
                <c:pt idx="0">
                  <c:v>Fp</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strRef>
              <c:f>Sheet1!$C$47:$E$48</c:f>
              <c:strCache>
                <c:ptCount val="3"/>
                <c:pt idx="0">
                  <c:v>ROC</c:v>
                </c:pt>
                <c:pt idx="1">
                  <c:v>Sensitivity</c:v>
                </c:pt>
                <c:pt idx="2">
                  <c:v>Specificity</c:v>
                </c:pt>
              </c:strCache>
            </c:strRef>
          </c:cat>
          <c:val>
            <c:numRef>
              <c:f>Sheet1!$C$50:$E$50</c:f>
              <c:numCache>
                <c:formatCode>General</c:formatCode>
                <c:ptCount val="3"/>
                <c:pt idx="0">
                  <c:v>0.77558630163870057</c:v>
                </c:pt>
                <c:pt idx="1">
                  <c:v>0.42199999999999999</c:v>
                </c:pt>
                <c:pt idx="2" formatCode="0.000">
                  <c:v>0.98837209302325579</c:v>
                </c:pt>
              </c:numCache>
            </c:numRef>
          </c:val>
          <c:smooth val="0"/>
          <c:extLst>
            <c:ext xmlns:c16="http://schemas.microsoft.com/office/drawing/2014/chart" uri="{C3380CC4-5D6E-409C-BE32-E72D297353CC}">
              <c16:uniqueId val="{00000001-E034-4AF6-84B8-D9F50E19950E}"/>
            </c:ext>
          </c:extLst>
        </c:ser>
        <c:ser>
          <c:idx val="2"/>
          <c:order val="2"/>
          <c:tx>
            <c:strRef>
              <c:f>Sheet1!$B$51</c:f>
              <c:strCache>
                <c:ptCount val="1"/>
                <c:pt idx="0">
                  <c:v>Fs</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cat>
            <c:strRef>
              <c:f>Sheet1!$C$47:$E$48</c:f>
              <c:strCache>
                <c:ptCount val="3"/>
                <c:pt idx="0">
                  <c:v>ROC</c:v>
                </c:pt>
                <c:pt idx="1">
                  <c:v>Sensitivity</c:v>
                </c:pt>
                <c:pt idx="2">
                  <c:v>Specificity</c:v>
                </c:pt>
              </c:strCache>
            </c:strRef>
          </c:cat>
          <c:val>
            <c:numRef>
              <c:f>Sheet1!$C$51:$E$51</c:f>
              <c:numCache>
                <c:formatCode>General</c:formatCode>
                <c:ptCount val="3"/>
                <c:pt idx="0">
                  <c:v>0.83178785202629757</c:v>
                </c:pt>
                <c:pt idx="1">
                  <c:v>0.40100000000000002</c:v>
                </c:pt>
                <c:pt idx="2" formatCode="0.000">
                  <c:v>0.98837209302325579</c:v>
                </c:pt>
              </c:numCache>
            </c:numRef>
          </c:val>
          <c:smooth val="0"/>
          <c:extLst>
            <c:ext xmlns:c16="http://schemas.microsoft.com/office/drawing/2014/chart" uri="{C3380CC4-5D6E-409C-BE32-E72D297353CC}">
              <c16:uniqueId val="{00000002-E034-4AF6-84B8-D9F50E19950E}"/>
            </c:ext>
          </c:extLst>
        </c:ser>
        <c:ser>
          <c:idx val="3"/>
          <c:order val="3"/>
          <c:tx>
            <c:strRef>
              <c:f>Sheet1!$B$52</c:f>
              <c:strCache>
                <c:ptCount val="1"/>
                <c:pt idx="0">
                  <c:v>FBS</c:v>
                </c:pt>
              </c:strCache>
            </c:strRef>
          </c:tx>
          <c:spPr>
            <a:ln w="28575" cap="rnd">
              <a:solidFill>
                <a:srgbClr val="7030A0"/>
              </a:solidFill>
              <a:round/>
            </a:ln>
            <a:effectLst/>
          </c:spPr>
          <c:marker>
            <c:symbol val="circle"/>
            <c:size val="5"/>
            <c:spPr>
              <a:solidFill>
                <a:srgbClr val="7030A0"/>
              </a:solidFill>
              <a:ln w="9525">
                <a:solidFill>
                  <a:srgbClr val="7030A0"/>
                </a:solidFill>
              </a:ln>
              <a:effectLst/>
            </c:spPr>
          </c:marker>
          <c:cat>
            <c:strRef>
              <c:f>Sheet1!$C$47:$E$48</c:f>
              <c:strCache>
                <c:ptCount val="3"/>
                <c:pt idx="0">
                  <c:v>ROC</c:v>
                </c:pt>
                <c:pt idx="1">
                  <c:v>Sensitivity</c:v>
                </c:pt>
                <c:pt idx="2">
                  <c:v>Specificity</c:v>
                </c:pt>
              </c:strCache>
            </c:strRef>
          </c:cat>
          <c:val>
            <c:numRef>
              <c:f>Sheet1!$C$52:$E$52</c:f>
              <c:numCache>
                <c:formatCode>General</c:formatCode>
                <c:ptCount val="3"/>
                <c:pt idx="0">
                  <c:v>0.82101854577568434</c:v>
                </c:pt>
                <c:pt idx="1">
                  <c:v>1.7000000000000001E-2</c:v>
                </c:pt>
                <c:pt idx="2" formatCode="0.000">
                  <c:v>1</c:v>
                </c:pt>
              </c:numCache>
            </c:numRef>
          </c:val>
          <c:smooth val="0"/>
          <c:extLst>
            <c:ext xmlns:c16="http://schemas.microsoft.com/office/drawing/2014/chart" uri="{C3380CC4-5D6E-409C-BE32-E72D297353CC}">
              <c16:uniqueId val="{00000003-E034-4AF6-84B8-D9F50E19950E}"/>
            </c:ext>
          </c:extLst>
        </c:ser>
        <c:ser>
          <c:idx val="4"/>
          <c:order val="4"/>
          <c:tx>
            <c:strRef>
              <c:f>Sheet1!$B$53</c:f>
              <c:strCache>
                <c:ptCount val="1"/>
                <c:pt idx="0">
                  <c:v>RBS</c:v>
                </c:pt>
              </c:strCache>
            </c:strRef>
          </c:tx>
          <c:spPr>
            <a:ln w="28575" cap="rnd">
              <a:solidFill>
                <a:schemeClr val="accent5"/>
              </a:solidFill>
              <a:round/>
            </a:ln>
            <a:effectLst/>
          </c:spPr>
          <c:marker>
            <c:symbol val="circle"/>
            <c:size val="5"/>
            <c:spPr>
              <a:solidFill>
                <a:schemeClr val="accent5"/>
              </a:solidFill>
              <a:ln w="9525">
                <a:solidFill>
                  <a:schemeClr val="accent5"/>
                </a:solidFill>
              </a:ln>
              <a:effectLst/>
            </c:spPr>
          </c:marker>
          <c:cat>
            <c:strRef>
              <c:f>Sheet1!$C$47:$E$48</c:f>
              <c:strCache>
                <c:ptCount val="3"/>
                <c:pt idx="0">
                  <c:v>ROC</c:v>
                </c:pt>
                <c:pt idx="1">
                  <c:v>Sensitivity</c:v>
                </c:pt>
                <c:pt idx="2">
                  <c:v>Specificity</c:v>
                </c:pt>
              </c:strCache>
            </c:strRef>
          </c:cat>
          <c:val>
            <c:numRef>
              <c:f>Sheet1!$C$53:$E$53</c:f>
              <c:numCache>
                <c:formatCode>General</c:formatCode>
                <c:ptCount val="3"/>
                <c:pt idx="0">
                  <c:v>0.8351731920321851</c:v>
                </c:pt>
                <c:pt idx="1">
                  <c:v>0.38400000000000001</c:v>
                </c:pt>
                <c:pt idx="2" formatCode="0.000">
                  <c:v>0.98837209302325602</c:v>
                </c:pt>
              </c:numCache>
            </c:numRef>
          </c:val>
          <c:smooth val="0"/>
          <c:extLst>
            <c:ext xmlns:c16="http://schemas.microsoft.com/office/drawing/2014/chart" uri="{C3380CC4-5D6E-409C-BE32-E72D297353CC}">
              <c16:uniqueId val="{00000004-E034-4AF6-84B8-D9F50E19950E}"/>
            </c:ext>
          </c:extLst>
        </c:ser>
        <c:dLbls>
          <c:showLegendKey val="0"/>
          <c:showVal val="0"/>
          <c:showCatName val="0"/>
          <c:showSerName val="0"/>
          <c:showPercent val="0"/>
          <c:showBubbleSize val="0"/>
        </c:dLbls>
        <c:marker val="1"/>
        <c:smooth val="0"/>
        <c:axId val="411561528"/>
        <c:axId val="411560888"/>
      </c:lineChart>
      <c:catAx>
        <c:axId val="411561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11560888"/>
        <c:crosses val="autoZero"/>
        <c:auto val="1"/>
        <c:lblAlgn val="ctr"/>
        <c:lblOffset val="100"/>
        <c:noMultiLvlLbl val="0"/>
      </c:catAx>
      <c:valAx>
        <c:axId val="411560888"/>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11561528"/>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3">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SOS </a:t>
            </a:r>
            <a:r>
              <a:rPr lang="en-US" baseline="0"/>
              <a:t>Scales Classifying Feigning Group (mTBI)</a:t>
            </a:r>
            <a:endParaRPr lang="en-US"/>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Sheet1!$W$74</c:f>
              <c:strCache>
                <c:ptCount val="1"/>
                <c:pt idx="0">
                  <c:v>HO Only</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strRef>
              <c:f>Sheet1!$X$73:$Z$73</c:f>
              <c:strCache>
                <c:ptCount val="3"/>
                <c:pt idx="0">
                  <c:v>ROC</c:v>
                </c:pt>
                <c:pt idx="1">
                  <c:v>Sensitivity</c:v>
                </c:pt>
                <c:pt idx="2">
                  <c:v>Specificity</c:v>
                </c:pt>
              </c:strCache>
            </c:strRef>
          </c:cat>
          <c:val>
            <c:numRef>
              <c:f>Sheet1!$X$74:$Z$74</c:f>
              <c:numCache>
                <c:formatCode>###0.000</c:formatCode>
                <c:ptCount val="3"/>
                <c:pt idx="0">
                  <c:v>0.53392156862745066</c:v>
                </c:pt>
                <c:pt idx="1">
                  <c:v>0.45333333333333331</c:v>
                </c:pt>
                <c:pt idx="2" formatCode="0.000">
                  <c:v>0.59926470588235292</c:v>
                </c:pt>
              </c:numCache>
            </c:numRef>
          </c:val>
          <c:smooth val="0"/>
          <c:extLst>
            <c:ext xmlns:c16="http://schemas.microsoft.com/office/drawing/2014/chart" uri="{C3380CC4-5D6E-409C-BE32-E72D297353CC}">
              <c16:uniqueId val="{00000000-87CF-4513-9A95-B4DE9BA8CD7E}"/>
            </c:ext>
          </c:extLst>
        </c:ser>
        <c:ser>
          <c:idx val="1"/>
          <c:order val="1"/>
          <c:tx>
            <c:strRef>
              <c:f>Sheet1!$W$75</c:f>
              <c:strCache>
                <c:ptCount val="1"/>
                <c:pt idx="0">
                  <c:v>HO + RC</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strRef>
              <c:f>Sheet1!$X$73:$Z$73</c:f>
              <c:strCache>
                <c:ptCount val="3"/>
                <c:pt idx="0">
                  <c:v>ROC</c:v>
                </c:pt>
                <c:pt idx="1">
                  <c:v>Sensitivity</c:v>
                </c:pt>
                <c:pt idx="2">
                  <c:v>Specificity</c:v>
                </c:pt>
              </c:strCache>
            </c:strRef>
          </c:cat>
          <c:val>
            <c:numRef>
              <c:f>Sheet1!$X$75:$Z$75</c:f>
              <c:numCache>
                <c:formatCode>###0.000</c:formatCode>
                <c:ptCount val="3"/>
                <c:pt idx="0">
                  <c:v>0.51781862745098028</c:v>
                </c:pt>
                <c:pt idx="1">
                  <c:v>0</c:v>
                </c:pt>
                <c:pt idx="2" formatCode="0.000">
                  <c:v>1</c:v>
                </c:pt>
              </c:numCache>
            </c:numRef>
          </c:val>
          <c:smooth val="0"/>
          <c:extLst>
            <c:ext xmlns:c16="http://schemas.microsoft.com/office/drawing/2014/chart" uri="{C3380CC4-5D6E-409C-BE32-E72D297353CC}">
              <c16:uniqueId val="{00000001-87CF-4513-9A95-B4DE9BA8CD7E}"/>
            </c:ext>
          </c:extLst>
        </c:ser>
        <c:ser>
          <c:idx val="2"/>
          <c:order val="2"/>
          <c:tx>
            <c:strRef>
              <c:f>Sheet1!$W$76</c:f>
              <c:strCache>
                <c:ptCount val="1"/>
                <c:pt idx="0">
                  <c:v>HO + RC (no RCd)</c:v>
                </c:pt>
              </c:strCache>
            </c:strRef>
          </c:tx>
          <c:spPr>
            <a:ln w="28575" cap="rnd">
              <a:solidFill>
                <a:schemeClr val="accent6"/>
              </a:solidFill>
              <a:round/>
            </a:ln>
            <a:effectLst/>
          </c:spPr>
          <c:marker>
            <c:symbol val="circle"/>
            <c:size val="5"/>
            <c:spPr>
              <a:solidFill>
                <a:schemeClr val="accent6"/>
              </a:solidFill>
              <a:ln w="9525">
                <a:solidFill>
                  <a:schemeClr val="accent6"/>
                </a:solidFill>
              </a:ln>
              <a:effectLst/>
            </c:spPr>
          </c:marker>
          <c:cat>
            <c:strRef>
              <c:f>Sheet1!$X$73:$Z$73</c:f>
              <c:strCache>
                <c:ptCount val="3"/>
                <c:pt idx="0">
                  <c:v>ROC</c:v>
                </c:pt>
                <c:pt idx="1">
                  <c:v>Sensitivity</c:v>
                </c:pt>
                <c:pt idx="2">
                  <c:v>Specificity</c:v>
                </c:pt>
              </c:strCache>
            </c:strRef>
          </c:cat>
          <c:val>
            <c:numRef>
              <c:f>Sheet1!$X$76:$Z$76</c:f>
              <c:numCache>
                <c:formatCode>###0.000</c:formatCode>
                <c:ptCount val="3"/>
                <c:pt idx="0">
                  <c:v>0.56009803921568624</c:v>
                </c:pt>
                <c:pt idx="1">
                  <c:v>0.48</c:v>
                </c:pt>
                <c:pt idx="2" formatCode="0.000">
                  <c:v>0.59926470588235292</c:v>
                </c:pt>
              </c:numCache>
            </c:numRef>
          </c:val>
          <c:smooth val="0"/>
          <c:extLst>
            <c:ext xmlns:c16="http://schemas.microsoft.com/office/drawing/2014/chart" uri="{C3380CC4-5D6E-409C-BE32-E72D297353CC}">
              <c16:uniqueId val="{00000002-87CF-4513-9A95-B4DE9BA8CD7E}"/>
            </c:ext>
          </c:extLst>
        </c:ser>
        <c:ser>
          <c:idx val="3"/>
          <c:order val="3"/>
          <c:tx>
            <c:strRef>
              <c:f>Sheet1!$W$77</c:f>
              <c:strCache>
                <c:ptCount val="1"/>
                <c:pt idx="0">
                  <c:v>RC Only</c:v>
                </c:pt>
              </c:strCache>
            </c:strRef>
          </c:tx>
          <c:spPr>
            <a:ln w="28575" cap="rnd">
              <a:solidFill>
                <a:schemeClr val="accent5"/>
              </a:solidFill>
              <a:round/>
            </a:ln>
            <a:effectLst/>
          </c:spPr>
          <c:marker>
            <c:symbol val="circle"/>
            <c:size val="5"/>
            <c:spPr>
              <a:solidFill>
                <a:schemeClr val="accent5"/>
              </a:solidFill>
              <a:ln w="9525">
                <a:solidFill>
                  <a:schemeClr val="accent5"/>
                </a:solidFill>
              </a:ln>
              <a:effectLst/>
            </c:spPr>
          </c:marker>
          <c:cat>
            <c:strRef>
              <c:f>Sheet1!$X$73:$Z$73</c:f>
              <c:strCache>
                <c:ptCount val="3"/>
                <c:pt idx="0">
                  <c:v>ROC</c:v>
                </c:pt>
                <c:pt idx="1">
                  <c:v>Sensitivity</c:v>
                </c:pt>
                <c:pt idx="2">
                  <c:v>Specificity</c:v>
                </c:pt>
              </c:strCache>
            </c:strRef>
          </c:cat>
          <c:val>
            <c:numRef>
              <c:f>Sheet1!$X$77:$Z$77</c:f>
              <c:numCache>
                <c:formatCode>###0.000</c:formatCode>
                <c:ptCount val="3"/>
                <c:pt idx="0">
                  <c:v>0.57002450980392116</c:v>
                </c:pt>
                <c:pt idx="1">
                  <c:v>0.46666666666666667</c:v>
                </c:pt>
                <c:pt idx="2" formatCode="0.000">
                  <c:v>0.5845588235294118</c:v>
                </c:pt>
              </c:numCache>
            </c:numRef>
          </c:val>
          <c:smooth val="0"/>
          <c:extLst>
            <c:ext xmlns:c16="http://schemas.microsoft.com/office/drawing/2014/chart" uri="{C3380CC4-5D6E-409C-BE32-E72D297353CC}">
              <c16:uniqueId val="{00000003-87CF-4513-9A95-B4DE9BA8CD7E}"/>
            </c:ext>
          </c:extLst>
        </c:ser>
        <c:dLbls>
          <c:showLegendKey val="0"/>
          <c:showVal val="0"/>
          <c:showCatName val="0"/>
          <c:showSerName val="0"/>
          <c:showPercent val="0"/>
          <c:showBubbleSize val="0"/>
        </c:dLbls>
        <c:marker val="1"/>
        <c:smooth val="0"/>
        <c:axId val="411561528"/>
        <c:axId val="411560888"/>
      </c:lineChart>
      <c:catAx>
        <c:axId val="411561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11560888"/>
        <c:crosses val="autoZero"/>
        <c:auto val="1"/>
        <c:lblAlgn val="ctr"/>
        <c:lblOffset val="100"/>
        <c:noMultiLvlLbl val="0"/>
      </c:catAx>
      <c:valAx>
        <c:axId val="411560888"/>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11561528"/>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3">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SOS </a:t>
            </a:r>
            <a:r>
              <a:rPr lang="en-US" baseline="0"/>
              <a:t>Scales Classifying Feigning Group (Co-morbid PTSD &amp; mTBI)</a:t>
            </a:r>
            <a:endParaRPr lang="en-US"/>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Sheet1!$AG$73</c:f>
              <c:strCache>
                <c:ptCount val="1"/>
                <c:pt idx="0">
                  <c:v>HO Only</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strRef>
              <c:f>Sheet1!$AH$72:$AJ$72</c:f>
              <c:strCache>
                <c:ptCount val="3"/>
                <c:pt idx="0">
                  <c:v>ROC</c:v>
                </c:pt>
                <c:pt idx="1">
                  <c:v>Sensitivity</c:v>
                </c:pt>
                <c:pt idx="2">
                  <c:v>Specificity</c:v>
                </c:pt>
              </c:strCache>
            </c:strRef>
          </c:cat>
          <c:val>
            <c:numRef>
              <c:f>Sheet1!$AH$73:$AJ$73</c:f>
              <c:numCache>
                <c:formatCode>General</c:formatCode>
                <c:ptCount val="3"/>
                <c:pt idx="0" formatCode="###0.000">
                  <c:v>0.64398055476122351</c:v>
                </c:pt>
                <c:pt idx="1">
                  <c:v>0.57699999999999996</c:v>
                </c:pt>
                <c:pt idx="2" formatCode="0.000">
                  <c:v>0.63600000000000001</c:v>
                </c:pt>
              </c:numCache>
            </c:numRef>
          </c:val>
          <c:smooth val="0"/>
          <c:extLst>
            <c:ext xmlns:c16="http://schemas.microsoft.com/office/drawing/2014/chart" uri="{C3380CC4-5D6E-409C-BE32-E72D297353CC}">
              <c16:uniqueId val="{00000000-8B4E-4EBF-872F-C09241C931C8}"/>
            </c:ext>
          </c:extLst>
        </c:ser>
        <c:ser>
          <c:idx val="1"/>
          <c:order val="1"/>
          <c:tx>
            <c:strRef>
              <c:f>Sheet1!$AG$74</c:f>
              <c:strCache>
                <c:ptCount val="1"/>
                <c:pt idx="0">
                  <c:v>HO + RC</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strRef>
              <c:f>Sheet1!$AH$72:$AJ$72</c:f>
              <c:strCache>
                <c:ptCount val="3"/>
                <c:pt idx="0">
                  <c:v>ROC</c:v>
                </c:pt>
                <c:pt idx="1">
                  <c:v>Sensitivity</c:v>
                </c:pt>
                <c:pt idx="2">
                  <c:v>Specificity</c:v>
                </c:pt>
              </c:strCache>
            </c:strRef>
          </c:cat>
          <c:val>
            <c:numRef>
              <c:f>Sheet1!$AH$74:$AJ$74</c:f>
              <c:numCache>
                <c:formatCode>General</c:formatCode>
                <c:ptCount val="3"/>
                <c:pt idx="0" formatCode="###0.000">
                  <c:v>0.3940758745591465</c:v>
                </c:pt>
                <c:pt idx="1">
                  <c:v>0</c:v>
                </c:pt>
                <c:pt idx="2" formatCode="0.000">
                  <c:v>1</c:v>
                </c:pt>
              </c:numCache>
            </c:numRef>
          </c:val>
          <c:smooth val="0"/>
          <c:extLst>
            <c:ext xmlns:c16="http://schemas.microsoft.com/office/drawing/2014/chart" uri="{C3380CC4-5D6E-409C-BE32-E72D297353CC}">
              <c16:uniqueId val="{00000001-8B4E-4EBF-872F-C09241C931C8}"/>
            </c:ext>
          </c:extLst>
        </c:ser>
        <c:ser>
          <c:idx val="2"/>
          <c:order val="2"/>
          <c:tx>
            <c:strRef>
              <c:f>Sheet1!$AG$75</c:f>
              <c:strCache>
                <c:ptCount val="1"/>
                <c:pt idx="0">
                  <c:v>HO + RC (no RCd)</c:v>
                </c:pt>
              </c:strCache>
            </c:strRef>
          </c:tx>
          <c:spPr>
            <a:ln w="28575" cap="rnd">
              <a:solidFill>
                <a:schemeClr val="accent6"/>
              </a:solidFill>
              <a:round/>
            </a:ln>
            <a:effectLst/>
          </c:spPr>
          <c:marker>
            <c:symbol val="circle"/>
            <c:size val="5"/>
            <c:spPr>
              <a:solidFill>
                <a:schemeClr val="accent6"/>
              </a:solidFill>
              <a:ln w="9525">
                <a:solidFill>
                  <a:schemeClr val="accent6"/>
                </a:solidFill>
              </a:ln>
              <a:effectLst/>
            </c:spPr>
          </c:marker>
          <c:cat>
            <c:strRef>
              <c:f>Sheet1!$AH$72:$AJ$72</c:f>
              <c:strCache>
                <c:ptCount val="3"/>
                <c:pt idx="0">
                  <c:v>ROC</c:v>
                </c:pt>
                <c:pt idx="1">
                  <c:v>Sensitivity</c:v>
                </c:pt>
                <c:pt idx="2">
                  <c:v>Specificity</c:v>
                </c:pt>
              </c:strCache>
            </c:strRef>
          </c:cat>
          <c:val>
            <c:numRef>
              <c:f>Sheet1!$AH$75:$AJ$75</c:f>
              <c:numCache>
                <c:formatCode>General</c:formatCode>
                <c:ptCount val="3"/>
                <c:pt idx="0" formatCode="###0.000">
                  <c:v>0.6428367171861602</c:v>
                </c:pt>
                <c:pt idx="1">
                  <c:v>0.59</c:v>
                </c:pt>
                <c:pt idx="2" formatCode="0.000">
                  <c:v>0.63200000000000001</c:v>
                </c:pt>
              </c:numCache>
            </c:numRef>
          </c:val>
          <c:smooth val="0"/>
          <c:extLst>
            <c:ext xmlns:c16="http://schemas.microsoft.com/office/drawing/2014/chart" uri="{C3380CC4-5D6E-409C-BE32-E72D297353CC}">
              <c16:uniqueId val="{00000002-8B4E-4EBF-872F-C09241C931C8}"/>
            </c:ext>
          </c:extLst>
        </c:ser>
        <c:ser>
          <c:idx val="3"/>
          <c:order val="3"/>
          <c:tx>
            <c:strRef>
              <c:f>Sheet1!$AG$76</c:f>
              <c:strCache>
                <c:ptCount val="1"/>
                <c:pt idx="0">
                  <c:v>RC Only</c:v>
                </c:pt>
              </c:strCache>
            </c:strRef>
          </c:tx>
          <c:spPr>
            <a:ln w="28575" cap="rnd">
              <a:solidFill>
                <a:schemeClr val="accent5"/>
              </a:solidFill>
              <a:round/>
            </a:ln>
            <a:effectLst/>
          </c:spPr>
          <c:marker>
            <c:symbol val="circle"/>
            <c:size val="5"/>
            <c:spPr>
              <a:solidFill>
                <a:schemeClr val="accent5"/>
              </a:solidFill>
              <a:ln w="9525">
                <a:solidFill>
                  <a:schemeClr val="accent5"/>
                </a:solidFill>
              </a:ln>
              <a:effectLst/>
            </c:spPr>
          </c:marker>
          <c:cat>
            <c:strRef>
              <c:f>Sheet1!$AH$72:$AJ$72</c:f>
              <c:strCache>
                <c:ptCount val="3"/>
                <c:pt idx="0">
                  <c:v>ROC</c:v>
                </c:pt>
                <c:pt idx="1">
                  <c:v>Sensitivity</c:v>
                </c:pt>
                <c:pt idx="2">
                  <c:v>Specificity</c:v>
                </c:pt>
              </c:strCache>
            </c:strRef>
          </c:cat>
          <c:val>
            <c:numRef>
              <c:f>Sheet1!$AH$76:$AJ$76</c:f>
              <c:numCache>
                <c:formatCode>General</c:formatCode>
                <c:ptCount val="3"/>
                <c:pt idx="0" formatCode="###0.000">
                  <c:v>0.63883328567343423</c:v>
                </c:pt>
                <c:pt idx="1">
                  <c:v>0.60299999999999998</c:v>
                </c:pt>
                <c:pt idx="2" formatCode="0.000">
                  <c:v>0.625</c:v>
                </c:pt>
              </c:numCache>
            </c:numRef>
          </c:val>
          <c:smooth val="0"/>
          <c:extLst>
            <c:ext xmlns:c16="http://schemas.microsoft.com/office/drawing/2014/chart" uri="{C3380CC4-5D6E-409C-BE32-E72D297353CC}">
              <c16:uniqueId val="{00000003-8B4E-4EBF-872F-C09241C931C8}"/>
            </c:ext>
          </c:extLst>
        </c:ser>
        <c:dLbls>
          <c:showLegendKey val="0"/>
          <c:showVal val="0"/>
          <c:showCatName val="0"/>
          <c:showSerName val="0"/>
          <c:showPercent val="0"/>
          <c:showBubbleSize val="0"/>
        </c:dLbls>
        <c:marker val="1"/>
        <c:smooth val="0"/>
        <c:axId val="411561528"/>
        <c:axId val="411560888"/>
      </c:lineChart>
      <c:catAx>
        <c:axId val="411561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11560888"/>
        <c:crosses val="autoZero"/>
        <c:auto val="1"/>
        <c:lblAlgn val="ctr"/>
        <c:lblOffset val="100"/>
        <c:noMultiLvlLbl val="0"/>
      </c:catAx>
      <c:valAx>
        <c:axId val="411560888"/>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11561528"/>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3">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dirty="0"/>
              <a:t>SOS </a:t>
            </a:r>
            <a:r>
              <a:rPr lang="en-US" baseline="0" dirty="0"/>
              <a:t>Scales Classifying Feigning Group (Any Instructions)</a:t>
            </a:r>
            <a:endParaRPr lang="en-US" dirty="0"/>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Sheet1!$B$74</c:f>
              <c:strCache>
                <c:ptCount val="1"/>
                <c:pt idx="0">
                  <c:v>HO Only</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strRef>
              <c:f>Sheet1!$C$73:$E$73</c:f>
              <c:strCache>
                <c:ptCount val="3"/>
                <c:pt idx="0">
                  <c:v>ROC</c:v>
                </c:pt>
                <c:pt idx="1">
                  <c:v>Sensitivity</c:v>
                </c:pt>
                <c:pt idx="2">
                  <c:v>Specificity</c:v>
                </c:pt>
              </c:strCache>
            </c:strRef>
          </c:cat>
          <c:val>
            <c:numRef>
              <c:f>Sheet1!$C$74:$E$74</c:f>
              <c:numCache>
                <c:formatCode>###0.000</c:formatCode>
                <c:ptCount val="3"/>
                <c:pt idx="0" formatCode="General">
                  <c:v>0.81272691590619162</c:v>
                </c:pt>
                <c:pt idx="1">
                  <c:v>0.53586497890295359</c:v>
                </c:pt>
                <c:pt idx="2" formatCode="0.000">
                  <c:v>0.94186046511627908</c:v>
                </c:pt>
              </c:numCache>
            </c:numRef>
          </c:val>
          <c:smooth val="0"/>
          <c:extLst>
            <c:ext xmlns:c16="http://schemas.microsoft.com/office/drawing/2014/chart" uri="{C3380CC4-5D6E-409C-BE32-E72D297353CC}">
              <c16:uniqueId val="{00000000-B6D3-45C9-BED8-E3AD2E28C7AC}"/>
            </c:ext>
          </c:extLst>
        </c:ser>
        <c:ser>
          <c:idx val="1"/>
          <c:order val="1"/>
          <c:tx>
            <c:strRef>
              <c:f>Sheet1!$B$75</c:f>
              <c:strCache>
                <c:ptCount val="1"/>
                <c:pt idx="0">
                  <c:v>HO + RC</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strRef>
              <c:f>Sheet1!$C$73:$E$73</c:f>
              <c:strCache>
                <c:ptCount val="3"/>
                <c:pt idx="0">
                  <c:v>ROC</c:v>
                </c:pt>
                <c:pt idx="1">
                  <c:v>Sensitivity</c:v>
                </c:pt>
                <c:pt idx="2">
                  <c:v>Specificity</c:v>
                </c:pt>
              </c:strCache>
            </c:strRef>
          </c:cat>
          <c:val>
            <c:numRef>
              <c:f>Sheet1!$C$75:$E$75</c:f>
              <c:numCache>
                <c:formatCode>###0.000</c:formatCode>
                <c:ptCount val="3"/>
                <c:pt idx="0" formatCode="General">
                  <c:v>0.32776469433814143</c:v>
                </c:pt>
                <c:pt idx="1">
                  <c:v>0</c:v>
                </c:pt>
                <c:pt idx="2" formatCode="0.000">
                  <c:v>1</c:v>
                </c:pt>
              </c:numCache>
            </c:numRef>
          </c:val>
          <c:smooth val="0"/>
          <c:extLst>
            <c:ext xmlns:c16="http://schemas.microsoft.com/office/drawing/2014/chart" uri="{C3380CC4-5D6E-409C-BE32-E72D297353CC}">
              <c16:uniqueId val="{00000001-B6D3-45C9-BED8-E3AD2E28C7AC}"/>
            </c:ext>
          </c:extLst>
        </c:ser>
        <c:ser>
          <c:idx val="2"/>
          <c:order val="2"/>
          <c:tx>
            <c:strRef>
              <c:f>Sheet1!$B$76</c:f>
              <c:strCache>
                <c:ptCount val="1"/>
                <c:pt idx="0">
                  <c:v>HO + RC (no RCd)</c:v>
                </c:pt>
              </c:strCache>
            </c:strRef>
          </c:tx>
          <c:spPr>
            <a:ln w="28575" cap="rnd">
              <a:solidFill>
                <a:schemeClr val="accent6"/>
              </a:solidFill>
              <a:round/>
            </a:ln>
            <a:effectLst/>
          </c:spPr>
          <c:marker>
            <c:symbol val="circle"/>
            <c:size val="5"/>
            <c:spPr>
              <a:solidFill>
                <a:schemeClr val="accent6"/>
              </a:solidFill>
              <a:ln w="9525">
                <a:solidFill>
                  <a:schemeClr val="accent6"/>
                </a:solidFill>
              </a:ln>
              <a:effectLst/>
            </c:spPr>
          </c:marker>
          <c:cat>
            <c:strRef>
              <c:f>Sheet1!$C$73:$E$73</c:f>
              <c:strCache>
                <c:ptCount val="3"/>
                <c:pt idx="0">
                  <c:v>ROC</c:v>
                </c:pt>
                <c:pt idx="1">
                  <c:v>Sensitivity</c:v>
                </c:pt>
                <c:pt idx="2">
                  <c:v>Specificity</c:v>
                </c:pt>
              </c:strCache>
            </c:strRef>
          </c:cat>
          <c:val>
            <c:numRef>
              <c:f>Sheet1!$C$76:$E$76</c:f>
              <c:numCache>
                <c:formatCode>###0.000</c:formatCode>
                <c:ptCount val="3"/>
                <c:pt idx="0" formatCode="General">
                  <c:v>0.83301442449219876</c:v>
                </c:pt>
                <c:pt idx="1">
                  <c:v>0.54430379746835444</c:v>
                </c:pt>
                <c:pt idx="2" formatCode="0.000">
                  <c:v>0.94186046511627908</c:v>
                </c:pt>
              </c:numCache>
            </c:numRef>
          </c:val>
          <c:smooth val="0"/>
          <c:extLst>
            <c:ext xmlns:c16="http://schemas.microsoft.com/office/drawing/2014/chart" uri="{C3380CC4-5D6E-409C-BE32-E72D297353CC}">
              <c16:uniqueId val="{00000002-B6D3-45C9-BED8-E3AD2E28C7AC}"/>
            </c:ext>
          </c:extLst>
        </c:ser>
        <c:ser>
          <c:idx val="3"/>
          <c:order val="3"/>
          <c:tx>
            <c:strRef>
              <c:f>Sheet1!$B$77</c:f>
              <c:strCache>
                <c:ptCount val="1"/>
                <c:pt idx="0">
                  <c:v>RC Only</c:v>
                </c:pt>
              </c:strCache>
            </c:strRef>
          </c:tx>
          <c:spPr>
            <a:ln w="28575" cap="rnd">
              <a:solidFill>
                <a:schemeClr val="accent5"/>
              </a:solidFill>
              <a:round/>
            </a:ln>
            <a:effectLst/>
          </c:spPr>
          <c:marker>
            <c:symbol val="circle"/>
            <c:size val="5"/>
            <c:spPr>
              <a:solidFill>
                <a:schemeClr val="accent5"/>
              </a:solidFill>
              <a:ln w="9525">
                <a:solidFill>
                  <a:schemeClr val="accent5"/>
                </a:solidFill>
              </a:ln>
              <a:effectLst/>
            </c:spPr>
          </c:marker>
          <c:cat>
            <c:strRef>
              <c:f>Sheet1!$C$73:$E$73</c:f>
              <c:strCache>
                <c:ptCount val="3"/>
                <c:pt idx="0">
                  <c:v>ROC</c:v>
                </c:pt>
                <c:pt idx="1">
                  <c:v>Sensitivity</c:v>
                </c:pt>
                <c:pt idx="2">
                  <c:v>Specificity</c:v>
                </c:pt>
              </c:strCache>
            </c:strRef>
          </c:cat>
          <c:val>
            <c:numRef>
              <c:f>Sheet1!$C$77:$E$77</c:f>
              <c:numCache>
                <c:formatCode>###0.000</c:formatCode>
                <c:ptCount val="3"/>
                <c:pt idx="0" formatCode="General">
                  <c:v>0.83706211362967275</c:v>
                </c:pt>
                <c:pt idx="1">
                  <c:v>0.5527426160337553</c:v>
                </c:pt>
                <c:pt idx="2" formatCode="0.000">
                  <c:v>0.93023255813953487</c:v>
                </c:pt>
              </c:numCache>
            </c:numRef>
          </c:val>
          <c:smooth val="0"/>
          <c:extLst>
            <c:ext xmlns:c16="http://schemas.microsoft.com/office/drawing/2014/chart" uri="{C3380CC4-5D6E-409C-BE32-E72D297353CC}">
              <c16:uniqueId val="{00000003-B6D3-45C9-BED8-E3AD2E28C7AC}"/>
            </c:ext>
          </c:extLst>
        </c:ser>
        <c:dLbls>
          <c:showLegendKey val="0"/>
          <c:showVal val="0"/>
          <c:showCatName val="0"/>
          <c:showSerName val="0"/>
          <c:showPercent val="0"/>
          <c:showBubbleSize val="0"/>
        </c:dLbls>
        <c:marker val="1"/>
        <c:smooth val="0"/>
        <c:axId val="411561528"/>
        <c:axId val="411560888"/>
      </c:lineChart>
      <c:catAx>
        <c:axId val="411561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11560888"/>
        <c:crosses val="autoZero"/>
        <c:auto val="1"/>
        <c:lblAlgn val="ctr"/>
        <c:lblOffset val="100"/>
        <c:noMultiLvlLbl val="0"/>
      </c:catAx>
      <c:valAx>
        <c:axId val="411560888"/>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11561528"/>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3">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0" i="0" u="none" strike="noStrike" kern="1200" spc="0" baseline="0">
                <a:solidFill>
                  <a:schemeClr val="tx1">
                    <a:lumMod val="65000"/>
                    <a:lumOff val="35000"/>
                  </a:schemeClr>
                </a:solidFill>
                <a:latin typeface="+mn-lt"/>
                <a:ea typeface="+mn-ea"/>
                <a:cs typeface="+mn-cs"/>
              </a:defRPr>
            </a:pPr>
            <a:r>
              <a:rPr lang="en-US"/>
              <a:t>SOS Scales Classifying Feigning Group (Any Instructions)</a:t>
            </a:r>
          </a:p>
        </c:rich>
      </c:tx>
      <c:overlay val="0"/>
      <c:spPr>
        <a:noFill/>
        <a:ln>
          <a:noFill/>
        </a:ln>
        <a:effectLst/>
      </c:spPr>
      <c:txPr>
        <a:bodyPr rot="0" spcFirstLastPara="1" vertOverflow="ellipsis" vert="horz" wrap="square" anchor="ctr" anchorCtr="1"/>
        <a:lstStyle/>
        <a:p>
          <a:pPr>
            <a:defRPr sz="18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Sheet1!$B$74</c:f>
              <c:strCache>
                <c:ptCount val="1"/>
                <c:pt idx="0">
                  <c:v>HO Only</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strRef>
              <c:f>Sheet1!$C$73:$E$73</c:f>
              <c:strCache>
                <c:ptCount val="3"/>
                <c:pt idx="0">
                  <c:v>ROC</c:v>
                </c:pt>
                <c:pt idx="1">
                  <c:v>Sensitivity</c:v>
                </c:pt>
                <c:pt idx="2">
                  <c:v>Specificity</c:v>
                </c:pt>
              </c:strCache>
            </c:strRef>
          </c:cat>
          <c:val>
            <c:numRef>
              <c:f>Sheet1!$C$74:$E$74</c:f>
              <c:numCache>
                <c:formatCode>###0.000</c:formatCode>
                <c:ptCount val="3"/>
                <c:pt idx="0" formatCode="General">
                  <c:v>0.81272691590619162</c:v>
                </c:pt>
                <c:pt idx="1">
                  <c:v>0.53586497890295359</c:v>
                </c:pt>
                <c:pt idx="2" formatCode="0.000">
                  <c:v>0.94186046511627908</c:v>
                </c:pt>
              </c:numCache>
            </c:numRef>
          </c:val>
          <c:smooth val="0"/>
          <c:extLst>
            <c:ext xmlns:c16="http://schemas.microsoft.com/office/drawing/2014/chart" uri="{C3380CC4-5D6E-409C-BE32-E72D297353CC}">
              <c16:uniqueId val="{00000000-4CEC-40F9-8783-24CBBCD052BB}"/>
            </c:ext>
          </c:extLst>
        </c:ser>
        <c:ser>
          <c:idx val="1"/>
          <c:order val="1"/>
          <c:tx>
            <c:strRef>
              <c:f>Sheet1!$B$75</c:f>
              <c:strCache>
                <c:ptCount val="1"/>
                <c:pt idx="0">
                  <c:v>HO + RC</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strRef>
              <c:f>Sheet1!$C$73:$E$73</c:f>
              <c:strCache>
                <c:ptCount val="3"/>
                <c:pt idx="0">
                  <c:v>ROC</c:v>
                </c:pt>
                <c:pt idx="1">
                  <c:v>Sensitivity</c:v>
                </c:pt>
                <c:pt idx="2">
                  <c:v>Specificity</c:v>
                </c:pt>
              </c:strCache>
            </c:strRef>
          </c:cat>
          <c:val>
            <c:numRef>
              <c:f>Sheet1!$C$75:$E$75</c:f>
              <c:numCache>
                <c:formatCode>###0.000</c:formatCode>
                <c:ptCount val="3"/>
                <c:pt idx="0" formatCode="General">
                  <c:v>0.32776469433814143</c:v>
                </c:pt>
                <c:pt idx="1">
                  <c:v>0</c:v>
                </c:pt>
                <c:pt idx="2" formatCode="0.000">
                  <c:v>1</c:v>
                </c:pt>
              </c:numCache>
            </c:numRef>
          </c:val>
          <c:smooth val="0"/>
          <c:extLst>
            <c:ext xmlns:c16="http://schemas.microsoft.com/office/drawing/2014/chart" uri="{C3380CC4-5D6E-409C-BE32-E72D297353CC}">
              <c16:uniqueId val="{00000001-4CEC-40F9-8783-24CBBCD052BB}"/>
            </c:ext>
          </c:extLst>
        </c:ser>
        <c:ser>
          <c:idx val="2"/>
          <c:order val="2"/>
          <c:tx>
            <c:strRef>
              <c:f>Sheet1!$B$76</c:f>
              <c:strCache>
                <c:ptCount val="1"/>
                <c:pt idx="0">
                  <c:v>HO + RC (no RCd)</c:v>
                </c:pt>
              </c:strCache>
            </c:strRef>
          </c:tx>
          <c:spPr>
            <a:ln w="28575" cap="rnd">
              <a:solidFill>
                <a:schemeClr val="accent6"/>
              </a:solidFill>
              <a:round/>
            </a:ln>
            <a:effectLst/>
          </c:spPr>
          <c:marker>
            <c:symbol val="circle"/>
            <c:size val="5"/>
            <c:spPr>
              <a:solidFill>
                <a:schemeClr val="accent6"/>
              </a:solidFill>
              <a:ln w="9525">
                <a:solidFill>
                  <a:schemeClr val="accent6"/>
                </a:solidFill>
              </a:ln>
              <a:effectLst/>
            </c:spPr>
          </c:marker>
          <c:cat>
            <c:strRef>
              <c:f>Sheet1!$C$73:$E$73</c:f>
              <c:strCache>
                <c:ptCount val="3"/>
                <c:pt idx="0">
                  <c:v>ROC</c:v>
                </c:pt>
                <c:pt idx="1">
                  <c:v>Sensitivity</c:v>
                </c:pt>
                <c:pt idx="2">
                  <c:v>Specificity</c:v>
                </c:pt>
              </c:strCache>
            </c:strRef>
          </c:cat>
          <c:val>
            <c:numRef>
              <c:f>Sheet1!$C$76:$E$76</c:f>
              <c:numCache>
                <c:formatCode>###0.000</c:formatCode>
                <c:ptCount val="3"/>
                <c:pt idx="0" formatCode="General">
                  <c:v>0.83301442449219876</c:v>
                </c:pt>
                <c:pt idx="1">
                  <c:v>0.54430379746835444</c:v>
                </c:pt>
                <c:pt idx="2" formatCode="0.000">
                  <c:v>0.94186046511627908</c:v>
                </c:pt>
              </c:numCache>
            </c:numRef>
          </c:val>
          <c:smooth val="0"/>
          <c:extLst>
            <c:ext xmlns:c16="http://schemas.microsoft.com/office/drawing/2014/chart" uri="{C3380CC4-5D6E-409C-BE32-E72D297353CC}">
              <c16:uniqueId val="{00000002-4CEC-40F9-8783-24CBBCD052BB}"/>
            </c:ext>
          </c:extLst>
        </c:ser>
        <c:ser>
          <c:idx val="3"/>
          <c:order val="3"/>
          <c:tx>
            <c:strRef>
              <c:f>Sheet1!$B$77</c:f>
              <c:strCache>
                <c:ptCount val="1"/>
                <c:pt idx="0">
                  <c:v>RC Only</c:v>
                </c:pt>
              </c:strCache>
            </c:strRef>
          </c:tx>
          <c:spPr>
            <a:ln w="28575" cap="rnd">
              <a:solidFill>
                <a:schemeClr val="accent5"/>
              </a:solidFill>
              <a:round/>
            </a:ln>
            <a:effectLst/>
          </c:spPr>
          <c:marker>
            <c:symbol val="circle"/>
            <c:size val="5"/>
            <c:spPr>
              <a:solidFill>
                <a:schemeClr val="accent5"/>
              </a:solidFill>
              <a:ln w="9525">
                <a:solidFill>
                  <a:schemeClr val="accent5"/>
                </a:solidFill>
              </a:ln>
              <a:effectLst/>
            </c:spPr>
          </c:marker>
          <c:cat>
            <c:strRef>
              <c:f>Sheet1!$C$73:$E$73</c:f>
              <c:strCache>
                <c:ptCount val="3"/>
                <c:pt idx="0">
                  <c:v>ROC</c:v>
                </c:pt>
                <c:pt idx="1">
                  <c:v>Sensitivity</c:v>
                </c:pt>
                <c:pt idx="2">
                  <c:v>Specificity</c:v>
                </c:pt>
              </c:strCache>
            </c:strRef>
          </c:cat>
          <c:val>
            <c:numRef>
              <c:f>Sheet1!$C$77:$E$77</c:f>
              <c:numCache>
                <c:formatCode>###0.000</c:formatCode>
                <c:ptCount val="3"/>
                <c:pt idx="0" formatCode="General">
                  <c:v>0.83399999999999996</c:v>
                </c:pt>
                <c:pt idx="1">
                  <c:v>0.56100000000000005</c:v>
                </c:pt>
                <c:pt idx="2" formatCode="0.000">
                  <c:v>0.94</c:v>
                </c:pt>
              </c:numCache>
            </c:numRef>
          </c:val>
          <c:smooth val="0"/>
          <c:extLst>
            <c:ext xmlns:c16="http://schemas.microsoft.com/office/drawing/2014/chart" uri="{C3380CC4-5D6E-409C-BE32-E72D297353CC}">
              <c16:uniqueId val="{00000003-4CEC-40F9-8783-24CBBCD052BB}"/>
            </c:ext>
          </c:extLst>
        </c:ser>
        <c:ser>
          <c:idx val="4"/>
          <c:order val="4"/>
          <c:tx>
            <c:strRef>
              <c:f>Sheet1!$B$78</c:f>
              <c:strCache>
                <c:ptCount val="1"/>
                <c:pt idx="0">
                  <c:v>RC Only (no RCd)</c:v>
                </c:pt>
              </c:strCache>
            </c:strRef>
          </c:tx>
          <c:spPr>
            <a:ln w="28575" cap="rnd">
              <a:solidFill>
                <a:srgbClr val="7030A0"/>
              </a:solidFill>
              <a:round/>
            </a:ln>
            <a:effectLst/>
          </c:spPr>
          <c:marker>
            <c:symbol val="circle"/>
            <c:size val="5"/>
            <c:spPr>
              <a:solidFill>
                <a:srgbClr val="7030A0"/>
              </a:solidFill>
              <a:ln w="9525">
                <a:solidFill>
                  <a:srgbClr val="7030A0"/>
                </a:solidFill>
              </a:ln>
              <a:effectLst/>
            </c:spPr>
          </c:marker>
          <c:cat>
            <c:strRef>
              <c:f>Sheet1!$C$73:$E$73</c:f>
              <c:strCache>
                <c:ptCount val="3"/>
                <c:pt idx="0">
                  <c:v>ROC</c:v>
                </c:pt>
                <c:pt idx="1">
                  <c:v>Sensitivity</c:v>
                </c:pt>
                <c:pt idx="2">
                  <c:v>Specificity</c:v>
                </c:pt>
              </c:strCache>
            </c:strRef>
          </c:cat>
          <c:val>
            <c:numRef>
              <c:f>Sheet1!$C$78:$E$78</c:f>
              <c:numCache>
                <c:formatCode>###0.000</c:formatCode>
                <c:ptCount val="3"/>
                <c:pt idx="0" formatCode="General">
                  <c:v>0.83699999999999997</c:v>
                </c:pt>
                <c:pt idx="1">
                  <c:v>0.55000000000000004</c:v>
                </c:pt>
                <c:pt idx="2">
                  <c:v>0.93</c:v>
                </c:pt>
              </c:numCache>
            </c:numRef>
          </c:val>
          <c:smooth val="0"/>
          <c:extLst>
            <c:ext xmlns:c16="http://schemas.microsoft.com/office/drawing/2014/chart" uri="{C3380CC4-5D6E-409C-BE32-E72D297353CC}">
              <c16:uniqueId val="{00000004-4CEC-40F9-8783-24CBBCD052BB}"/>
            </c:ext>
          </c:extLst>
        </c:ser>
        <c:dLbls>
          <c:showLegendKey val="0"/>
          <c:showVal val="0"/>
          <c:showCatName val="0"/>
          <c:showSerName val="0"/>
          <c:showPercent val="0"/>
          <c:showBubbleSize val="0"/>
        </c:dLbls>
        <c:marker val="1"/>
        <c:smooth val="0"/>
        <c:axId val="411561528"/>
        <c:axId val="411560888"/>
      </c:lineChart>
      <c:catAx>
        <c:axId val="411561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500" b="0" i="0" u="none" strike="noStrike" kern="1200" baseline="0">
                <a:solidFill>
                  <a:schemeClr val="tx1">
                    <a:lumMod val="65000"/>
                    <a:lumOff val="35000"/>
                  </a:schemeClr>
                </a:solidFill>
                <a:latin typeface="+mn-lt"/>
                <a:ea typeface="+mn-ea"/>
                <a:cs typeface="+mn-cs"/>
              </a:defRPr>
            </a:pPr>
            <a:endParaRPr lang="en-US"/>
          </a:p>
        </c:txPr>
        <c:crossAx val="411560888"/>
        <c:crosses val="autoZero"/>
        <c:auto val="1"/>
        <c:lblAlgn val="ctr"/>
        <c:lblOffset val="100"/>
        <c:noMultiLvlLbl val="0"/>
      </c:catAx>
      <c:valAx>
        <c:axId val="411560888"/>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11561528"/>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5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solidFill>
        <a:schemeClr val="tx1">
          <a:lumMod val="15000"/>
          <a:lumOff val="85000"/>
        </a:schemeClr>
      </a:solidFill>
      <a:round/>
    </a:ln>
    <a:effectLst/>
  </c:spPr>
  <c:txPr>
    <a:bodyPr/>
    <a:lstStyle/>
    <a:p>
      <a:pPr>
        <a:defRPr sz="1500"/>
      </a:pPr>
      <a:endParaRPr lang="en-US"/>
    </a:p>
  </c:txPr>
  <c:externalData r:id="rId3">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SOS </a:t>
            </a:r>
            <a:r>
              <a:rPr lang="en-US" baseline="0"/>
              <a:t>Scales Classifying Feigning Group (mTBI)</a:t>
            </a:r>
            <a:endParaRPr lang="en-US"/>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Sheet1!$W$74</c:f>
              <c:strCache>
                <c:ptCount val="1"/>
                <c:pt idx="0">
                  <c:v>HO Only</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strRef>
              <c:f>Sheet1!$X$73:$Z$73</c:f>
              <c:strCache>
                <c:ptCount val="3"/>
                <c:pt idx="0">
                  <c:v>ROC</c:v>
                </c:pt>
                <c:pt idx="1">
                  <c:v>Sensitivity</c:v>
                </c:pt>
                <c:pt idx="2">
                  <c:v>Specificity</c:v>
                </c:pt>
              </c:strCache>
            </c:strRef>
          </c:cat>
          <c:val>
            <c:numRef>
              <c:f>Sheet1!$X$74:$Z$74</c:f>
              <c:numCache>
                <c:formatCode>###0.000</c:formatCode>
                <c:ptCount val="3"/>
                <c:pt idx="0">
                  <c:v>0.53392156862745066</c:v>
                </c:pt>
                <c:pt idx="1">
                  <c:v>0.45333333333333331</c:v>
                </c:pt>
                <c:pt idx="2" formatCode="0.000">
                  <c:v>0.59926470588235292</c:v>
                </c:pt>
              </c:numCache>
            </c:numRef>
          </c:val>
          <c:smooth val="0"/>
          <c:extLst>
            <c:ext xmlns:c16="http://schemas.microsoft.com/office/drawing/2014/chart" uri="{C3380CC4-5D6E-409C-BE32-E72D297353CC}">
              <c16:uniqueId val="{00000000-BB3A-4603-A0E2-FEE95D411913}"/>
            </c:ext>
          </c:extLst>
        </c:ser>
        <c:ser>
          <c:idx val="2"/>
          <c:order val="1"/>
          <c:tx>
            <c:strRef>
              <c:f>Sheet1!$W$76</c:f>
              <c:strCache>
                <c:ptCount val="1"/>
                <c:pt idx="0">
                  <c:v>HO + RC (no RCd)</c:v>
                </c:pt>
              </c:strCache>
            </c:strRef>
          </c:tx>
          <c:spPr>
            <a:ln w="28575" cap="rnd">
              <a:solidFill>
                <a:schemeClr val="accent6"/>
              </a:solidFill>
              <a:round/>
            </a:ln>
            <a:effectLst/>
          </c:spPr>
          <c:marker>
            <c:symbol val="circle"/>
            <c:size val="5"/>
            <c:spPr>
              <a:solidFill>
                <a:schemeClr val="accent6"/>
              </a:solidFill>
              <a:ln w="9525">
                <a:solidFill>
                  <a:schemeClr val="accent6"/>
                </a:solidFill>
              </a:ln>
              <a:effectLst/>
            </c:spPr>
          </c:marker>
          <c:cat>
            <c:strRef>
              <c:f>Sheet1!$X$73:$Z$73</c:f>
              <c:strCache>
                <c:ptCount val="3"/>
                <c:pt idx="0">
                  <c:v>ROC</c:v>
                </c:pt>
                <c:pt idx="1">
                  <c:v>Sensitivity</c:v>
                </c:pt>
                <c:pt idx="2">
                  <c:v>Specificity</c:v>
                </c:pt>
              </c:strCache>
            </c:strRef>
          </c:cat>
          <c:val>
            <c:numRef>
              <c:f>Sheet1!$X$76:$Z$76</c:f>
              <c:numCache>
                <c:formatCode>###0.000</c:formatCode>
                <c:ptCount val="3"/>
                <c:pt idx="0">
                  <c:v>0.56009803921568624</c:v>
                </c:pt>
                <c:pt idx="1">
                  <c:v>0.48</c:v>
                </c:pt>
                <c:pt idx="2" formatCode="0.000">
                  <c:v>0.59926470588235292</c:v>
                </c:pt>
              </c:numCache>
            </c:numRef>
          </c:val>
          <c:smooth val="0"/>
          <c:extLst>
            <c:ext xmlns:c16="http://schemas.microsoft.com/office/drawing/2014/chart" uri="{C3380CC4-5D6E-409C-BE32-E72D297353CC}">
              <c16:uniqueId val="{00000002-BB3A-4603-A0E2-FEE95D411913}"/>
            </c:ext>
          </c:extLst>
        </c:ser>
        <c:ser>
          <c:idx val="3"/>
          <c:order val="2"/>
          <c:tx>
            <c:strRef>
              <c:f>Sheet1!$W$77</c:f>
              <c:strCache>
                <c:ptCount val="1"/>
                <c:pt idx="0">
                  <c:v>RC Only</c:v>
                </c:pt>
              </c:strCache>
            </c:strRef>
          </c:tx>
          <c:spPr>
            <a:ln w="28575" cap="rnd">
              <a:solidFill>
                <a:schemeClr val="accent5"/>
              </a:solidFill>
              <a:round/>
            </a:ln>
            <a:effectLst/>
          </c:spPr>
          <c:marker>
            <c:symbol val="circle"/>
            <c:size val="5"/>
            <c:spPr>
              <a:solidFill>
                <a:schemeClr val="accent5"/>
              </a:solidFill>
              <a:ln w="9525">
                <a:solidFill>
                  <a:schemeClr val="accent5"/>
                </a:solidFill>
              </a:ln>
              <a:effectLst/>
            </c:spPr>
          </c:marker>
          <c:cat>
            <c:strRef>
              <c:f>Sheet1!$X$73:$Z$73</c:f>
              <c:strCache>
                <c:ptCount val="3"/>
                <c:pt idx="0">
                  <c:v>ROC</c:v>
                </c:pt>
                <c:pt idx="1">
                  <c:v>Sensitivity</c:v>
                </c:pt>
                <c:pt idx="2">
                  <c:v>Specificity</c:v>
                </c:pt>
              </c:strCache>
            </c:strRef>
          </c:cat>
          <c:val>
            <c:numRef>
              <c:f>Sheet1!$X$77:$Z$77</c:f>
              <c:numCache>
                <c:formatCode>###0.000</c:formatCode>
                <c:ptCount val="3"/>
                <c:pt idx="0">
                  <c:v>0.57002450980392116</c:v>
                </c:pt>
                <c:pt idx="1">
                  <c:v>0.46666666666666667</c:v>
                </c:pt>
                <c:pt idx="2" formatCode="0.000">
                  <c:v>0.5845588235294118</c:v>
                </c:pt>
              </c:numCache>
            </c:numRef>
          </c:val>
          <c:smooth val="0"/>
          <c:extLst>
            <c:ext xmlns:c16="http://schemas.microsoft.com/office/drawing/2014/chart" uri="{C3380CC4-5D6E-409C-BE32-E72D297353CC}">
              <c16:uniqueId val="{00000003-BB3A-4603-A0E2-FEE95D411913}"/>
            </c:ext>
          </c:extLst>
        </c:ser>
        <c:ser>
          <c:idx val="4"/>
          <c:order val="3"/>
          <c:tx>
            <c:strRef>
              <c:f>Sheet1!$W$78</c:f>
              <c:strCache>
                <c:ptCount val="1"/>
                <c:pt idx="0">
                  <c:v>RC Only (no RCd)</c:v>
                </c:pt>
              </c:strCache>
            </c:strRef>
          </c:tx>
          <c:spPr>
            <a:ln w="28575" cap="rnd">
              <a:solidFill>
                <a:srgbClr val="7030A0"/>
              </a:solidFill>
              <a:round/>
            </a:ln>
            <a:effectLst/>
          </c:spPr>
          <c:marker>
            <c:symbol val="circle"/>
            <c:size val="5"/>
            <c:spPr>
              <a:solidFill>
                <a:srgbClr val="7030A0"/>
              </a:solidFill>
              <a:ln w="9525">
                <a:solidFill>
                  <a:srgbClr val="7030A0"/>
                </a:solidFill>
              </a:ln>
              <a:effectLst/>
            </c:spPr>
          </c:marker>
          <c:cat>
            <c:strRef>
              <c:f>Sheet1!$X$73:$Z$73</c:f>
              <c:strCache>
                <c:ptCount val="3"/>
                <c:pt idx="0">
                  <c:v>ROC</c:v>
                </c:pt>
                <c:pt idx="1">
                  <c:v>Sensitivity</c:v>
                </c:pt>
                <c:pt idx="2">
                  <c:v>Specificity</c:v>
                </c:pt>
              </c:strCache>
            </c:strRef>
          </c:cat>
          <c:val>
            <c:numRef>
              <c:f>Sheet1!$X$78:$Z$78</c:f>
              <c:numCache>
                <c:formatCode>###0.000</c:formatCode>
                <c:ptCount val="3"/>
                <c:pt idx="0" formatCode="General">
                  <c:v>0.56999999999999995</c:v>
                </c:pt>
                <c:pt idx="1">
                  <c:v>0.46700000000000003</c:v>
                </c:pt>
                <c:pt idx="2">
                  <c:v>0.58499999999999996</c:v>
                </c:pt>
              </c:numCache>
            </c:numRef>
          </c:val>
          <c:smooth val="0"/>
          <c:extLst>
            <c:ext xmlns:c16="http://schemas.microsoft.com/office/drawing/2014/chart" uri="{C3380CC4-5D6E-409C-BE32-E72D297353CC}">
              <c16:uniqueId val="{00000004-BB3A-4603-A0E2-FEE95D411913}"/>
            </c:ext>
          </c:extLst>
        </c:ser>
        <c:dLbls>
          <c:showLegendKey val="0"/>
          <c:showVal val="0"/>
          <c:showCatName val="0"/>
          <c:showSerName val="0"/>
          <c:showPercent val="0"/>
          <c:showBubbleSize val="0"/>
        </c:dLbls>
        <c:marker val="1"/>
        <c:smooth val="0"/>
        <c:axId val="411561528"/>
        <c:axId val="411560888"/>
      </c:lineChart>
      <c:catAx>
        <c:axId val="411561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11560888"/>
        <c:crosses val="autoZero"/>
        <c:auto val="1"/>
        <c:lblAlgn val="ctr"/>
        <c:lblOffset val="100"/>
        <c:noMultiLvlLbl val="0"/>
      </c:catAx>
      <c:valAx>
        <c:axId val="411560888"/>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11561528"/>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3">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SOS </a:t>
            </a:r>
            <a:r>
              <a:rPr lang="en-US" baseline="0"/>
              <a:t>Scales Classifying Feigning Group (Co-morbid PTSD &amp; mTBI)</a:t>
            </a:r>
            <a:endParaRPr lang="en-US"/>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Sheet1!$AG$73</c:f>
              <c:strCache>
                <c:ptCount val="1"/>
                <c:pt idx="0">
                  <c:v>HO Only</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strRef>
              <c:f>Sheet1!$AH$72:$AJ$72</c:f>
              <c:strCache>
                <c:ptCount val="3"/>
                <c:pt idx="0">
                  <c:v>ROC</c:v>
                </c:pt>
                <c:pt idx="1">
                  <c:v>Sensitivity</c:v>
                </c:pt>
                <c:pt idx="2">
                  <c:v>Specificity</c:v>
                </c:pt>
              </c:strCache>
            </c:strRef>
          </c:cat>
          <c:val>
            <c:numRef>
              <c:f>Sheet1!$AH$73:$AJ$73</c:f>
              <c:numCache>
                <c:formatCode>General</c:formatCode>
                <c:ptCount val="3"/>
                <c:pt idx="0" formatCode="###0.000">
                  <c:v>0.64398055476122351</c:v>
                </c:pt>
                <c:pt idx="1">
                  <c:v>0.57699999999999996</c:v>
                </c:pt>
                <c:pt idx="2" formatCode="0.000">
                  <c:v>0.63600000000000001</c:v>
                </c:pt>
              </c:numCache>
            </c:numRef>
          </c:val>
          <c:smooth val="0"/>
          <c:extLst>
            <c:ext xmlns:c16="http://schemas.microsoft.com/office/drawing/2014/chart" uri="{C3380CC4-5D6E-409C-BE32-E72D297353CC}">
              <c16:uniqueId val="{00000000-272F-4A91-9BB0-588518313412}"/>
            </c:ext>
          </c:extLst>
        </c:ser>
        <c:ser>
          <c:idx val="2"/>
          <c:order val="1"/>
          <c:tx>
            <c:strRef>
              <c:f>Sheet1!$AG$75</c:f>
              <c:strCache>
                <c:ptCount val="1"/>
                <c:pt idx="0">
                  <c:v>HO + RC (no RCd)</c:v>
                </c:pt>
              </c:strCache>
            </c:strRef>
          </c:tx>
          <c:spPr>
            <a:ln w="28575" cap="rnd">
              <a:solidFill>
                <a:schemeClr val="accent6"/>
              </a:solidFill>
              <a:round/>
            </a:ln>
            <a:effectLst/>
          </c:spPr>
          <c:marker>
            <c:symbol val="circle"/>
            <c:size val="5"/>
            <c:spPr>
              <a:solidFill>
                <a:schemeClr val="accent6"/>
              </a:solidFill>
              <a:ln w="9525">
                <a:solidFill>
                  <a:schemeClr val="accent6"/>
                </a:solidFill>
              </a:ln>
              <a:effectLst/>
            </c:spPr>
          </c:marker>
          <c:cat>
            <c:strRef>
              <c:f>Sheet1!$AH$72:$AJ$72</c:f>
              <c:strCache>
                <c:ptCount val="3"/>
                <c:pt idx="0">
                  <c:v>ROC</c:v>
                </c:pt>
                <c:pt idx="1">
                  <c:v>Sensitivity</c:v>
                </c:pt>
                <c:pt idx="2">
                  <c:v>Specificity</c:v>
                </c:pt>
              </c:strCache>
            </c:strRef>
          </c:cat>
          <c:val>
            <c:numRef>
              <c:f>Sheet1!$AH$75:$AJ$75</c:f>
              <c:numCache>
                <c:formatCode>General</c:formatCode>
                <c:ptCount val="3"/>
                <c:pt idx="0" formatCode="###0.000">
                  <c:v>0.6428367171861602</c:v>
                </c:pt>
                <c:pt idx="1">
                  <c:v>0.59</c:v>
                </c:pt>
                <c:pt idx="2" formatCode="0.000">
                  <c:v>0.63200000000000001</c:v>
                </c:pt>
              </c:numCache>
            </c:numRef>
          </c:val>
          <c:smooth val="0"/>
          <c:extLst>
            <c:ext xmlns:c16="http://schemas.microsoft.com/office/drawing/2014/chart" uri="{C3380CC4-5D6E-409C-BE32-E72D297353CC}">
              <c16:uniqueId val="{00000002-272F-4A91-9BB0-588518313412}"/>
            </c:ext>
          </c:extLst>
        </c:ser>
        <c:ser>
          <c:idx val="3"/>
          <c:order val="2"/>
          <c:tx>
            <c:strRef>
              <c:f>Sheet1!$AG$76</c:f>
              <c:strCache>
                <c:ptCount val="1"/>
                <c:pt idx="0">
                  <c:v>RC Only</c:v>
                </c:pt>
              </c:strCache>
            </c:strRef>
          </c:tx>
          <c:spPr>
            <a:ln w="28575" cap="rnd">
              <a:solidFill>
                <a:schemeClr val="accent5"/>
              </a:solidFill>
              <a:round/>
            </a:ln>
            <a:effectLst/>
          </c:spPr>
          <c:marker>
            <c:symbol val="circle"/>
            <c:size val="5"/>
            <c:spPr>
              <a:solidFill>
                <a:schemeClr val="accent5"/>
              </a:solidFill>
              <a:ln w="9525">
                <a:solidFill>
                  <a:schemeClr val="accent5"/>
                </a:solidFill>
              </a:ln>
              <a:effectLst/>
            </c:spPr>
          </c:marker>
          <c:cat>
            <c:strRef>
              <c:f>Sheet1!$AH$72:$AJ$72</c:f>
              <c:strCache>
                <c:ptCount val="3"/>
                <c:pt idx="0">
                  <c:v>ROC</c:v>
                </c:pt>
                <c:pt idx="1">
                  <c:v>Sensitivity</c:v>
                </c:pt>
                <c:pt idx="2">
                  <c:v>Specificity</c:v>
                </c:pt>
              </c:strCache>
            </c:strRef>
          </c:cat>
          <c:val>
            <c:numRef>
              <c:f>Sheet1!$AH$76:$AJ$76</c:f>
              <c:numCache>
                <c:formatCode>General</c:formatCode>
                <c:ptCount val="3"/>
                <c:pt idx="0" formatCode="###0.000">
                  <c:v>0.63883328567343423</c:v>
                </c:pt>
                <c:pt idx="1">
                  <c:v>0.60299999999999998</c:v>
                </c:pt>
                <c:pt idx="2" formatCode="0.000">
                  <c:v>0.625</c:v>
                </c:pt>
              </c:numCache>
            </c:numRef>
          </c:val>
          <c:smooth val="0"/>
          <c:extLst>
            <c:ext xmlns:c16="http://schemas.microsoft.com/office/drawing/2014/chart" uri="{C3380CC4-5D6E-409C-BE32-E72D297353CC}">
              <c16:uniqueId val="{00000003-272F-4A91-9BB0-588518313412}"/>
            </c:ext>
          </c:extLst>
        </c:ser>
        <c:ser>
          <c:idx val="4"/>
          <c:order val="3"/>
          <c:tx>
            <c:strRef>
              <c:f>Sheet1!$AG$77</c:f>
              <c:strCache>
                <c:ptCount val="1"/>
                <c:pt idx="0">
                  <c:v>RC Only (no RCd)</c:v>
                </c:pt>
              </c:strCache>
            </c:strRef>
          </c:tx>
          <c:spPr>
            <a:ln w="28575" cap="rnd">
              <a:solidFill>
                <a:srgbClr val="7030A0"/>
              </a:solidFill>
              <a:round/>
            </a:ln>
            <a:effectLst/>
          </c:spPr>
          <c:marker>
            <c:symbol val="circle"/>
            <c:size val="5"/>
            <c:spPr>
              <a:solidFill>
                <a:srgbClr val="7030A0"/>
              </a:solidFill>
              <a:ln w="9525">
                <a:solidFill>
                  <a:srgbClr val="7030A0"/>
                </a:solidFill>
              </a:ln>
              <a:effectLst/>
            </c:spPr>
          </c:marker>
          <c:cat>
            <c:strRef>
              <c:f>Sheet1!$AH$72:$AJ$72</c:f>
              <c:strCache>
                <c:ptCount val="3"/>
                <c:pt idx="0">
                  <c:v>ROC</c:v>
                </c:pt>
                <c:pt idx="1">
                  <c:v>Sensitivity</c:v>
                </c:pt>
                <c:pt idx="2">
                  <c:v>Specificity</c:v>
                </c:pt>
              </c:strCache>
            </c:strRef>
          </c:cat>
          <c:val>
            <c:numRef>
              <c:f>Sheet1!$AH$77:$AJ$77</c:f>
              <c:numCache>
                <c:formatCode>###0.000</c:formatCode>
                <c:ptCount val="3"/>
                <c:pt idx="0" formatCode="General">
                  <c:v>0.63900000000000001</c:v>
                </c:pt>
                <c:pt idx="1">
                  <c:v>0.60299999999999998</c:v>
                </c:pt>
                <c:pt idx="2">
                  <c:v>0.625</c:v>
                </c:pt>
              </c:numCache>
            </c:numRef>
          </c:val>
          <c:smooth val="0"/>
          <c:extLst>
            <c:ext xmlns:c16="http://schemas.microsoft.com/office/drawing/2014/chart" uri="{C3380CC4-5D6E-409C-BE32-E72D297353CC}">
              <c16:uniqueId val="{00000004-272F-4A91-9BB0-588518313412}"/>
            </c:ext>
          </c:extLst>
        </c:ser>
        <c:dLbls>
          <c:showLegendKey val="0"/>
          <c:showVal val="0"/>
          <c:showCatName val="0"/>
          <c:showSerName val="0"/>
          <c:showPercent val="0"/>
          <c:showBubbleSize val="0"/>
        </c:dLbls>
        <c:marker val="1"/>
        <c:smooth val="0"/>
        <c:axId val="411561528"/>
        <c:axId val="411560888"/>
      </c:lineChart>
      <c:catAx>
        <c:axId val="411561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11560888"/>
        <c:crosses val="autoZero"/>
        <c:auto val="1"/>
        <c:lblAlgn val="ctr"/>
        <c:lblOffset val="100"/>
        <c:noMultiLvlLbl val="0"/>
      </c:catAx>
      <c:valAx>
        <c:axId val="411560888"/>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11561528"/>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3">
    <c:autoUpdate val="0"/>
  </c:externalData>
</c:chartSpace>
</file>

<file path=ppt/charts/chart4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60" b="0" i="0" u="none" strike="noStrike" kern="1200" spc="0" baseline="0">
                <a:solidFill>
                  <a:schemeClr val="tx1">
                    <a:lumMod val="65000"/>
                    <a:lumOff val="35000"/>
                  </a:schemeClr>
                </a:solidFill>
                <a:latin typeface="+mn-lt"/>
                <a:ea typeface="+mn-ea"/>
                <a:cs typeface="+mn-cs"/>
              </a:defRPr>
            </a:pPr>
            <a:r>
              <a:rPr lang="en-US" sz="1800" dirty="0"/>
              <a:t>SOS Scales Classifying Feigning Group (Any Instructions)</a:t>
            </a:r>
          </a:p>
        </c:rich>
      </c:tx>
      <c:overlay val="0"/>
      <c:spPr>
        <a:noFill/>
        <a:ln>
          <a:noFill/>
        </a:ln>
        <a:effectLst/>
      </c:spPr>
      <c:txPr>
        <a:bodyPr rot="0" spcFirstLastPara="1" vertOverflow="ellipsis" vert="horz" wrap="square" anchor="ctr" anchorCtr="1"/>
        <a:lstStyle/>
        <a:p>
          <a:pPr>
            <a:defRPr sz="216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Sheet1!$B$74</c:f>
              <c:strCache>
                <c:ptCount val="1"/>
                <c:pt idx="0">
                  <c:v>HO Only</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strRef>
              <c:f>Sheet1!$C$73:$E$73</c:f>
              <c:strCache>
                <c:ptCount val="3"/>
                <c:pt idx="0">
                  <c:v>ROC</c:v>
                </c:pt>
                <c:pt idx="1">
                  <c:v>Sensitivity</c:v>
                </c:pt>
                <c:pt idx="2">
                  <c:v>Specificity</c:v>
                </c:pt>
              </c:strCache>
            </c:strRef>
          </c:cat>
          <c:val>
            <c:numRef>
              <c:f>Sheet1!$C$74:$E$74</c:f>
              <c:numCache>
                <c:formatCode>###0.000</c:formatCode>
                <c:ptCount val="3"/>
                <c:pt idx="0" formatCode="General">
                  <c:v>0.81272691590619162</c:v>
                </c:pt>
                <c:pt idx="1">
                  <c:v>0.53586497890295359</c:v>
                </c:pt>
                <c:pt idx="2" formatCode="0.000">
                  <c:v>0.94186046511627908</c:v>
                </c:pt>
              </c:numCache>
            </c:numRef>
          </c:val>
          <c:smooth val="0"/>
          <c:extLst>
            <c:ext xmlns:c16="http://schemas.microsoft.com/office/drawing/2014/chart" uri="{C3380CC4-5D6E-409C-BE32-E72D297353CC}">
              <c16:uniqueId val="{00000000-605E-4FAD-A2DE-9405C66E6CFF}"/>
            </c:ext>
          </c:extLst>
        </c:ser>
        <c:ser>
          <c:idx val="1"/>
          <c:order val="1"/>
          <c:tx>
            <c:strRef>
              <c:f>Sheet1!$B$75</c:f>
              <c:strCache>
                <c:ptCount val="1"/>
                <c:pt idx="0">
                  <c:v>HO + RC</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strRef>
              <c:f>Sheet1!$C$73:$E$73</c:f>
              <c:strCache>
                <c:ptCount val="3"/>
                <c:pt idx="0">
                  <c:v>ROC</c:v>
                </c:pt>
                <c:pt idx="1">
                  <c:v>Sensitivity</c:v>
                </c:pt>
                <c:pt idx="2">
                  <c:v>Specificity</c:v>
                </c:pt>
              </c:strCache>
            </c:strRef>
          </c:cat>
          <c:val>
            <c:numRef>
              <c:f>Sheet1!$C$75:$E$75</c:f>
              <c:numCache>
                <c:formatCode>###0.000</c:formatCode>
                <c:ptCount val="3"/>
                <c:pt idx="0" formatCode="General">
                  <c:v>0.83</c:v>
                </c:pt>
                <c:pt idx="1">
                  <c:v>0.55300000000000005</c:v>
                </c:pt>
                <c:pt idx="2" formatCode="0.000">
                  <c:v>0.94199999999999995</c:v>
                </c:pt>
              </c:numCache>
            </c:numRef>
          </c:val>
          <c:smooth val="0"/>
          <c:extLst>
            <c:ext xmlns:c16="http://schemas.microsoft.com/office/drawing/2014/chart" uri="{C3380CC4-5D6E-409C-BE32-E72D297353CC}">
              <c16:uniqueId val="{00000001-605E-4FAD-A2DE-9405C66E6CFF}"/>
            </c:ext>
          </c:extLst>
        </c:ser>
        <c:ser>
          <c:idx val="2"/>
          <c:order val="2"/>
          <c:tx>
            <c:strRef>
              <c:f>Sheet1!$B$76</c:f>
              <c:strCache>
                <c:ptCount val="1"/>
                <c:pt idx="0">
                  <c:v>HO + RC (no RCd)</c:v>
                </c:pt>
              </c:strCache>
            </c:strRef>
          </c:tx>
          <c:spPr>
            <a:ln w="28575" cap="rnd">
              <a:solidFill>
                <a:schemeClr val="accent6"/>
              </a:solidFill>
              <a:round/>
            </a:ln>
            <a:effectLst/>
          </c:spPr>
          <c:marker>
            <c:symbol val="circle"/>
            <c:size val="5"/>
            <c:spPr>
              <a:solidFill>
                <a:schemeClr val="accent6"/>
              </a:solidFill>
              <a:ln w="9525">
                <a:solidFill>
                  <a:schemeClr val="accent6"/>
                </a:solidFill>
              </a:ln>
              <a:effectLst/>
            </c:spPr>
          </c:marker>
          <c:cat>
            <c:strRef>
              <c:f>Sheet1!$C$73:$E$73</c:f>
              <c:strCache>
                <c:ptCount val="3"/>
                <c:pt idx="0">
                  <c:v>ROC</c:v>
                </c:pt>
                <c:pt idx="1">
                  <c:v>Sensitivity</c:v>
                </c:pt>
                <c:pt idx="2">
                  <c:v>Specificity</c:v>
                </c:pt>
              </c:strCache>
            </c:strRef>
          </c:cat>
          <c:val>
            <c:numRef>
              <c:f>Sheet1!$C$76:$E$76</c:f>
              <c:numCache>
                <c:formatCode>###0.000</c:formatCode>
                <c:ptCount val="3"/>
                <c:pt idx="0" formatCode="General">
                  <c:v>0.83301442449219876</c:v>
                </c:pt>
                <c:pt idx="1">
                  <c:v>0.54430379746835444</c:v>
                </c:pt>
                <c:pt idx="2" formatCode="0.000">
                  <c:v>0.94186046511627908</c:v>
                </c:pt>
              </c:numCache>
            </c:numRef>
          </c:val>
          <c:smooth val="0"/>
          <c:extLst>
            <c:ext xmlns:c16="http://schemas.microsoft.com/office/drawing/2014/chart" uri="{C3380CC4-5D6E-409C-BE32-E72D297353CC}">
              <c16:uniqueId val="{00000002-605E-4FAD-A2DE-9405C66E6CFF}"/>
            </c:ext>
          </c:extLst>
        </c:ser>
        <c:ser>
          <c:idx val="3"/>
          <c:order val="3"/>
          <c:tx>
            <c:strRef>
              <c:f>Sheet1!$B$77</c:f>
              <c:strCache>
                <c:ptCount val="1"/>
                <c:pt idx="0">
                  <c:v>RC Only</c:v>
                </c:pt>
              </c:strCache>
            </c:strRef>
          </c:tx>
          <c:spPr>
            <a:ln w="28575" cap="rnd">
              <a:solidFill>
                <a:schemeClr val="accent5"/>
              </a:solidFill>
              <a:round/>
            </a:ln>
            <a:effectLst/>
          </c:spPr>
          <c:marker>
            <c:symbol val="circle"/>
            <c:size val="5"/>
            <c:spPr>
              <a:solidFill>
                <a:schemeClr val="accent5"/>
              </a:solidFill>
              <a:ln w="9525">
                <a:solidFill>
                  <a:schemeClr val="accent5"/>
                </a:solidFill>
              </a:ln>
              <a:effectLst/>
            </c:spPr>
          </c:marker>
          <c:cat>
            <c:strRef>
              <c:f>Sheet1!$C$73:$E$73</c:f>
              <c:strCache>
                <c:ptCount val="3"/>
                <c:pt idx="0">
                  <c:v>ROC</c:v>
                </c:pt>
                <c:pt idx="1">
                  <c:v>Sensitivity</c:v>
                </c:pt>
                <c:pt idx="2">
                  <c:v>Specificity</c:v>
                </c:pt>
              </c:strCache>
            </c:strRef>
          </c:cat>
          <c:val>
            <c:numRef>
              <c:f>Sheet1!$C$78:$E$78</c:f>
              <c:numCache>
                <c:formatCode>###0.000</c:formatCode>
                <c:ptCount val="3"/>
                <c:pt idx="0" formatCode="General">
                  <c:v>0.83399999999999996</c:v>
                </c:pt>
                <c:pt idx="1">
                  <c:v>0.56100000000000005</c:v>
                </c:pt>
                <c:pt idx="2" formatCode="0.000">
                  <c:v>0.94</c:v>
                </c:pt>
              </c:numCache>
            </c:numRef>
          </c:val>
          <c:smooth val="0"/>
          <c:extLst>
            <c:ext xmlns:c16="http://schemas.microsoft.com/office/drawing/2014/chart" uri="{C3380CC4-5D6E-409C-BE32-E72D297353CC}">
              <c16:uniqueId val="{00000003-605E-4FAD-A2DE-9405C66E6CFF}"/>
            </c:ext>
          </c:extLst>
        </c:ser>
        <c:ser>
          <c:idx val="4"/>
          <c:order val="4"/>
          <c:tx>
            <c:strRef>
              <c:f>Sheet1!$B$78</c:f>
              <c:strCache>
                <c:ptCount val="1"/>
                <c:pt idx="0">
                  <c:v>RC Only (no RCd)</c:v>
                </c:pt>
              </c:strCache>
            </c:strRef>
          </c:tx>
          <c:spPr>
            <a:ln w="28575" cap="rnd">
              <a:solidFill>
                <a:srgbClr val="7030A0"/>
              </a:solidFill>
              <a:round/>
            </a:ln>
            <a:effectLst/>
          </c:spPr>
          <c:marker>
            <c:symbol val="circle"/>
            <c:size val="5"/>
            <c:spPr>
              <a:solidFill>
                <a:srgbClr val="7030A0"/>
              </a:solidFill>
              <a:ln w="9525">
                <a:solidFill>
                  <a:srgbClr val="7030A0"/>
                </a:solidFill>
              </a:ln>
              <a:effectLst/>
            </c:spPr>
          </c:marker>
          <c:cat>
            <c:strRef>
              <c:f>Sheet1!$C$73:$E$73</c:f>
              <c:strCache>
                <c:ptCount val="3"/>
                <c:pt idx="0">
                  <c:v>ROC</c:v>
                </c:pt>
                <c:pt idx="1">
                  <c:v>Sensitivity</c:v>
                </c:pt>
                <c:pt idx="2">
                  <c:v>Specificity</c:v>
                </c:pt>
              </c:strCache>
            </c:strRef>
          </c:cat>
          <c:val>
            <c:numRef>
              <c:f>Sheet1!$C$77:$E$77</c:f>
              <c:numCache>
                <c:formatCode>###0.000</c:formatCode>
                <c:ptCount val="3"/>
                <c:pt idx="0" formatCode="General">
                  <c:v>0.83699999999999997</c:v>
                </c:pt>
                <c:pt idx="1">
                  <c:v>0.55000000000000004</c:v>
                </c:pt>
                <c:pt idx="2">
                  <c:v>0.93</c:v>
                </c:pt>
              </c:numCache>
            </c:numRef>
          </c:val>
          <c:smooth val="0"/>
          <c:extLst>
            <c:ext xmlns:c16="http://schemas.microsoft.com/office/drawing/2014/chart" uri="{C3380CC4-5D6E-409C-BE32-E72D297353CC}">
              <c16:uniqueId val="{00000004-605E-4FAD-A2DE-9405C66E6CFF}"/>
            </c:ext>
          </c:extLst>
        </c:ser>
        <c:dLbls>
          <c:showLegendKey val="0"/>
          <c:showVal val="0"/>
          <c:showCatName val="0"/>
          <c:showSerName val="0"/>
          <c:showPercent val="0"/>
          <c:showBubbleSize val="0"/>
        </c:dLbls>
        <c:marker val="1"/>
        <c:smooth val="0"/>
        <c:axId val="411561528"/>
        <c:axId val="411560888"/>
      </c:lineChart>
      <c:catAx>
        <c:axId val="411561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411560888"/>
        <c:crosses val="autoZero"/>
        <c:auto val="1"/>
        <c:lblAlgn val="ctr"/>
        <c:lblOffset val="100"/>
        <c:noMultiLvlLbl val="0"/>
      </c:catAx>
      <c:valAx>
        <c:axId val="411560888"/>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411561528"/>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solidFill>
        <a:schemeClr val="tx1">
          <a:lumMod val="15000"/>
          <a:lumOff val="85000"/>
        </a:schemeClr>
      </a:solidFill>
      <a:round/>
    </a:ln>
    <a:effectLst/>
  </c:spPr>
  <c:txPr>
    <a:bodyPr/>
    <a:lstStyle/>
    <a:p>
      <a:pPr>
        <a:defRPr sz="1800"/>
      </a:pPr>
      <a:endParaRPr lang="en-US"/>
    </a:p>
  </c:txPr>
  <c:externalData r:id="rId3">
    <c:autoUpdate val="0"/>
  </c:externalData>
</c:chartSpace>
</file>

<file path=ppt/charts/chart4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SOS </a:t>
            </a:r>
            <a:r>
              <a:rPr lang="en-US" baseline="0"/>
              <a:t>Scales Classifying Feigning Group (PTSD)</a:t>
            </a:r>
            <a:endParaRPr lang="en-US"/>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Sheet1!$K$74</c:f>
              <c:strCache>
                <c:ptCount val="1"/>
                <c:pt idx="0">
                  <c:v>HO Only</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strRef>
              <c:f>Sheet1!$L$73:$N$73</c:f>
              <c:strCache>
                <c:ptCount val="3"/>
                <c:pt idx="0">
                  <c:v>ROC</c:v>
                </c:pt>
                <c:pt idx="1">
                  <c:v>Sensitivity</c:v>
                </c:pt>
                <c:pt idx="2">
                  <c:v>Specificity</c:v>
                </c:pt>
              </c:strCache>
            </c:strRef>
          </c:cat>
          <c:val>
            <c:numRef>
              <c:f>Sheet1!$L$74:$N$74</c:f>
              <c:numCache>
                <c:formatCode>###0.000</c:formatCode>
                <c:ptCount val="3"/>
                <c:pt idx="0" formatCode="General">
                  <c:v>0.63699529241354347</c:v>
                </c:pt>
                <c:pt idx="1">
                  <c:v>0.5714285714285714</c:v>
                </c:pt>
                <c:pt idx="2" formatCode="0.000">
                  <c:v>0.63878326996197721</c:v>
                </c:pt>
              </c:numCache>
            </c:numRef>
          </c:val>
          <c:smooth val="0"/>
          <c:extLst>
            <c:ext xmlns:c16="http://schemas.microsoft.com/office/drawing/2014/chart" uri="{C3380CC4-5D6E-409C-BE32-E72D297353CC}">
              <c16:uniqueId val="{00000000-AEFB-42C7-9ABE-3330EFF42B58}"/>
            </c:ext>
          </c:extLst>
        </c:ser>
        <c:ser>
          <c:idx val="1"/>
          <c:order val="1"/>
          <c:tx>
            <c:strRef>
              <c:f>Sheet1!$K$75</c:f>
              <c:strCache>
                <c:ptCount val="1"/>
                <c:pt idx="0">
                  <c:v>HO + RC</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strRef>
              <c:f>Sheet1!$L$73:$N$73</c:f>
              <c:strCache>
                <c:ptCount val="3"/>
                <c:pt idx="0">
                  <c:v>ROC</c:v>
                </c:pt>
                <c:pt idx="1">
                  <c:v>Sensitivity</c:v>
                </c:pt>
                <c:pt idx="2">
                  <c:v>Specificity</c:v>
                </c:pt>
              </c:strCache>
            </c:strRef>
          </c:cat>
          <c:val>
            <c:numRef>
              <c:f>Sheet1!$L$75:$N$75</c:f>
              <c:numCache>
                <c:formatCode>###0.000</c:formatCode>
                <c:ptCount val="3"/>
                <c:pt idx="0" formatCode="General">
                  <c:v>0.63430200977729478</c:v>
                </c:pt>
                <c:pt idx="1">
                  <c:v>0.55952380952380953</c:v>
                </c:pt>
                <c:pt idx="2" formatCode="0.000">
                  <c:v>0.62737642585551334</c:v>
                </c:pt>
              </c:numCache>
            </c:numRef>
          </c:val>
          <c:smooth val="0"/>
          <c:extLst>
            <c:ext xmlns:c16="http://schemas.microsoft.com/office/drawing/2014/chart" uri="{C3380CC4-5D6E-409C-BE32-E72D297353CC}">
              <c16:uniqueId val="{00000001-AEFB-42C7-9ABE-3330EFF42B58}"/>
            </c:ext>
          </c:extLst>
        </c:ser>
        <c:ser>
          <c:idx val="2"/>
          <c:order val="2"/>
          <c:tx>
            <c:strRef>
              <c:f>Sheet1!$K$76</c:f>
              <c:strCache>
                <c:ptCount val="1"/>
                <c:pt idx="0">
                  <c:v>HO + RC (no RCd)</c:v>
                </c:pt>
              </c:strCache>
            </c:strRef>
          </c:tx>
          <c:spPr>
            <a:ln w="28575" cap="rnd">
              <a:solidFill>
                <a:schemeClr val="accent6"/>
              </a:solidFill>
              <a:round/>
            </a:ln>
            <a:effectLst/>
          </c:spPr>
          <c:marker>
            <c:symbol val="circle"/>
            <c:size val="5"/>
            <c:spPr>
              <a:solidFill>
                <a:schemeClr val="accent6"/>
              </a:solidFill>
              <a:ln w="9525">
                <a:solidFill>
                  <a:schemeClr val="accent6"/>
                </a:solidFill>
              </a:ln>
              <a:effectLst/>
            </c:spPr>
          </c:marker>
          <c:cat>
            <c:strRef>
              <c:f>Sheet1!$L$73:$N$73</c:f>
              <c:strCache>
                <c:ptCount val="3"/>
                <c:pt idx="0">
                  <c:v>ROC</c:v>
                </c:pt>
                <c:pt idx="1">
                  <c:v>Sensitivity</c:v>
                </c:pt>
                <c:pt idx="2">
                  <c:v>Specificity</c:v>
                </c:pt>
              </c:strCache>
            </c:strRef>
          </c:cat>
          <c:val>
            <c:numRef>
              <c:f>Sheet1!$L$76:$N$76</c:f>
              <c:numCache>
                <c:formatCode>###0.000</c:formatCode>
                <c:ptCount val="3"/>
                <c:pt idx="0" formatCode="General">
                  <c:v>0.63430200977729478</c:v>
                </c:pt>
                <c:pt idx="1">
                  <c:v>0.55952380952380953</c:v>
                </c:pt>
                <c:pt idx="2" formatCode="0.000">
                  <c:v>0.62737642585551334</c:v>
                </c:pt>
              </c:numCache>
            </c:numRef>
          </c:val>
          <c:smooth val="0"/>
          <c:extLst>
            <c:ext xmlns:c16="http://schemas.microsoft.com/office/drawing/2014/chart" uri="{C3380CC4-5D6E-409C-BE32-E72D297353CC}">
              <c16:uniqueId val="{00000002-AEFB-42C7-9ABE-3330EFF42B58}"/>
            </c:ext>
          </c:extLst>
        </c:ser>
        <c:ser>
          <c:idx val="3"/>
          <c:order val="3"/>
          <c:tx>
            <c:strRef>
              <c:f>Sheet1!$K$77</c:f>
              <c:strCache>
                <c:ptCount val="1"/>
                <c:pt idx="0">
                  <c:v>RC Only</c:v>
                </c:pt>
              </c:strCache>
            </c:strRef>
          </c:tx>
          <c:spPr>
            <a:ln w="28575" cap="rnd">
              <a:solidFill>
                <a:schemeClr val="accent5"/>
              </a:solidFill>
              <a:round/>
            </a:ln>
            <a:effectLst/>
          </c:spPr>
          <c:marker>
            <c:symbol val="circle"/>
            <c:size val="5"/>
            <c:spPr>
              <a:solidFill>
                <a:schemeClr val="accent5"/>
              </a:solidFill>
              <a:ln w="9525">
                <a:solidFill>
                  <a:schemeClr val="accent5"/>
                </a:solidFill>
              </a:ln>
              <a:effectLst/>
            </c:spPr>
          </c:marker>
          <c:cat>
            <c:strRef>
              <c:f>Sheet1!$L$73:$N$73</c:f>
              <c:strCache>
                <c:ptCount val="3"/>
                <c:pt idx="0">
                  <c:v>ROC</c:v>
                </c:pt>
                <c:pt idx="1">
                  <c:v>Sensitivity</c:v>
                </c:pt>
                <c:pt idx="2">
                  <c:v>Specificity</c:v>
                </c:pt>
              </c:strCache>
            </c:strRef>
          </c:cat>
          <c:val>
            <c:numRef>
              <c:f>Sheet1!$L$77:$N$77</c:f>
              <c:numCache>
                <c:formatCode>###0.000</c:formatCode>
                <c:ptCount val="3"/>
                <c:pt idx="0" formatCode="General">
                  <c:v>0.63414358138692717</c:v>
                </c:pt>
                <c:pt idx="1">
                  <c:v>0.58333333333333337</c:v>
                </c:pt>
                <c:pt idx="2" formatCode="0.000">
                  <c:v>0.62357414448669202</c:v>
                </c:pt>
              </c:numCache>
            </c:numRef>
          </c:val>
          <c:smooth val="0"/>
          <c:extLst>
            <c:ext xmlns:c16="http://schemas.microsoft.com/office/drawing/2014/chart" uri="{C3380CC4-5D6E-409C-BE32-E72D297353CC}">
              <c16:uniqueId val="{00000003-AEFB-42C7-9ABE-3330EFF42B58}"/>
            </c:ext>
          </c:extLst>
        </c:ser>
        <c:ser>
          <c:idx val="4"/>
          <c:order val="4"/>
          <c:tx>
            <c:strRef>
              <c:f>Sheet1!$K$78</c:f>
              <c:strCache>
                <c:ptCount val="1"/>
                <c:pt idx="0">
                  <c:v>RC Only (no RCd)</c:v>
                </c:pt>
              </c:strCache>
            </c:strRef>
          </c:tx>
          <c:spPr>
            <a:ln w="28575" cap="rnd">
              <a:solidFill>
                <a:srgbClr val="7030A0"/>
              </a:solidFill>
              <a:round/>
            </a:ln>
            <a:effectLst/>
          </c:spPr>
          <c:marker>
            <c:symbol val="circle"/>
            <c:size val="5"/>
            <c:spPr>
              <a:solidFill>
                <a:srgbClr val="7030A0"/>
              </a:solidFill>
              <a:ln w="9525">
                <a:solidFill>
                  <a:srgbClr val="7030A0"/>
                </a:solidFill>
              </a:ln>
              <a:effectLst/>
            </c:spPr>
          </c:marker>
          <c:cat>
            <c:strRef>
              <c:f>Sheet1!$L$73:$N$73</c:f>
              <c:strCache>
                <c:ptCount val="3"/>
                <c:pt idx="0">
                  <c:v>ROC</c:v>
                </c:pt>
                <c:pt idx="1">
                  <c:v>Sensitivity</c:v>
                </c:pt>
                <c:pt idx="2">
                  <c:v>Specificity</c:v>
                </c:pt>
              </c:strCache>
            </c:strRef>
          </c:cat>
          <c:val>
            <c:numRef>
              <c:f>Sheet1!$L$78:$N$78</c:f>
              <c:numCache>
                <c:formatCode>###0.000</c:formatCode>
                <c:ptCount val="3"/>
                <c:pt idx="0" formatCode="General">
                  <c:v>0.63400000000000001</c:v>
                </c:pt>
                <c:pt idx="1">
                  <c:v>0.58299999999999996</c:v>
                </c:pt>
                <c:pt idx="2">
                  <c:v>0.624</c:v>
                </c:pt>
              </c:numCache>
            </c:numRef>
          </c:val>
          <c:smooth val="0"/>
          <c:extLst>
            <c:ext xmlns:c16="http://schemas.microsoft.com/office/drawing/2014/chart" uri="{C3380CC4-5D6E-409C-BE32-E72D297353CC}">
              <c16:uniqueId val="{00000004-AEFB-42C7-9ABE-3330EFF42B58}"/>
            </c:ext>
          </c:extLst>
        </c:ser>
        <c:dLbls>
          <c:showLegendKey val="0"/>
          <c:showVal val="0"/>
          <c:showCatName val="0"/>
          <c:showSerName val="0"/>
          <c:showPercent val="0"/>
          <c:showBubbleSize val="0"/>
        </c:dLbls>
        <c:marker val="1"/>
        <c:smooth val="0"/>
        <c:axId val="411561528"/>
        <c:axId val="411560888"/>
      </c:lineChart>
      <c:catAx>
        <c:axId val="411561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11560888"/>
        <c:crosses val="autoZero"/>
        <c:auto val="1"/>
        <c:lblAlgn val="ctr"/>
        <c:lblOffset val="100"/>
        <c:noMultiLvlLbl val="0"/>
      </c:catAx>
      <c:valAx>
        <c:axId val="411560888"/>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11561528"/>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3">
    <c:autoUpdate val="0"/>
  </c:externalData>
</c:chartSpace>
</file>

<file path=ppt/charts/chart4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SOS </a:t>
            </a:r>
            <a:r>
              <a:rPr lang="en-US" baseline="0"/>
              <a:t>Scales Classifying Feigning Group (mTBI)</a:t>
            </a:r>
            <a:endParaRPr lang="en-US"/>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Sheet1!$W$74</c:f>
              <c:strCache>
                <c:ptCount val="1"/>
                <c:pt idx="0">
                  <c:v>HO Only</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strRef>
              <c:f>Sheet1!$X$73:$Z$73</c:f>
              <c:strCache>
                <c:ptCount val="3"/>
                <c:pt idx="0">
                  <c:v>ROC</c:v>
                </c:pt>
                <c:pt idx="1">
                  <c:v>Sensitivity</c:v>
                </c:pt>
                <c:pt idx="2">
                  <c:v>Specificity</c:v>
                </c:pt>
              </c:strCache>
            </c:strRef>
          </c:cat>
          <c:val>
            <c:numRef>
              <c:f>Sheet1!$X$74:$Z$74</c:f>
              <c:numCache>
                <c:formatCode>###0.000</c:formatCode>
                <c:ptCount val="3"/>
                <c:pt idx="0">
                  <c:v>0.53392156862745066</c:v>
                </c:pt>
                <c:pt idx="1">
                  <c:v>0.45333333333333331</c:v>
                </c:pt>
                <c:pt idx="2" formatCode="0.000">
                  <c:v>0.59926470588235292</c:v>
                </c:pt>
              </c:numCache>
            </c:numRef>
          </c:val>
          <c:smooth val="0"/>
          <c:extLst>
            <c:ext xmlns:c16="http://schemas.microsoft.com/office/drawing/2014/chart" uri="{C3380CC4-5D6E-409C-BE32-E72D297353CC}">
              <c16:uniqueId val="{00000000-BAA7-4145-B9A3-57AFDCBAFF4A}"/>
            </c:ext>
          </c:extLst>
        </c:ser>
        <c:ser>
          <c:idx val="1"/>
          <c:order val="1"/>
          <c:tx>
            <c:strRef>
              <c:f>Sheet1!$W$75</c:f>
              <c:strCache>
                <c:ptCount val="1"/>
                <c:pt idx="0">
                  <c:v>HO + RC</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strRef>
              <c:f>Sheet1!$X$73:$Z$73</c:f>
              <c:strCache>
                <c:ptCount val="3"/>
                <c:pt idx="0">
                  <c:v>ROC</c:v>
                </c:pt>
                <c:pt idx="1">
                  <c:v>Sensitivity</c:v>
                </c:pt>
                <c:pt idx="2">
                  <c:v>Specificity</c:v>
                </c:pt>
              </c:strCache>
            </c:strRef>
          </c:cat>
          <c:val>
            <c:numRef>
              <c:f>Sheet1!$X$75:$Z$75</c:f>
              <c:numCache>
                <c:formatCode>###0.000</c:formatCode>
                <c:ptCount val="3"/>
                <c:pt idx="0">
                  <c:v>0.56009803921568624</c:v>
                </c:pt>
                <c:pt idx="1">
                  <c:v>0.48</c:v>
                </c:pt>
                <c:pt idx="2" formatCode="0.000">
                  <c:v>0.59926470588235292</c:v>
                </c:pt>
              </c:numCache>
            </c:numRef>
          </c:val>
          <c:smooth val="0"/>
          <c:extLst>
            <c:ext xmlns:c16="http://schemas.microsoft.com/office/drawing/2014/chart" uri="{C3380CC4-5D6E-409C-BE32-E72D297353CC}">
              <c16:uniqueId val="{00000001-BAA7-4145-B9A3-57AFDCBAFF4A}"/>
            </c:ext>
          </c:extLst>
        </c:ser>
        <c:ser>
          <c:idx val="2"/>
          <c:order val="2"/>
          <c:tx>
            <c:strRef>
              <c:f>Sheet1!$W$76</c:f>
              <c:strCache>
                <c:ptCount val="1"/>
                <c:pt idx="0">
                  <c:v>HO + RC (no RCd)</c:v>
                </c:pt>
              </c:strCache>
            </c:strRef>
          </c:tx>
          <c:spPr>
            <a:ln w="28575" cap="rnd">
              <a:solidFill>
                <a:schemeClr val="accent6"/>
              </a:solidFill>
              <a:round/>
            </a:ln>
            <a:effectLst/>
          </c:spPr>
          <c:marker>
            <c:symbol val="circle"/>
            <c:size val="5"/>
            <c:spPr>
              <a:solidFill>
                <a:schemeClr val="accent6"/>
              </a:solidFill>
              <a:ln w="9525">
                <a:solidFill>
                  <a:schemeClr val="accent6"/>
                </a:solidFill>
              </a:ln>
              <a:effectLst/>
            </c:spPr>
          </c:marker>
          <c:cat>
            <c:strRef>
              <c:f>Sheet1!$X$73:$Z$73</c:f>
              <c:strCache>
                <c:ptCount val="3"/>
                <c:pt idx="0">
                  <c:v>ROC</c:v>
                </c:pt>
                <c:pt idx="1">
                  <c:v>Sensitivity</c:v>
                </c:pt>
                <c:pt idx="2">
                  <c:v>Specificity</c:v>
                </c:pt>
              </c:strCache>
            </c:strRef>
          </c:cat>
          <c:val>
            <c:numRef>
              <c:f>Sheet1!$X$76:$Z$76</c:f>
              <c:numCache>
                <c:formatCode>###0.000</c:formatCode>
                <c:ptCount val="3"/>
                <c:pt idx="0">
                  <c:v>0.56009803921568624</c:v>
                </c:pt>
                <c:pt idx="1">
                  <c:v>0.48</c:v>
                </c:pt>
                <c:pt idx="2" formatCode="0.000">
                  <c:v>0.59926470588235292</c:v>
                </c:pt>
              </c:numCache>
            </c:numRef>
          </c:val>
          <c:smooth val="0"/>
          <c:extLst>
            <c:ext xmlns:c16="http://schemas.microsoft.com/office/drawing/2014/chart" uri="{C3380CC4-5D6E-409C-BE32-E72D297353CC}">
              <c16:uniqueId val="{00000002-BAA7-4145-B9A3-57AFDCBAFF4A}"/>
            </c:ext>
          </c:extLst>
        </c:ser>
        <c:ser>
          <c:idx val="3"/>
          <c:order val="3"/>
          <c:tx>
            <c:strRef>
              <c:f>Sheet1!$W$77</c:f>
              <c:strCache>
                <c:ptCount val="1"/>
                <c:pt idx="0">
                  <c:v>RC Only</c:v>
                </c:pt>
              </c:strCache>
            </c:strRef>
          </c:tx>
          <c:spPr>
            <a:ln w="28575" cap="rnd">
              <a:solidFill>
                <a:schemeClr val="accent5"/>
              </a:solidFill>
              <a:round/>
            </a:ln>
            <a:effectLst/>
          </c:spPr>
          <c:marker>
            <c:symbol val="circle"/>
            <c:size val="5"/>
            <c:spPr>
              <a:solidFill>
                <a:schemeClr val="accent5"/>
              </a:solidFill>
              <a:ln w="9525">
                <a:solidFill>
                  <a:schemeClr val="accent5"/>
                </a:solidFill>
              </a:ln>
              <a:effectLst/>
            </c:spPr>
          </c:marker>
          <c:cat>
            <c:strRef>
              <c:f>Sheet1!$X$73:$Z$73</c:f>
              <c:strCache>
                <c:ptCount val="3"/>
                <c:pt idx="0">
                  <c:v>ROC</c:v>
                </c:pt>
                <c:pt idx="1">
                  <c:v>Sensitivity</c:v>
                </c:pt>
                <c:pt idx="2">
                  <c:v>Specificity</c:v>
                </c:pt>
              </c:strCache>
            </c:strRef>
          </c:cat>
          <c:val>
            <c:numRef>
              <c:f>Sheet1!$X$77:$Z$77</c:f>
              <c:numCache>
                <c:formatCode>###0.000</c:formatCode>
                <c:ptCount val="3"/>
                <c:pt idx="0">
                  <c:v>0.57002450980392116</c:v>
                </c:pt>
                <c:pt idx="1">
                  <c:v>0.46666666666666667</c:v>
                </c:pt>
                <c:pt idx="2" formatCode="0.000">
                  <c:v>0.5845588235294118</c:v>
                </c:pt>
              </c:numCache>
            </c:numRef>
          </c:val>
          <c:smooth val="0"/>
          <c:extLst>
            <c:ext xmlns:c16="http://schemas.microsoft.com/office/drawing/2014/chart" uri="{C3380CC4-5D6E-409C-BE32-E72D297353CC}">
              <c16:uniqueId val="{00000003-BAA7-4145-B9A3-57AFDCBAFF4A}"/>
            </c:ext>
          </c:extLst>
        </c:ser>
        <c:ser>
          <c:idx val="4"/>
          <c:order val="4"/>
          <c:tx>
            <c:strRef>
              <c:f>Sheet1!$W$78</c:f>
              <c:strCache>
                <c:ptCount val="1"/>
                <c:pt idx="0">
                  <c:v>RC Only (no RCd)</c:v>
                </c:pt>
              </c:strCache>
            </c:strRef>
          </c:tx>
          <c:spPr>
            <a:ln w="28575" cap="rnd">
              <a:solidFill>
                <a:srgbClr val="7030A0"/>
              </a:solidFill>
              <a:round/>
            </a:ln>
            <a:effectLst/>
          </c:spPr>
          <c:marker>
            <c:symbol val="circle"/>
            <c:size val="5"/>
            <c:spPr>
              <a:solidFill>
                <a:srgbClr val="7030A0"/>
              </a:solidFill>
              <a:ln w="9525">
                <a:solidFill>
                  <a:srgbClr val="7030A0"/>
                </a:solidFill>
              </a:ln>
              <a:effectLst/>
            </c:spPr>
          </c:marker>
          <c:cat>
            <c:strRef>
              <c:f>Sheet1!$X$73:$Z$73</c:f>
              <c:strCache>
                <c:ptCount val="3"/>
                <c:pt idx="0">
                  <c:v>ROC</c:v>
                </c:pt>
                <c:pt idx="1">
                  <c:v>Sensitivity</c:v>
                </c:pt>
                <c:pt idx="2">
                  <c:v>Specificity</c:v>
                </c:pt>
              </c:strCache>
            </c:strRef>
          </c:cat>
          <c:val>
            <c:numRef>
              <c:f>Sheet1!$X$78:$Z$78</c:f>
              <c:numCache>
                <c:formatCode>###0.000</c:formatCode>
                <c:ptCount val="3"/>
                <c:pt idx="0" formatCode="General">
                  <c:v>0.56999999999999995</c:v>
                </c:pt>
                <c:pt idx="1">
                  <c:v>0.46700000000000003</c:v>
                </c:pt>
                <c:pt idx="2">
                  <c:v>0.58499999999999996</c:v>
                </c:pt>
              </c:numCache>
            </c:numRef>
          </c:val>
          <c:smooth val="0"/>
          <c:extLst>
            <c:ext xmlns:c16="http://schemas.microsoft.com/office/drawing/2014/chart" uri="{C3380CC4-5D6E-409C-BE32-E72D297353CC}">
              <c16:uniqueId val="{00000004-BAA7-4145-B9A3-57AFDCBAFF4A}"/>
            </c:ext>
          </c:extLst>
        </c:ser>
        <c:dLbls>
          <c:showLegendKey val="0"/>
          <c:showVal val="0"/>
          <c:showCatName val="0"/>
          <c:showSerName val="0"/>
          <c:showPercent val="0"/>
          <c:showBubbleSize val="0"/>
        </c:dLbls>
        <c:marker val="1"/>
        <c:smooth val="0"/>
        <c:axId val="411561528"/>
        <c:axId val="411560888"/>
      </c:lineChart>
      <c:catAx>
        <c:axId val="411561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11560888"/>
        <c:crosses val="autoZero"/>
        <c:auto val="1"/>
        <c:lblAlgn val="ctr"/>
        <c:lblOffset val="100"/>
        <c:noMultiLvlLbl val="0"/>
      </c:catAx>
      <c:valAx>
        <c:axId val="411560888"/>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11561528"/>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3">
    <c:autoUpdate val="0"/>
  </c:externalData>
</c:chartSpace>
</file>

<file path=ppt/charts/chart4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SOS </a:t>
            </a:r>
            <a:r>
              <a:rPr lang="en-US" baseline="0"/>
              <a:t>Scales Classifying Feigning Group (Co-morbid PTSD &amp; mTBI)</a:t>
            </a:r>
            <a:endParaRPr lang="en-US"/>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Sheet1!$AG$73</c:f>
              <c:strCache>
                <c:ptCount val="1"/>
                <c:pt idx="0">
                  <c:v>HO Only</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strRef>
              <c:f>Sheet1!$AH$72:$AJ$72</c:f>
              <c:strCache>
                <c:ptCount val="3"/>
                <c:pt idx="0">
                  <c:v>ROC</c:v>
                </c:pt>
                <c:pt idx="1">
                  <c:v>Sensitivity</c:v>
                </c:pt>
                <c:pt idx="2">
                  <c:v>Specificity</c:v>
                </c:pt>
              </c:strCache>
            </c:strRef>
          </c:cat>
          <c:val>
            <c:numRef>
              <c:f>Sheet1!$AH$73:$AJ$73</c:f>
              <c:numCache>
                <c:formatCode>General</c:formatCode>
                <c:ptCount val="3"/>
                <c:pt idx="0" formatCode="###0.000">
                  <c:v>0.64398055476122351</c:v>
                </c:pt>
                <c:pt idx="1">
                  <c:v>0.57699999999999996</c:v>
                </c:pt>
                <c:pt idx="2" formatCode="0.000">
                  <c:v>0.63600000000000001</c:v>
                </c:pt>
              </c:numCache>
            </c:numRef>
          </c:val>
          <c:smooth val="0"/>
          <c:extLst>
            <c:ext xmlns:c16="http://schemas.microsoft.com/office/drawing/2014/chart" uri="{C3380CC4-5D6E-409C-BE32-E72D297353CC}">
              <c16:uniqueId val="{00000000-FF6D-4194-B758-C159A35ACED2}"/>
            </c:ext>
          </c:extLst>
        </c:ser>
        <c:ser>
          <c:idx val="1"/>
          <c:order val="1"/>
          <c:tx>
            <c:strRef>
              <c:f>Sheet1!$AG$74</c:f>
              <c:strCache>
                <c:ptCount val="1"/>
                <c:pt idx="0">
                  <c:v>HO + RC</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strRef>
              <c:f>Sheet1!$AH$72:$AJ$72</c:f>
              <c:strCache>
                <c:ptCount val="3"/>
                <c:pt idx="0">
                  <c:v>ROC</c:v>
                </c:pt>
                <c:pt idx="1">
                  <c:v>Sensitivity</c:v>
                </c:pt>
                <c:pt idx="2">
                  <c:v>Specificity</c:v>
                </c:pt>
              </c:strCache>
            </c:strRef>
          </c:cat>
          <c:val>
            <c:numRef>
              <c:f>Sheet1!$AH$74:$AJ$74</c:f>
              <c:numCache>
                <c:formatCode>General</c:formatCode>
                <c:ptCount val="3"/>
                <c:pt idx="0" formatCode="###0.000">
                  <c:v>0.6428367171861602</c:v>
                </c:pt>
                <c:pt idx="1">
                  <c:v>0.59</c:v>
                </c:pt>
                <c:pt idx="2" formatCode="0.000">
                  <c:v>0.63200000000000001</c:v>
                </c:pt>
              </c:numCache>
            </c:numRef>
          </c:val>
          <c:smooth val="0"/>
          <c:extLst>
            <c:ext xmlns:c16="http://schemas.microsoft.com/office/drawing/2014/chart" uri="{C3380CC4-5D6E-409C-BE32-E72D297353CC}">
              <c16:uniqueId val="{00000001-FF6D-4194-B758-C159A35ACED2}"/>
            </c:ext>
          </c:extLst>
        </c:ser>
        <c:ser>
          <c:idx val="2"/>
          <c:order val="2"/>
          <c:tx>
            <c:strRef>
              <c:f>Sheet1!$AG$75</c:f>
              <c:strCache>
                <c:ptCount val="1"/>
                <c:pt idx="0">
                  <c:v>HO + RC (no RCd)</c:v>
                </c:pt>
              </c:strCache>
            </c:strRef>
          </c:tx>
          <c:spPr>
            <a:ln w="28575" cap="rnd">
              <a:solidFill>
                <a:schemeClr val="accent6"/>
              </a:solidFill>
              <a:round/>
            </a:ln>
            <a:effectLst/>
          </c:spPr>
          <c:marker>
            <c:symbol val="circle"/>
            <c:size val="5"/>
            <c:spPr>
              <a:solidFill>
                <a:schemeClr val="accent6"/>
              </a:solidFill>
              <a:ln w="9525">
                <a:solidFill>
                  <a:schemeClr val="accent6"/>
                </a:solidFill>
              </a:ln>
              <a:effectLst/>
            </c:spPr>
          </c:marker>
          <c:cat>
            <c:strRef>
              <c:f>Sheet1!$AH$72:$AJ$72</c:f>
              <c:strCache>
                <c:ptCount val="3"/>
                <c:pt idx="0">
                  <c:v>ROC</c:v>
                </c:pt>
                <c:pt idx="1">
                  <c:v>Sensitivity</c:v>
                </c:pt>
                <c:pt idx="2">
                  <c:v>Specificity</c:v>
                </c:pt>
              </c:strCache>
            </c:strRef>
          </c:cat>
          <c:val>
            <c:numRef>
              <c:f>Sheet1!$AH$75:$AJ$75</c:f>
              <c:numCache>
                <c:formatCode>General</c:formatCode>
                <c:ptCount val="3"/>
                <c:pt idx="0" formatCode="###0.000">
                  <c:v>0.6428367171861602</c:v>
                </c:pt>
                <c:pt idx="1">
                  <c:v>0.59</c:v>
                </c:pt>
                <c:pt idx="2" formatCode="0.000">
                  <c:v>0.63200000000000001</c:v>
                </c:pt>
              </c:numCache>
            </c:numRef>
          </c:val>
          <c:smooth val="0"/>
          <c:extLst>
            <c:ext xmlns:c16="http://schemas.microsoft.com/office/drawing/2014/chart" uri="{C3380CC4-5D6E-409C-BE32-E72D297353CC}">
              <c16:uniqueId val="{00000002-FF6D-4194-B758-C159A35ACED2}"/>
            </c:ext>
          </c:extLst>
        </c:ser>
        <c:ser>
          <c:idx val="3"/>
          <c:order val="3"/>
          <c:tx>
            <c:strRef>
              <c:f>Sheet1!$AG$76</c:f>
              <c:strCache>
                <c:ptCount val="1"/>
                <c:pt idx="0">
                  <c:v>RC Only</c:v>
                </c:pt>
              </c:strCache>
            </c:strRef>
          </c:tx>
          <c:spPr>
            <a:ln w="28575" cap="rnd">
              <a:solidFill>
                <a:schemeClr val="accent5"/>
              </a:solidFill>
              <a:round/>
            </a:ln>
            <a:effectLst/>
          </c:spPr>
          <c:marker>
            <c:symbol val="circle"/>
            <c:size val="5"/>
            <c:spPr>
              <a:solidFill>
                <a:schemeClr val="accent5"/>
              </a:solidFill>
              <a:ln w="9525">
                <a:solidFill>
                  <a:schemeClr val="accent5"/>
                </a:solidFill>
              </a:ln>
              <a:effectLst/>
            </c:spPr>
          </c:marker>
          <c:cat>
            <c:strRef>
              <c:f>Sheet1!$AH$72:$AJ$72</c:f>
              <c:strCache>
                <c:ptCount val="3"/>
                <c:pt idx="0">
                  <c:v>ROC</c:v>
                </c:pt>
                <c:pt idx="1">
                  <c:v>Sensitivity</c:v>
                </c:pt>
                <c:pt idx="2">
                  <c:v>Specificity</c:v>
                </c:pt>
              </c:strCache>
            </c:strRef>
          </c:cat>
          <c:val>
            <c:numRef>
              <c:f>Sheet1!$AH$76:$AJ$76</c:f>
              <c:numCache>
                <c:formatCode>General</c:formatCode>
                <c:ptCount val="3"/>
                <c:pt idx="0" formatCode="###0.000">
                  <c:v>0.63883328567343423</c:v>
                </c:pt>
                <c:pt idx="1">
                  <c:v>0.60299999999999998</c:v>
                </c:pt>
                <c:pt idx="2" formatCode="0.000">
                  <c:v>0.625</c:v>
                </c:pt>
              </c:numCache>
            </c:numRef>
          </c:val>
          <c:smooth val="0"/>
          <c:extLst>
            <c:ext xmlns:c16="http://schemas.microsoft.com/office/drawing/2014/chart" uri="{C3380CC4-5D6E-409C-BE32-E72D297353CC}">
              <c16:uniqueId val="{00000003-FF6D-4194-B758-C159A35ACED2}"/>
            </c:ext>
          </c:extLst>
        </c:ser>
        <c:ser>
          <c:idx val="4"/>
          <c:order val="4"/>
          <c:tx>
            <c:strRef>
              <c:f>Sheet1!$AG$77</c:f>
              <c:strCache>
                <c:ptCount val="1"/>
                <c:pt idx="0">
                  <c:v>RC Only (no RCd)</c:v>
                </c:pt>
              </c:strCache>
            </c:strRef>
          </c:tx>
          <c:spPr>
            <a:ln w="28575" cap="rnd">
              <a:solidFill>
                <a:srgbClr val="7030A0"/>
              </a:solidFill>
              <a:round/>
            </a:ln>
            <a:effectLst/>
          </c:spPr>
          <c:marker>
            <c:symbol val="circle"/>
            <c:size val="5"/>
            <c:spPr>
              <a:solidFill>
                <a:srgbClr val="7030A0"/>
              </a:solidFill>
              <a:ln w="9525">
                <a:solidFill>
                  <a:srgbClr val="7030A0"/>
                </a:solidFill>
              </a:ln>
              <a:effectLst/>
            </c:spPr>
          </c:marker>
          <c:cat>
            <c:strRef>
              <c:f>Sheet1!$AH$72:$AJ$72</c:f>
              <c:strCache>
                <c:ptCount val="3"/>
                <c:pt idx="0">
                  <c:v>ROC</c:v>
                </c:pt>
                <c:pt idx="1">
                  <c:v>Sensitivity</c:v>
                </c:pt>
                <c:pt idx="2">
                  <c:v>Specificity</c:v>
                </c:pt>
              </c:strCache>
            </c:strRef>
          </c:cat>
          <c:val>
            <c:numRef>
              <c:f>Sheet1!$AH$77:$AJ$77</c:f>
              <c:numCache>
                <c:formatCode>###0.000</c:formatCode>
                <c:ptCount val="3"/>
                <c:pt idx="0" formatCode="General">
                  <c:v>0.63900000000000001</c:v>
                </c:pt>
                <c:pt idx="1">
                  <c:v>0.60299999999999998</c:v>
                </c:pt>
                <c:pt idx="2">
                  <c:v>0.625</c:v>
                </c:pt>
              </c:numCache>
            </c:numRef>
          </c:val>
          <c:smooth val="0"/>
          <c:extLst>
            <c:ext xmlns:c16="http://schemas.microsoft.com/office/drawing/2014/chart" uri="{C3380CC4-5D6E-409C-BE32-E72D297353CC}">
              <c16:uniqueId val="{00000004-FF6D-4194-B758-C159A35ACED2}"/>
            </c:ext>
          </c:extLst>
        </c:ser>
        <c:dLbls>
          <c:showLegendKey val="0"/>
          <c:showVal val="0"/>
          <c:showCatName val="0"/>
          <c:showSerName val="0"/>
          <c:showPercent val="0"/>
          <c:showBubbleSize val="0"/>
        </c:dLbls>
        <c:marker val="1"/>
        <c:smooth val="0"/>
        <c:axId val="411561528"/>
        <c:axId val="411560888"/>
      </c:lineChart>
      <c:catAx>
        <c:axId val="411561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11560888"/>
        <c:crosses val="autoZero"/>
        <c:auto val="1"/>
        <c:lblAlgn val="ctr"/>
        <c:lblOffset val="100"/>
        <c:noMultiLvlLbl val="0"/>
      </c:catAx>
      <c:valAx>
        <c:axId val="411560888"/>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11561528"/>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3_5">
  <dgm:title val=""/>
  <dgm:desc val=""/>
  <dgm:catLst>
    <dgm:cat type="accent3" pri="11500"/>
  </dgm:catLst>
  <dgm:styleLbl name="node0">
    <dgm:fillClrLst meth="cycle">
      <a:schemeClr val="accent3">
        <a:alpha val="80000"/>
      </a:schemeClr>
    </dgm:fillClrLst>
    <dgm:linClrLst meth="repeat">
      <a:schemeClr val="lt1"/>
    </dgm:linClrLst>
    <dgm:effectClrLst/>
    <dgm:txLinClrLst/>
    <dgm:txFillClrLst/>
    <dgm:txEffectClrLst/>
  </dgm:styleLbl>
  <dgm:styleLbl name="node1">
    <dgm:fillClrLst>
      <a:schemeClr val="accent3">
        <a:alpha val="90000"/>
      </a:schemeClr>
      <a:schemeClr val="accent3">
        <a:alpha val="50000"/>
      </a:schemeClr>
    </dgm:fillClrLst>
    <dgm:linClrLst meth="repeat">
      <a:schemeClr val="lt1"/>
    </dgm:linClrLst>
    <dgm:effectClrLst/>
    <dgm:txLinClrLst/>
    <dgm:txFillClrLst/>
    <dgm:txEffectClrLst/>
  </dgm:styleLbl>
  <dgm:styleLbl name="alignNode1">
    <dgm:fillClrLst>
      <a:schemeClr val="accent3">
        <a:alpha val="90000"/>
      </a:schemeClr>
      <a:schemeClr val="accent3">
        <a:alpha val="50000"/>
      </a:schemeClr>
    </dgm:fillClrLst>
    <dgm:linClrLst>
      <a:schemeClr val="accent3">
        <a:alpha val="90000"/>
      </a:schemeClr>
      <a:schemeClr val="accent3">
        <a:alpha val="50000"/>
      </a:schemeClr>
    </dgm:linClrLst>
    <dgm:effectClrLst/>
    <dgm:txLinClrLst/>
    <dgm:txFillClrLst/>
    <dgm:txEffectClrLst/>
  </dgm:styleLbl>
  <dgm:styleLbl name="lnNode1">
    <dgm:fillClrLst>
      <a:schemeClr val="accent3">
        <a:shade val="90000"/>
      </a:schemeClr>
      <a:schemeClr val="accent3">
        <a:alpha val="50000"/>
        <a:tint val="5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alpha val="80000"/>
      </a:schemeClr>
    </dgm:fillClrLst>
    <dgm:linClrLst meth="repeat">
      <a:schemeClr val="lt1"/>
    </dgm:linClrLst>
    <dgm:effectClrLst/>
    <dgm:txLinClrLst/>
    <dgm:txFillClrLst/>
    <dgm:txEffectClrLst/>
  </dgm:styleLbl>
  <dgm:styleLbl name="node2">
    <dgm:fillClrLst>
      <a:schemeClr val="accent3">
        <a:alpha val="70000"/>
      </a:schemeClr>
    </dgm:fillClrLst>
    <dgm:linClrLst meth="repeat">
      <a:schemeClr val="lt1"/>
    </dgm:linClrLst>
    <dgm:effectClrLst/>
    <dgm:txLinClrLst/>
    <dgm:txFillClrLst/>
    <dgm:txEffectClrLst/>
  </dgm:styleLbl>
  <dgm:styleLbl name="node3">
    <dgm:fillClrLst>
      <a:schemeClr val="accent3">
        <a:alpha val="50000"/>
      </a:schemeClr>
    </dgm:fillClrLst>
    <dgm:linClrLst meth="repeat">
      <a:schemeClr val="lt1"/>
    </dgm:linClrLst>
    <dgm:effectClrLst/>
    <dgm:txLinClrLst/>
    <dgm:txFillClrLst/>
    <dgm:txEffectClrLst/>
  </dgm:styleLbl>
  <dgm:styleLbl name="node4">
    <dgm:fillClrLst>
      <a:schemeClr val="accent3">
        <a:alpha val="30000"/>
      </a:schemeClr>
    </dgm:fillClrLst>
    <dgm:linClrLst meth="repeat">
      <a:schemeClr val="lt1"/>
    </dgm:linClrLst>
    <dgm:effectClrLst/>
    <dgm:txLinClrLst/>
    <dgm:txFillClrLst/>
    <dgm:txEffectClrLst/>
  </dgm:styleLbl>
  <dgm:styleLbl name="fgImgPlace1">
    <dgm:fillClrLst>
      <a:schemeClr val="accent3">
        <a:tint val="50000"/>
        <a:alpha val="90000"/>
      </a:schemeClr>
      <a:schemeClr val="accent3">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f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b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sibTrans1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alpha val="90000"/>
      </a:schemeClr>
    </dgm:fillClrLst>
    <dgm:linClrLst meth="repeat">
      <a:schemeClr val="lt1"/>
    </dgm:linClrLst>
    <dgm:effectClrLst/>
    <dgm:txLinClrLst/>
    <dgm:txFillClrLst/>
    <dgm:txEffectClrLst/>
  </dgm:styleLbl>
  <dgm:styleLbl name="asst1">
    <dgm:fillClrLst meth="repeat">
      <a:schemeClr val="accent3">
        <a:alpha val="90000"/>
      </a:schemeClr>
    </dgm:fillClrLst>
    <dgm:linClrLst meth="repeat">
      <a:schemeClr val="lt1"/>
    </dgm:linClrLst>
    <dgm:effectClrLst/>
    <dgm:txLinClrLst/>
    <dgm:txFillClrLst/>
    <dgm:txEffectClrLst/>
  </dgm:styleLbl>
  <dgm:styleLbl name="asst2">
    <dgm:fillClrLst>
      <a:schemeClr val="accent3">
        <a:alpha val="90000"/>
      </a:schemeClr>
    </dgm:fillClrLst>
    <dgm:linClrLst meth="repeat">
      <a:schemeClr val="lt1"/>
    </dgm:linClrLst>
    <dgm:effectClrLst/>
    <dgm:txLinClrLst/>
    <dgm:txFillClrLst/>
    <dgm:txEffectClrLst/>
  </dgm:styleLbl>
  <dgm:styleLbl name="asst3">
    <dgm:fillClrLst>
      <a:schemeClr val="accent3">
        <a:alpha val="70000"/>
      </a:schemeClr>
    </dgm:fillClrLst>
    <dgm:linClrLst meth="repeat">
      <a:schemeClr val="lt1"/>
    </dgm:linClrLst>
    <dgm:effectClrLst/>
    <dgm:txLinClrLst/>
    <dgm:txFillClrLst/>
    <dgm:txEffectClrLst/>
  </dgm:styleLbl>
  <dgm:styleLbl name="asst4">
    <dgm:fillClrLst>
      <a:schemeClr val="accent3">
        <a:alpha val="50000"/>
      </a:schemeClr>
    </dgm:fillClrLst>
    <dgm:linClrLst meth="repeat">
      <a:schemeClr val="lt1"/>
    </dgm:linClrLst>
    <dgm:effectClrLst/>
    <dgm:txLinClrLst/>
    <dgm:txFillClrLst/>
    <dgm:txEffectClrLst/>
  </dgm:styleLbl>
  <dgm:styleLbl name="parChTrans2D1">
    <dgm:fillClrLst meth="repeat">
      <a:schemeClr val="accent3">
        <a:shade val="8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a:schemeClr val="accent3">
        <a:alpha val="90000"/>
        <a:tint val="40000"/>
      </a:schemeClr>
      <a:schemeClr val="accent3">
        <a:alpha val="5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3_5">
  <dgm:title val=""/>
  <dgm:desc val=""/>
  <dgm:catLst>
    <dgm:cat type="accent3" pri="11500"/>
  </dgm:catLst>
  <dgm:styleLbl name="node0">
    <dgm:fillClrLst meth="cycle">
      <a:schemeClr val="accent3">
        <a:alpha val="80000"/>
      </a:schemeClr>
    </dgm:fillClrLst>
    <dgm:linClrLst meth="repeat">
      <a:schemeClr val="lt1"/>
    </dgm:linClrLst>
    <dgm:effectClrLst/>
    <dgm:txLinClrLst/>
    <dgm:txFillClrLst/>
    <dgm:txEffectClrLst/>
  </dgm:styleLbl>
  <dgm:styleLbl name="node1">
    <dgm:fillClrLst>
      <a:schemeClr val="accent3">
        <a:alpha val="90000"/>
      </a:schemeClr>
      <a:schemeClr val="accent3">
        <a:alpha val="50000"/>
      </a:schemeClr>
    </dgm:fillClrLst>
    <dgm:linClrLst meth="repeat">
      <a:schemeClr val="lt1"/>
    </dgm:linClrLst>
    <dgm:effectClrLst/>
    <dgm:txLinClrLst/>
    <dgm:txFillClrLst/>
    <dgm:txEffectClrLst/>
  </dgm:styleLbl>
  <dgm:styleLbl name="alignNode1">
    <dgm:fillClrLst>
      <a:schemeClr val="accent3">
        <a:alpha val="90000"/>
      </a:schemeClr>
      <a:schemeClr val="accent3">
        <a:alpha val="50000"/>
      </a:schemeClr>
    </dgm:fillClrLst>
    <dgm:linClrLst>
      <a:schemeClr val="accent3">
        <a:alpha val="90000"/>
      </a:schemeClr>
      <a:schemeClr val="accent3">
        <a:alpha val="50000"/>
      </a:schemeClr>
    </dgm:linClrLst>
    <dgm:effectClrLst/>
    <dgm:txLinClrLst/>
    <dgm:txFillClrLst/>
    <dgm:txEffectClrLst/>
  </dgm:styleLbl>
  <dgm:styleLbl name="lnNode1">
    <dgm:fillClrLst>
      <a:schemeClr val="accent3">
        <a:shade val="90000"/>
      </a:schemeClr>
      <a:schemeClr val="accent3">
        <a:alpha val="50000"/>
        <a:tint val="5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alpha val="80000"/>
      </a:schemeClr>
    </dgm:fillClrLst>
    <dgm:linClrLst meth="repeat">
      <a:schemeClr val="lt1"/>
    </dgm:linClrLst>
    <dgm:effectClrLst/>
    <dgm:txLinClrLst/>
    <dgm:txFillClrLst/>
    <dgm:txEffectClrLst/>
  </dgm:styleLbl>
  <dgm:styleLbl name="node2">
    <dgm:fillClrLst>
      <a:schemeClr val="accent3">
        <a:alpha val="70000"/>
      </a:schemeClr>
    </dgm:fillClrLst>
    <dgm:linClrLst meth="repeat">
      <a:schemeClr val="lt1"/>
    </dgm:linClrLst>
    <dgm:effectClrLst/>
    <dgm:txLinClrLst/>
    <dgm:txFillClrLst/>
    <dgm:txEffectClrLst/>
  </dgm:styleLbl>
  <dgm:styleLbl name="node3">
    <dgm:fillClrLst>
      <a:schemeClr val="accent3">
        <a:alpha val="50000"/>
      </a:schemeClr>
    </dgm:fillClrLst>
    <dgm:linClrLst meth="repeat">
      <a:schemeClr val="lt1"/>
    </dgm:linClrLst>
    <dgm:effectClrLst/>
    <dgm:txLinClrLst/>
    <dgm:txFillClrLst/>
    <dgm:txEffectClrLst/>
  </dgm:styleLbl>
  <dgm:styleLbl name="node4">
    <dgm:fillClrLst>
      <a:schemeClr val="accent3">
        <a:alpha val="30000"/>
      </a:schemeClr>
    </dgm:fillClrLst>
    <dgm:linClrLst meth="repeat">
      <a:schemeClr val="lt1"/>
    </dgm:linClrLst>
    <dgm:effectClrLst/>
    <dgm:txLinClrLst/>
    <dgm:txFillClrLst/>
    <dgm:txEffectClrLst/>
  </dgm:styleLbl>
  <dgm:styleLbl name="fgImgPlace1">
    <dgm:fillClrLst>
      <a:schemeClr val="accent3">
        <a:tint val="50000"/>
        <a:alpha val="90000"/>
      </a:schemeClr>
      <a:schemeClr val="accent3">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f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b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sibTrans1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alpha val="90000"/>
      </a:schemeClr>
    </dgm:fillClrLst>
    <dgm:linClrLst meth="repeat">
      <a:schemeClr val="lt1"/>
    </dgm:linClrLst>
    <dgm:effectClrLst/>
    <dgm:txLinClrLst/>
    <dgm:txFillClrLst/>
    <dgm:txEffectClrLst/>
  </dgm:styleLbl>
  <dgm:styleLbl name="asst1">
    <dgm:fillClrLst meth="repeat">
      <a:schemeClr val="accent3">
        <a:alpha val="90000"/>
      </a:schemeClr>
    </dgm:fillClrLst>
    <dgm:linClrLst meth="repeat">
      <a:schemeClr val="lt1"/>
    </dgm:linClrLst>
    <dgm:effectClrLst/>
    <dgm:txLinClrLst/>
    <dgm:txFillClrLst/>
    <dgm:txEffectClrLst/>
  </dgm:styleLbl>
  <dgm:styleLbl name="asst2">
    <dgm:fillClrLst>
      <a:schemeClr val="accent3">
        <a:alpha val="90000"/>
      </a:schemeClr>
    </dgm:fillClrLst>
    <dgm:linClrLst meth="repeat">
      <a:schemeClr val="lt1"/>
    </dgm:linClrLst>
    <dgm:effectClrLst/>
    <dgm:txLinClrLst/>
    <dgm:txFillClrLst/>
    <dgm:txEffectClrLst/>
  </dgm:styleLbl>
  <dgm:styleLbl name="asst3">
    <dgm:fillClrLst>
      <a:schemeClr val="accent3">
        <a:alpha val="70000"/>
      </a:schemeClr>
    </dgm:fillClrLst>
    <dgm:linClrLst meth="repeat">
      <a:schemeClr val="lt1"/>
    </dgm:linClrLst>
    <dgm:effectClrLst/>
    <dgm:txLinClrLst/>
    <dgm:txFillClrLst/>
    <dgm:txEffectClrLst/>
  </dgm:styleLbl>
  <dgm:styleLbl name="asst4">
    <dgm:fillClrLst>
      <a:schemeClr val="accent3">
        <a:alpha val="50000"/>
      </a:schemeClr>
    </dgm:fillClrLst>
    <dgm:linClrLst meth="repeat">
      <a:schemeClr val="lt1"/>
    </dgm:linClrLst>
    <dgm:effectClrLst/>
    <dgm:txLinClrLst/>
    <dgm:txFillClrLst/>
    <dgm:txEffectClrLst/>
  </dgm:styleLbl>
  <dgm:styleLbl name="parChTrans2D1">
    <dgm:fillClrLst meth="repeat">
      <a:schemeClr val="accent3">
        <a:shade val="8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a:schemeClr val="accent3">
        <a:alpha val="90000"/>
        <a:tint val="40000"/>
      </a:schemeClr>
      <a:schemeClr val="accent3">
        <a:alpha val="5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3_5">
  <dgm:title val=""/>
  <dgm:desc val=""/>
  <dgm:catLst>
    <dgm:cat type="accent3" pri="11500"/>
  </dgm:catLst>
  <dgm:styleLbl name="node0">
    <dgm:fillClrLst meth="cycle">
      <a:schemeClr val="accent3">
        <a:alpha val="80000"/>
      </a:schemeClr>
    </dgm:fillClrLst>
    <dgm:linClrLst meth="repeat">
      <a:schemeClr val="lt1"/>
    </dgm:linClrLst>
    <dgm:effectClrLst/>
    <dgm:txLinClrLst/>
    <dgm:txFillClrLst/>
    <dgm:txEffectClrLst/>
  </dgm:styleLbl>
  <dgm:styleLbl name="node1">
    <dgm:fillClrLst>
      <a:schemeClr val="accent3">
        <a:alpha val="90000"/>
      </a:schemeClr>
      <a:schemeClr val="accent3">
        <a:alpha val="50000"/>
      </a:schemeClr>
    </dgm:fillClrLst>
    <dgm:linClrLst meth="repeat">
      <a:schemeClr val="lt1"/>
    </dgm:linClrLst>
    <dgm:effectClrLst/>
    <dgm:txLinClrLst/>
    <dgm:txFillClrLst/>
    <dgm:txEffectClrLst/>
  </dgm:styleLbl>
  <dgm:styleLbl name="alignNode1">
    <dgm:fillClrLst>
      <a:schemeClr val="accent3">
        <a:alpha val="90000"/>
      </a:schemeClr>
      <a:schemeClr val="accent3">
        <a:alpha val="50000"/>
      </a:schemeClr>
    </dgm:fillClrLst>
    <dgm:linClrLst>
      <a:schemeClr val="accent3">
        <a:alpha val="90000"/>
      </a:schemeClr>
      <a:schemeClr val="accent3">
        <a:alpha val="50000"/>
      </a:schemeClr>
    </dgm:linClrLst>
    <dgm:effectClrLst/>
    <dgm:txLinClrLst/>
    <dgm:txFillClrLst/>
    <dgm:txEffectClrLst/>
  </dgm:styleLbl>
  <dgm:styleLbl name="lnNode1">
    <dgm:fillClrLst>
      <a:schemeClr val="accent3">
        <a:shade val="90000"/>
      </a:schemeClr>
      <a:schemeClr val="accent3">
        <a:alpha val="50000"/>
        <a:tint val="5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alpha val="80000"/>
      </a:schemeClr>
    </dgm:fillClrLst>
    <dgm:linClrLst meth="repeat">
      <a:schemeClr val="lt1"/>
    </dgm:linClrLst>
    <dgm:effectClrLst/>
    <dgm:txLinClrLst/>
    <dgm:txFillClrLst/>
    <dgm:txEffectClrLst/>
  </dgm:styleLbl>
  <dgm:styleLbl name="node2">
    <dgm:fillClrLst>
      <a:schemeClr val="accent3">
        <a:alpha val="70000"/>
      </a:schemeClr>
    </dgm:fillClrLst>
    <dgm:linClrLst meth="repeat">
      <a:schemeClr val="lt1"/>
    </dgm:linClrLst>
    <dgm:effectClrLst/>
    <dgm:txLinClrLst/>
    <dgm:txFillClrLst/>
    <dgm:txEffectClrLst/>
  </dgm:styleLbl>
  <dgm:styleLbl name="node3">
    <dgm:fillClrLst>
      <a:schemeClr val="accent3">
        <a:alpha val="50000"/>
      </a:schemeClr>
    </dgm:fillClrLst>
    <dgm:linClrLst meth="repeat">
      <a:schemeClr val="lt1"/>
    </dgm:linClrLst>
    <dgm:effectClrLst/>
    <dgm:txLinClrLst/>
    <dgm:txFillClrLst/>
    <dgm:txEffectClrLst/>
  </dgm:styleLbl>
  <dgm:styleLbl name="node4">
    <dgm:fillClrLst>
      <a:schemeClr val="accent3">
        <a:alpha val="30000"/>
      </a:schemeClr>
    </dgm:fillClrLst>
    <dgm:linClrLst meth="repeat">
      <a:schemeClr val="lt1"/>
    </dgm:linClrLst>
    <dgm:effectClrLst/>
    <dgm:txLinClrLst/>
    <dgm:txFillClrLst/>
    <dgm:txEffectClrLst/>
  </dgm:styleLbl>
  <dgm:styleLbl name="fgImgPlace1">
    <dgm:fillClrLst>
      <a:schemeClr val="accent3">
        <a:tint val="50000"/>
        <a:alpha val="90000"/>
      </a:schemeClr>
      <a:schemeClr val="accent3">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f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b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sibTrans1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alpha val="90000"/>
      </a:schemeClr>
    </dgm:fillClrLst>
    <dgm:linClrLst meth="repeat">
      <a:schemeClr val="lt1"/>
    </dgm:linClrLst>
    <dgm:effectClrLst/>
    <dgm:txLinClrLst/>
    <dgm:txFillClrLst/>
    <dgm:txEffectClrLst/>
  </dgm:styleLbl>
  <dgm:styleLbl name="asst1">
    <dgm:fillClrLst meth="repeat">
      <a:schemeClr val="accent3">
        <a:alpha val="90000"/>
      </a:schemeClr>
    </dgm:fillClrLst>
    <dgm:linClrLst meth="repeat">
      <a:schemeClr val="lt1"/>
    </dgm:linClrLst>
    <dgm:effectClrLst/>
    <dgm:txLinClrLst/>
    <dgm:txFillClrLst/>
    <dgm:txEffectClrLst/>
  </dgm:styleLbl>
  <dgm:styleLbl name="asst2">
    <dgm:fillClrLst>
      <a:schemeClr val="accent3">
        <a:alpha val="90000"/>
      </a:schemeClr>
    </dgm:fillClrLst>
    <dgm:linClrLst meth="repeat">
      <a:schemeClr val="lt1"/>
    </dgm:linClrLst>
    <dgm:effectClrLst/>
    <dgm:txLinClrLst/>
    <dgm:txFillClrLst/>
    <dgm:txEffectClrLst/>
  </dgm:styleLbl>
  <dgm:styleLbl name="asst3">
    <dgm:fillClrLst>
      <a:schemeClr val="accent3">
        <a:alpha val="70000"/>
      </a:schemeClr>
    </dgm:fillClrLst>
    <dgm:linClrLst meth="repeat">
      <a:schemeClr val="lt1"/>
    </dgm:linClrLst>
    <dgm:effectClrLst/>
    <dgm:txLinClrLst/>
    <dgm:txFillClrLst/>
    <dgm:txEffectClrLst/>
  </dgm:styleLbl>
  <dgm:styleLbl name="asst4">
    <dgm:fillClrLst>
      <a:schemeClr val="accent3">
        <a:alpha val="50000"/>
      </a:schemeClr>
    </dgm:fillClrLst>
    <dgm:linClrLst meth="repeat">
      <a:schemeClr val="lt1"/>
    </dgm:linClrLst>
    <dgm:effectClrLst/>
    <dgm:txLinClrLst/>
    <dgm:txFillClrLst/>
    <dgm:txEffectClrLst/>
  </dgm:styleLbl>
  <dgm:styleLbl name="parChTrans2D1">
    <dgm:fillClrLst meth="repeat">
      <a:schemeClr val="accent3">
        <a:shade val="8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a:schemeClr val="accent3">
        <a:alpha val="90000"/>
        <a:tint val="40000"/>
      </a:schemeClr>
      <a:schemeClr val="accent3">
        <a:alpha val="5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A444BA7-ECCA-4F1C-98AD-38E00B28A47C}"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D67232A6-AC86-41A9-AD58-4BDA975AD2A1}">
      <dgm:prSet phldrT="[Text]">
        <dgm:style>
          <a:lnRef idx="2">
            <a:schemeClr val="accent1"/>
          </a:lnRef>
          <a:fillRef idx="1">
            <a:schemeClr val="lt1"/>
          </a:fillRef>
          <a:effectRef idx="0">
            <a:schemeClr val="accent1"/>
          </a:effectRef>
          <a:fontRef idx="minor">
            <a:schemeClr val="dk1"/>
          </a:fontRef>
        </dgm:style>
      </dgm:prSet>
      <dgm:spPr>
        <a:ln w="38100"/>
      </dgm:spPr>
      <dgm:t>
        <a:bodyPr/>
        <a:lstStyle/>
        <a:p>
          <a:r>
            <a:rPr lang="en-US" dirty="0">
              <a:solidFill>
                <a:schemeClr val="tx1"/>
              </a:solidFill>
            </a:rPr>
            <a:t>Low sensitives are common</a:t>
          </a:r>
        </a:p>
      </dgm:t>
    </dgm:pt>
    <dgm:pt modelId="{090B7D98-8D0C-47D9-867C-DA61FAF987ED}" type="parTrans" cxnId="{0C0E6D87-22B2-483A-84C2-DB90C2681B85}">
      <dgm:prSet/>
      <dgm:spPr/>
      <dgm:t>
        <a:bodyPr/>
        <a:lstStyle/>
        <a:p>
          <a:endParaRPr lang="en-US"/>
        </a:p>
      </dgm:t>
    </dgm:pt>
    <dgm:pt modelId="{4B7A4938-CF1B-494C-9ADB-760102EE4891}" type="sibTrans" cxnId="{0C0E6D87-22B2-483A-84C2-DB90C2681B85}">
      <dgm:prSet/>
      <dgm:spPr/>
      <dgm:t>
        <a:bodyPr/>
        <a:lstStyle/>
        <a:p>
          <a:endParaRPr lang="en-US"/>
        </a:p>
      </dgm:t>
    </dgm:pt>
    <dgm:pt modelId="{9160EB68-E1AE-4F2F-A1E8-C73A6F5D9476}">
      <dgm:prSet phldrT="[Text]">
        <dgm:style>
          <a:lnRef idx="2">
            <a:schemeClr val="accent1"/>
          </a:lnRef>
          <a:fillRef idx="1">
            <a:schemeClr val="lt1"/>
          </a:fillRef>
          <a:effectRef idx="0">
            <a:schemeClr val="accent1"/>
          </a:effectRef>
          <a:fontRef idx="minor">
            <a:schemeClr val="dk1"/>
          </a:fontRef>
        </dgm:style>
      </dgm:prSet>
      <dgm:spPr>
        <a:ln w="38100"/>
      </dgm:spPr>
      <dgm:t>
        <a:bodyPr/>
        <a:lstStyle/>
        <a:p>
          <a:r>
            <a:rPr lang="en-US" dirty="0">
              <a:solidFill>
                <a:schemeClr val="tx1"/>
              </a:solidFill>
            </a:rPr>
            <a:t>Scales often elevate together</a:t>
          </a:r>
        </a:p>
      </dgm:t>
    </dgm:pt>
    <dgm:pt modelId="{62339677-316F-4C92-AAC2-BC4038CEB7FF}" type="parTrans" cxnId="{8290B36C-28DF-49CB-8067-CD6FECEE3A86}">
      <dgm:prSet/>
      <dgm:spPr/>
      <dgm:t>
        <a:bodyPr/>
        <a:lstStyle/>
        <a:p>
          <a:endParaRPr lang="en-US"/>
        </a:p>
      </dgm:t>
    </dgm:pt>
    <dgm:pt modelId="{10550AEF-3068-48A4-899B-99F67E282E49}" type="sibTrans" cxnId="{8290B36C-28DF-49CB-8067-CD6FECEE3A86}">
      <dgm:prSet/>
      <dgm:spPr/>
      <dgm:t>
        <a:bodyPr/>
        <a:lstStyle/>
        <a:p>
          <a:endParaRPr lang="en-US"/>
        </a:p>
      </dgm:t>
    </dgm:pt>
    <dgm:pt modelId="{1001A78B-172B-4424-A1EC-8A741EC19D78}">
      <dgm:prSet phldrT="[Text]">
        <dgm:style>
          <a:lnRef idx="2">
            <a:schemeClr val="accent1"/>
          </a:lnRef>
          <a:fillRef idx="1">
            <a:schemeClr val="lt1"/>
          </a:fillRef>
          <a:effectRef idx="0">
            <a:schemeClr val="accent1"/>
          </a:effectRef>
          <a:fontRef idx="minor">
            <a:schemeClr val="dk1"/>
          </a:fontRef>
        </dgm:style>
      </dgm:prSet>
      <dgm:spPr>
        <a:ln w="38100"/>
      </dgm:spPr>
      <dgm:t>
        <a:bodyPr/>
        <a:lstStyle/>
        <a:p>
          <a:r>
            <a:rPr lang="en-US" dirty="0">
              <a:solidFill>
                <a:schemeClr val="tx1"/>
              </a:solidFill>
            </a:rPr>
            <a:t>Means are often below recommended cut scores</a:t>
          </a:r>
        </a:p>
      </dgm:t>
    </dgm:pt>
    <dgm:pt modelId="{3EC42CB5-B952-4D45-B4C6-65ACE4D88B26}" type="parTrans" cxnId="{997026D3-66CE-421D-B627-DAFC5E9737D7}">
      <dgm:prSet/>
      <dgm:spPr/>
      <dgm:t>
        <a:bodyPr/>
        <a:lstStyle/>
        <a:p>
          <a:endParaRPr lang="en-US"/>
        </a:p>
      </dgm:t>
    </dgm:pt>
    <dgm:pt modelId="{5E921898-FC17-41DA-A3D2-E40D7720B893}" type="sibTrans" cxnId="{997026D3-66CE-421D-B627-DAFC5E9737D7}">
      <dgm:prSet/>
      <dgm:spPr/>
      <dgm:t>
        <a:bodyPr/>
        <a:lstStyle/>
        <a:p>
          <a:endParaRPr lang="en-US"/>
        </a:p>
      </dgm:t>
    </dgm:pt>
    <dgm:pt modelId="{92420168-A9C3-492A-9824-5BCCF16B9223}" type="pres">
      <dgm:prSet presAssocID="{1A444BA7-ECCA-4F1C-98AD-38E00B28A47C}" presName="diagram" presStyleCnt="0">
        <dgm:presLayoutVars>
          <dgm:dir/>
          <dgm:resizeHandles val="exact"/>
        </dgm:presLayoutVars>
      </dgm:prSet>
      <dgm:spPr/>
    </dgm:pt>
    <dgm:pt modelId="{AF8675BB-FD46-46E4-ACC9-539305C8820F}" type="pres">
      <dgm:prSet presAssocID="{D67232A6-AC86-41A9-AD58-4BDA975AD2A1}" presName="node" presStyleLbl="node1" presStyleIdx="0" presStyleCnt="3">
        <dgm:presLayoutVars>
          <dgm:bulletEnabled val="1"/>
        </dgm:presLayoutVars>
      </dgm:prSet>
      <dgm:spPr/>
    </dgm:pt>
    <dgm:pt modelId="{30A3FE28-A667-45FB-8DD8-B455F1397FD1}" type="pres">
      <dgm:prSet presAssocID="{4B7A4938-CF1B-494C-9ADB-760102EE4891}" presName="sibTrans" presStyleCnt="0"/>
      <dgm:spPr/>
    </dgm:pt>
    <dgm:pt modelId="{B3F04F80-1E96-4DA6-BFA7-04917E0C6FD0}" type="pres">
      <dgm:prSet presAssocID="{9160EB68-E1AE-4F2F-A1E8-C73A6F5D9476}" presName="node" presStyleLbl="node1" presStyleIdx="1" presStyleCnt="3">
        <dgm:presLayoutVars>
          <dgm:bulletEnabled val="1"/>
        </dgm:presLayoutVars>
      </dgm:prSet>
      <dgm:spPr/>
    </dgm:pt>
    <dgm:pt modelId="{B3704FBC-0CA4-4306-946B-78D5BD44FB2E}" type="pres">
      <dgm:prSet presAssocID="{10550AEF-3068-48A4-899B-99F67E282E49}" presName="sibTrans" presStyleCnt="0"/>
      <dgm:spPr/>
    </dgm:pt>
    <dgm:pt modelId="{1EC5E92C-4717-4F89-AED2-C7EBD229B39B}" type="pres">
      <dgm:prSet presAssocID="{1001A78B-172B-4424-A1EC-8A741EC19D78}" presName="node" presStyleLbl="node1" presStyleIdx="2" presStyleCnt="3">
        <dgm:presLayoutVars>
          <dgm:bulletEnabled val="1"/>
        </dgm:presLayoutVars>
      </dgm:prSet>
      <dgm:spPr/>
    </dgm:pt>
  </dgm:ptLst>
  <dgm:cxnLst>
    <dgm:cxn modelId="{0EDA7407-FADF-4683-8504-DC248D8A1AF6}" type="presOf" srcId="{D67232A6-AC86-41A9-AD58-4BDA975AD2A1}" destId="{AF8675BB-FD46-46E4-ACC9-539305C8820F}" srcOrd="0" destOrd="0" presId="urn:microsoft.com/office/officeart/2005/8/layout/default"/>
    <dgm:cxn modelId="{8C00A20D-C163-420C-AF1D-E2C47A27A61F}" type="presOf" srcId="{1001A78B-172B-4424-A1EC-8A741EC19D78}" destId="{1EC5E92C-4717-4F89-AED2-C7EBD229B39B}" srcOrd="0" destOrd="0" presId="urn:microsoft.com/office/officeart/2005/8/layout/default"/>
    <dgm:cxn modelId="{8290B36C-28DF-49CB-8067-CD6FECEE3A86}" srcId="{1A444BA7-ECCA-4F1C-98AD-38E00B28A47C}" destId="{9160EB68-E1AE-4F2F-A1E8-C73A6F5D9476}" srcOrd="1" destOrd="0" parTransId="{62339677-316F-4C92-AAC2-BC4038CEB7FF}" sibTransId="{10550AEF-3068-48A4-899B-99F67E282E49}"/>
    <dgm:cxn modelId="{D52E8E85-4AE2-4D08-963C-4126CF0C91EF}" type="presOf" srcId="{9160EB68-E1AE-4F2F-A1E8-C73A6F5D9476}" destId="{B3F04F80-1E96-4DA6-BFA7-04917E0C6FD0}" srcOrd="0" destOrd="0" presId="urn:microsoft.com/office/officeart/2005/8/layout/default"/>
    <dgm:cxn modelId="{0C0E6D87-22B2-483A-84C2-DB90C2681B85}" srcId="{1A444BA7-ECCA-4F1C-98AD-38E00B28A47C}" destId="{D67232A6-AC86-41A9-AD58-4BDA975AD2A1}" srcOrd="0" destOrd="0" parTransId="{090B7D98-8D0C-47D9-867C-DA61FAF987ED}" sibTransId="{4B7A4938-CF1B-494C-9ADB-760102EE4891}"/>
    <dgm:cxn modelId="{B8B327C3-B47B-46B7-9CCB-A17A58E4B5A5}" type="presOf" srcId="{1A444BA7-ECCA-4F1C-98AD-38E00B28A47C}" destId="{92420168-A9C3-492A-9824-5BCCF16B9223}" srcOrd="0" destOrd="0" presId="urn:microsoft.com/office/officeart/2005/8/layout/default"/>
    <dgm:cxn modelId="{997026D3-66CE-421D-B627-DAFC5E9737D7}" srcId="{1A444BA7-ECCA-4F1C-98AD-38E00B28A47C}" destId="{1001A78B-172B-4424-A1EC-8A741EC19D78}" srcOrd="2" destOrd="0" parTransId="{3EC42CB5-B952-4D45-B4C6-65ACE4D88B26}" sibTransId="{5E921898-FC17-41DA-A3D2-E40D7720B893}"/>
    <dgm:cxn modelId="{1A52A3F3-678E-4BC2-92EC-FF569D9F3361}" type="presParOf" srcId="{92420168-A9C3-492A-9824-5BCCF16B9223}" destId="{AF8675BB-FD46-46E4-ACC9-539305C8820F}" srcOrd="0" destOrd="0" presId="urn:microsoft.com/office/officeart/2005/8/layout/default"/>
    <dgm:cxn modelId="{C3C7FC87-F5DA-4337-A775-EF36040C0656}" type="presParOf" srcId="{92420168-A9C3-492A-9824-5BCCF16B9223}" destId="{30A3FE28-A667-45FB-8DD8-B455F1397FD1}" srcOrd="1" destOrd="0" presId="urn:microsoft.com/office/officeart/2005/8/layout/default"/>
    <dgm:cxn modelId="{F8DE9BBE-CB8C-4198-8E55-909AE0548408}" type="presParOf" srcId="{92420168-A9C3-492A-9824-5BCCF16B9223}" destId="{B3F04F80-1E96-4DA6-BFA7-04917E0C6FD0}" srcOrd="2" destOrd="0" presId="urn:microsoft.com/office/officeart/2005/8/layout/default"/>
    <dgm:cxn modelId="{B6058CC8-7FF2-41FA-896C-C2357385039B}" type="presParOf" srcId="{92420168-A9C3-492A-9824-5BCCF16B9223}" destId="{B3704FBC-0CA4-4306-946B-78D5BD44FB2E}" srcOrd="3" destOrd="0" presId="urn:microsoft.com/office/officeart/2005/8/layout/default"/>
    <dgm:cxn modelId="{6B0581D5-CDE2-4132-B8A3-BDC71F20C428}" type="presParOf" srcId="{92420168-A9C3-492A-9824-5BCCF16B9223}" destId="{1EC5E92C-4717-4F89-AED2-C7EBD229B39B}" srcOrd="4" destOrd="0" presId="urn:microsoft.com/office/officeart/2005/8/layout/default"/>
  </dgm:cxnLst>
  <dgm:bg>
    <a:noFill/>
  </dgm:bg>
  <dgm:whole>
    <a:ln>
      <a:noFill/>
    </a:ln>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A444BA7-ECCA-4F1C-98AD-38E00B28A47C}"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D67232A6-AC86-41A9-AD58-4BDA975AD2A1}">
      <dgm:prSet phldrT="[Text]">
        <dgm:style>
          <a:lnRef idx="2">
            <a:schemeClr val="accent1"/>
          </a:lnRef>
          <a:fillRef idx="1">
            <a:schemeClr val="lt1"/>
          </a:fillRef>
          <a:effectRef idx="0">
            <a:schemeClr val="accent1"/>
          </a:effectRef>
          <a:fontRef idx="minor">
            <a:schemeClr val="dk1"/>
          </a:fontRef>
        </dgm:style>
      </dgm:prSet>
      <dgm:spPr>
        <a:ln w="76200">
          <a:solidFill>
            <a:schemeClr val="accent1">
              <a:lumMod val="50000"/>
            </a:schemeClr>
          </a:solidFill>
        </a:ln>
      </dgm:spPr>
      <dgm:t>
        <a:bodyPr/>
        <a:lstStyle/>
        <a:p>
          <a:r>
            <a:rPr lang="en-US" dirty="0">
              <a:solidFill>
                <a:schemeClr val="tx1"/>
              </a:solidFill>
            </a:rPr>
            <a:t>Low sensitives are common</a:t>
          </a:r>
        </a:p>
      </dgm:t>
    </dgm:pt>
    <dgm:pt modelId="{090B7D98-8D0C-47D9-867C-DA61FAF987ED}" type="parTrans" cxnId="{0C0E6D87-22B2-483A-84C2-DB90C2681B85}">
      <dgm:prSet/>
      <dgm:spPr/>
      <dgm:t>
        <a:bodyPr/>
        <a:lstStyle/>
        <a:p>
          <a:endParaRPr lang="en-US"/>
        </a:p>
      </dgm:t>
    </dgm:pt>
    <dgm:pt modelId="{4B7A4938-CF1B-494C-9ADB-760102EE4891}" type="sibTrans" cxnId="{0C0E6D87-22B2-483A-84C2-DB90C2681B85}">
      <dgm:prSet/>
      <dgm:spPr/>
      <dgm:t>
        <a:bodyPr/>
        <a:lstStyle/>
        <a:p>
          <a:endParaRPr lang="en-US"/>
        </a:p>
      </dgm:t>
    </dgm:pt>
    <dgm:pt modelId="{9160EB68-E1AE-4F2F-A1E8-C73A6F5D9476}">
      <dgm:prSet phldrT="[Text]">
        <dgm:style>
          <a:lnRef idx="2">
            <a:schemeClr val="accent1"/>
          </a:lnRef>
          <a:fillRef idx="1">
            <a:schemeClr val="lt1"/>
          </a:fillRef>
          <a:effectRef idx="0">
            <a:schemeClr val="accent1"/>
          </a:effectRef>
          <a:fontRef idx="minor">
            <a:schemeClr val="dk1"/>
          </a:fontRef>
        </dgm:style>
      </dgm:prSet>
      <dgm:spPr>
        <a:ln w="38100"/>
      </dgm:spPr>
      <dgm:t>
        <a:bodyPr/>
        <a:lstStyle/>
        <a:p>
          <a:r>
            <a:rPr lang="en-US" dirty="0">
              <a:solidFill>
                <a:schemeClr val="tx1"/>
              </a:solidFill>
            </a:rPr>
            <a:t>Scales often elevate together</a:t>
          </a:r>
        </a:p>
      </dgm:t>
    </dgm:pt>
    <dgm:pt modelId="{62339677-316F-4C92-AAC2-BC4038CEB7FF}" type="parTrans" cxnId="{8290B36C-28DF-49CB-8067-CD6FECEE3A86}">
      <dgm:prSet/>
      <dgm:spPr/>
      <dgm:t>
        <a:bodyPr/>
        <a:lstStyle/>
        <a:p>
          <a:endParaRPr lang="en-US"/>
        </a:p>
      </dgm:t>
    </dgm:pt>
    <dgm:pt modelId="{10550AEF-3068-48A4-899B-99F67E282E49}" type="sibTrans" cxnId="{8290B36C-28DF-49CB-8067-CD6FECEE3A86}">
      <dgm:prSet/>
      <dgm:spPr/>
      <dgm:t>
        <a:bodyPr/>
        <a:lstStyle/>
        <a:p>
          <a:endParaRPr lang="en-US"/>
        </a:p>
      </dgm:t>
    </dgm:pt>
    <dgm:pt modelId="{1001A78B-172B-4424-A1EC-8A741EC19D78}">
      <dgm:prSet phldrT="[Text]">
        <dgm:style>
          <a:lnRef idx="2">
            <a:schemeClr val="accent1"/>
          </a:lnRef>
          <a:fillRef idx="1">
            <a:schemeClr val="lt1"/>
          </a:fillRef>
          <a:effectRef idx="0">
            <a:schemeClr val="accent1"/>
          </a:effectRef>
          <a:fontRef idx="minor">
            <a:schemeClr val="dk1"/>
          </a:fontRef>
        </dgm:style>
      </dgm:prSet>
      <dgm:spPr>
        <a:ln w="38100"/>
      </dgm:spPr>
      <dgm:t>
        <a:bodyPr/>
        <a:lstStyle/>
        <a:p>
          <a:r>
            <a:rPr lang="en-US" dirty="0">
              <a:solidFill>
                <a:schemeClr val="tx1"/>
              </a:solidFill>
            </a:rPr>
            <a:t>Means are often below recommended cut scores</a:t>
          </a:r>
        </a:p>
      </dgm:t>
    </dgm:pt>
    <dgm:pt modelId="{3EC42CB5-B952-4D45-B4C6-65ACE4D88B26}" type="parTrans" cxnId="{997026D3-66CE-421D-B627-DAFC5E9737D7}">
      <dgm:prSet/>
      <dgm:spPr/>
      <dgm:t>
        <a:bodyPr/>
        <a:lstStyle/>
        <a:p>
          <a:endParaRPr lang="en-US"/>
        </a:p>
      </dgm:t>
    </dgm:pt>
    <dgm:pt modelId="{5E921898-FC17-41DA-A3D2-E40D7720B893}" type="sibTrans" cxnId="{997026D3-66CE-421D-B627-DAFC5E9737D7}">
      <dgm:prSet/>
      <dgm:spPr/>
      <dgm:t>
        <a:bodyPr/>
        <a:lstStyle/>
        <a:p>
          <a:endParaRPr lang="en-US"/>
        </a:p>
      </dgm:t>
    </dgm:pt>
    <dgm:pt modelId="{92420168-A9C3-492A-9824-5BCCF16B9223}" type="pres">
      <dgm:prSet presAssocID="{1A444BA7-ECCA-4F1C-98AD-38E00B28A47C}" presName="diagram" presStyleCnt="0">
        <dgm:presLayoutVars>
          <dgm:dir/>
          <dgm:resizeHandles val="exact"/>
        </dgm:presLayoutVars>
      </dgm:prSet>
      <dgm:spPr/>
    </dgm:pt>
    <dgm:pt modelId="{AF8675BB-FD46-46E4-ACC9-539305C8820F}" type="pres">
      <dgm:prSet presAssocID="{D67232A6-AC86-41A9-AD58-4BDA975AD2A1}" presName="node" presStyleLbl="node1" presStyleIdx="0" presStyleCnt="3">
        <dgm:presLayoutVars>
          <dgm:bulletEnabled val="1"/>
        </dgm:presLayoutVars>
      </dgm:prSet>
      <dgm:spPr/>
    </dgm:pt>
    <dgm:pt modelId="{30A3FE28-A667-45FB-8DD8-B455F1397FD1}" type="pres">
      <dgm:prSet presAssocID="{4B7A4938-CF1B-494C-9ADB-760102EE4891}" presName="sibTrans" presStyleCnt="0"/>
      <dgm:spPr/>
    </dgm:pt>
    <dgm:pt modelId="{B3F04F80-1E96-4DA6-BFA7-04917E0C6FD0}" type="pres">
      <dgm:prSet presAssocID="{9160EB68-E1AE-4F2F-A1E8-C73A6F5D9476}" presName="node" presStyleLbl="node1" presStyleIdx="1" presStyleCnt="3">
        <dgm:presLayoutVars>
          <dgm:bulletEnabled val="1"/>
        </dgm:presLayoutVars>
      </dgm:prSet>
      <dgm:spPr/>
    </dgm:pt>
    <dgm:pt modelId="{B3704FBC-0CA4-4306-946B-78D5BD44FB2E}" type="pres">
      <dgm:prSet presAssocID="{10550AEF-3068-48A4-899B-99F67E282E49}" presName="sibTrans" presStyleCnt="0"/>
      <dgm:spPr/>
    </dgm:pt>
    <dgm:pt modelId="{1EC5E92C-4717-4F89-AED2-C7EBD229B39B}" type="pres">
      <dgm:prSet presAssocID="{1001A78B-172B-4424-A1EC-8A741EC19D78}" presName="node" presStyleLbl="node1" presStyleIdx="2" presStyleCnt="3">
        <dgm:presLayoutVars>
          <dgm:bulletEnabled val="1"/>
        </dgm:presLayoutVars>
      </dgm:prSet>
      <dgm:spPr/>
    </dgm:pt>
  </dgm:ptLst>
  <dgm:cxnLst>
    <dgm:cxn modelId="{0EDA7407-FADF-4683-8504-DC248D8A1AF6}" type="presOf" srcId="{D67232A6-AC86-41A9-AD58-4BDA975AD2A1}" destId="{AF8675BB-FD46-46E4-ACC9-539305C8820F}" srcOrd="0" destOrd="0" presId="urn:microsoft.com/office/officeart/2005/8/layout/default"/>
    <dgm:cxn modelId="{8C00A20D-C163-420C-AF1D-E2C47A27A61F}" type="presOf" srcId="{1001A78B-172B-4424-A1EC-8A741EC19D78}" destId="{1EC5E92C-4717-4F89-AED2-C7EBD229B39B}" srcOrd="0" destOrd="0" presId="urn:microsoft.com/office/officeart/2005/8/layout/default"/>
    <dgm:cxn modelId="{8290B36C-28DF-49CB-8067-CD6FECEE3A86}" srcId="{1A444BA7-ECCA-4F1C-98AD-38E00B28A47C}" destId="{9160EB68-E1AE-4F2F-A1E8-C73A6F5D9476}" srcOrd="1" destOrd="0" parTransId="{62339677-316F-4C92-AAC2-BC4038CEB7FF}" sibTransId="{10550AEF-3068-48A4-899B-99F67E282E49}"/>
    <dgm:cxn modelId="{D52E8E85-4AE2-4D08-963C-4126CF0C91EF}" type="presOf" srcId="{9160EB68-E1AE-4F2F-A1E8-C73A6F5D9476}" destId="{B3F04F80-1E96-4DA6-BFA7-04917E0C6FD0}" srcOrd="0" destOrd="0" presId="urn:microsoft.com/office/officeart/2005/8/layout/default"/>
    <dgm:cxn modelId="{0C0E6D87-22B2-483A-84C2-DB90C2681B85}" srcId="{1A444BA7-ECCA-4F1C-98AD-38E00B28A47C}" destId="{D67232A6-AC86-41A9-AD58-4BDA975AD2A1}" srcOrd="0" destOrd="0" parTransId="{090B7D98-8D0C-47D9-867C-DA61FAF987ED}" sibTransId="{4B7A4938-CF1B-494C-9ADB-760102EE4891}"/>
    <dgm:cxn modelId="{B8B327C3-B47B-46B7-9CCB-A17A58E4B5A5}" type="presOf" srcId="{1A444BA7-ECCA-4F1C-98AD-38E00B28A47C}" destId="{92420168-A9C3-492A-9824-5BCCF16B9223}" srcOrd="0" destOrd="0" presId="urn:microsoft.com/office/officeart/2005/8/layout/default"/>
    <dgm:cxn modelId="{997026D3-66CE-421D-B627-DAFC5E9737D7}" srcId="{1A444BA7-ECCA-4F1C-98AD-38E00B28A47C}" destId="{1001A78B-172B-4424-A1EC-8A741EC19D78}" srcOrd="2" destOrd="0" parTransId="{3EC42CB5-B952-4D45-B4C6-65ACE4D88B26}" sibTransId="{5E921898-FC17-41DA-A3D2-E40D7720B893}"/>
    <dgm:cxn modelId="{1A52A3F3-678E-4BC2-92EC-FF569D9F3361}" type="presParOf" srcId="{92420168-A9C3-492A-9824-5BCCF16B9223}" destId="{AF8675BB-FD46-46E4-ACC9-539305C8820F}" srcOrd="0" destOrd="0" presId="urn:microsoft.com/office/officeart/2005/8/layout/default"/>
    <dgm:cxn modelId="{C3C7FC87-F5DA-4337-A775-EF36040C0656}" type="presParOf" srcId="{92420168-A9C3-492A-9824-5BCCF16B9223}" destId="{30A3FE28-A667-45FB-8DD8-B455F1397FD1}" srcOrd="1" destOrd="0" presId="urn:microsoft.com/office/officeart/2005/8/layout/default"/>
    <dgm:cxn modelId="{F8DE9BBE-CB8C-4198-8E55-909AE0548408}" type="presParOf" srcId="{92420168-A9C3-492A-9824-5BCCF16B9223}" destId="{B3F04F80-1E96-4DA6-BFA7-04917E0C6FD0}" srcOrd="2" destOrd="0" presId="urn:microsoft.com/office/officeart/2005/8/layout/default"/>
    <dgm:cxn modelId="{B6058CC8-7FF2-41FA-896C-C2357385039B}" type="presParOf" srcId="{92420168-A9C3-492A-9824-5BCCF16B9223}" destId="{B3704FBC-0CA4-4306-946B-78D5BD44FB2E}" srcOrd="3" destOrd="0" presId="urn:microsoft.com/office/officeart/2005/8/layout/default"/>
    <dgm:cxn modelId="{6B0581D5-CDE2-4132-B8A3-BDC71F20C428}" type="presParOf" srcId="{92420168-A9C3-492A-9824-5BCCF16B9223}" destId="{1EC5E92C-4717-4F89-AED2-C7EBD229B39B}" srcOrd="4" destOrd="0" presId="urn:microsoft.com/office/officeart/2005/8/layout/default"/>
  </dgm:cxnLst>
  <dgm:bg>
    <a:noFill/>
  </dgm:bg>
  <dgm:whole>
    <a:ln>
      <a:noFill/>
    </a:ln>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A444BA7-ECCA-4F1C-98AD-38E00B28A47C}"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D67232A6-AC86-41A9-AD58-4BDA975AD2A1}">
      <dgm:prSet phldrT="[Text]">
        <dgm:style>
          <a:lnRef idx="2">
            <a:schemeClr val="accent1"/>
          </a:lnRef>
          <a:fillRef idx="1">
            <a:schemeClr val="lt1"/>
          </a:fillRef>
          <a:effectRef idx="0">
            <a:schemeClr val="accent1"/>
          </a:effectRef>
          <a:fontRef idx="minor">
            <a:schemeClr val="dk1"/>
          </a:fontRef>
        </dgm:style>
      </dgm:prSet>
      <dgm:spPr>
        <a:ln w="38100"/>
      </dgm:spPr>
      <dgm:t>
        <a:bodyPr/>
        <a:lstStyle/>
        <a:p>
          <a:r>
            <a:rPr lang="en-US" dirty="0">
              <a:solidFill>
                <a:schemeClr val="tx1"/>
              </a:solidFill>
            </a:rPr>
            <a:t>Low sensitives are common</a:t>
          </a:r>
        </a:p>
      </dgm:t>
    </dgm:pt>
    <dgm:pt modelId="{090B7D98-8D0C-47D9-867C-DA61FAF987ED}" type="parTrans" cxnId="{0C0E6D87-22B2-483A-84C2-DB90C2681B85}">
      <dgm:prSet/>
      <dgm:spPr/>
      <dgm:t>
        <a:bodyPr/>
        <a:lstStyle/>
        <a:p>
          <a:endParaRPr lang="en-US"/>
        </a:p>
      </dgm:t>
    </dgm:pt>
    <dgm:pt modelId="{4B7A4938-CF1B-494C-9ADB-760102EE4891}" type="sibTrans" cxnId="{0C0E6D87-22B2-483A-84C2-DB90C2681B85}">
      <dgm:prSet/>
      <dgm:spPr/>
      <dgm:t>
        <a:bodyPr/>
        <a:lstStyle/>
        <a:p>
          <a:endParaRPr lang="en-US"/>
        </a:p>
      </dgm:t>
    </dgm:pt>
    <dgm:pt modelId="{9160EB68-E1AE-4F2F-A1E8-C73A6F5D9476}">
      <dgm:prSet phldrT="[Text]">
        <dgm:style>
          <a:lnRef idx="2">
            <a:schemeClr val="accent1"/>
          </a:lnRef>
          <a:fillRef idx="1">
            <a:schemeClr val="lt1"/>
          </a:fillRef>
          <a:effectRef idx="0">
            <a:schemeClr val="accent1"/>
          </a:effectRef>
          <a:fontRef idx="minor">
            <a:schemeClr val="dk1"/>
          </a:fontRef>
        </dgm:style>
      </dgm:prSet>
      <dgm:spPr>
        <a:ln w="76200">
          <a:solidFill>
            <a:schemeClr val="accent1">
              <a:lumMod val="50000"/>
            </a:schemeClr>
          </a:solidFill>
        </a:ln>
      </dgm:spPr>
      <dgm:t>
        <a:bodyPr/>
        <a:lstStyle/>
        <a:p>
          <a:r>
            <a:rPr lang="en-US" dirty="0">
              <a:solidFill>
                <a:schemeClr val="tx1"/>
              </a:solidFill>
            </a:rPr>
            <a:t>Scales often elevate together</a:t>
          </a:r>
        </a:p>
      </dgm:t>
    </dgm:pt>
    <dgm:pt modelId="{62339677-316F-4C92-AAC2-BC4038CEB7FF}" type="parTrans" cxnId="{8290B36C-28DF-49CB-8067-CD6FECEE3A86}">
      <dgm:prSet/>
      <dgm:spPr/>
      <dgm:t>
        <a:bodyPr/>
        <a:lstStyle/>
        <a:p>
          <a:endParaRPr lang="en-US"/>
        </a:p>
      </dgm:t>
    </dgm:pt>
    <dgm:pt modelId="{10550AEF-3068-48A4-899B-99F67E282E49}" type="sibTrans" cxnId="{8290B36C-28DF-49CB-8067-CD6FECEE3A86}">
      <dgm:prSet/>
      <dgm:spPr/>
      <dgm:t>
        <a:bodyPr/>
        <a:lstStyle/>
        <a:p>
          <a:endParaRPr lang="en-US"/>
        </a:p>
      </dgm:t>
    </dgm:pt>
    <dgm:pt modelId="{1001A78B-172B-4424-A1EC-8A741EC19D78}">
      <dgm:prSet phldrT="[Text]">
        <dgm:style>
          <a:lnRef idx="2">
            <a:schemeClr val="accent1"/>
          </a:lnRef>
          <a:fillRef idx="1">
            <a:schemeClr val="lt1"/>
          </a:fillRef>
          <a:effectRef idx="0">
            <a:schemeClr val="accent1"/>
          </a:effectRef>
          <a:fontRef idx="minor">
            <a:schemeClr val="dk1"/>
          </a:fontRef>
        </dgm:style>
      </dgm:prSet>
      <dgm:spPr>
        <a:ln w="38100"/>
      </dgm:spPr>
      <dgm:t>
        <a:bodyPr/>
        <a:lstStyle/>
        <a:p>
          <a:r>
            <a:rPr lang="en-US" dirty="0">
              <a:solidFill>
                <a:schemeClr val="tx1"/>
              </a:solidFill>
            </a:rPr>
            <a:t>Means are often below recommended cut scores</a:t>
          </a:r>
        </a:p>
      </dgm:t>
    </dgm:pt>
    <dgm:pt modelId="{3EC42CB5-B952-4D45-B4C6-65ACE4D88B26}" type="parTrans" cxnId="{997026D3-66CE-421D-B627-DAFC5E9737D7}">
      <dgm:prSet/>
      <dgm:spPr/>
      <dgm:t>
        <a:bodyPr/>
        <a:lstStyle/>
        <a:p>
          <a:endParaRPr lang="en-US"/>
        </a:p>
      </dgm:t>
    </dgm:pt>
    <dgm:pt modelId="{5E921898-FC17-41DA-A3D2-E40D7720B893}" type="sibTrans" cxnId="{997026D3-66CE-421D-B627-DAFC5E9737D7}">
      <dgm:prSet/>
      <dgm:spPr/>
      <dgm:t>
        <a:bodyPr/>
        <a:lstStyle/>
        <a:p>
          <a:endParaRPr lang="en-US"/>
        </a:p>
      </dgm:t>
    </dgm:pt>
    <dgm:pt modelId="{92420168-A9C3-492A-9824-5BCCF16B9223}" type="pres">
      <dgm:prSet presAssocID="{1A444BA7-ECCA-4F1C-98AD-38E00B28A47C}" presName="diagram" presStyleCnt="0">
        <dgm:presLayoutVars>
          <dgm:dir/>
          <dgm:resizeHandles val="exact"/>
        </dgm:presLayoutVars>
      </dgm:prSet>
      <dgm:spPr/>
    </dgm:pt>
    <dgm:pt modelId="{AF8675BB-FD46-46E4-ACC9-539305C8820F}" type="pres">
      <dgm:prSet presAssocID="{D67232A6-AC86-41A9-AD58-4BDA975AD2A1}" presName="node" presStyleLbl="node1" presStyleIdx="0" presStyleCnt="3">
        <dgm:presLayoutVars>
          <dgm:bulletEnabled val="1"/>
        </dgm:presLayoutVars>
      </dgm:prSet>
      <dgm:spPr/>
    </dgm:pt>
    <dgm:pt modelId="{30A3FE28-A667-45FB-8DD8-B455F1397FD1}" type="pres">
      <dgm:prSet presAssocID="{4B7A4938-CF1B-494C-9ADB-760102EE4891}" presName="sibTrans" presStyleCnt="0"/>
      <dgm:spPr/>
    </dgm:pt>
    <dgm:pt modelId="{B3F04F80-1E96-4DA6-BFA7-04917E0C6FD0}" type="pres">
      <dgm:prSet presAssocID="{9160EB68-E1AE-4F2F-A1E8-C73A6F5D9476}" presName="node" presStyleLbl="node1" presStyleIdx="1" presStyleCnt="3">
        <dgm:presLayoutVars>
          <dgm:bulletEnabled val="1"/>
        </dgm:presLayoutVars>
      </dgm:prSet>
      <dgm:spPr/>
    </dgm:pt>
    <dgm:pt modelId="{B3704FBC-0CA4-4306-946B-78D5BD44FB2E}" type="pres">
      <dgm:prSet presAssocID="{10550AEF-3068-48A4-899B-99F67E282E49}" presName="sibTrans" presStyleCnt="0"/>
      <dgm:spPr/>
    </dgm:pt>
    <dgm:pt modelId="{1EC5E92C-4717-4F89-AED2-C7EBD229B39B}" type="pres">
      <dgm:prSet presAssocID="{1001A78B-172B-4424-A1EC-8A741EC19D78}" presName="node" presStyleLbl="node1" presStyleIdx="2" presStyleCnt="3">
        <dgm:presLayoutVars>
          <dgm:bulletEnabled val="1"/>
        </dgm:presLayoutVars>
      </dgm:prSet>
      <dgm:spPr/>
    </dgm:pt>
  </dgm:ptLst>
  <dgm:cxnLst>
    <dgm:cxn modelId="{0EDA7407-FADF-4683-8504-DC248D8A1AF6}" type="presOf" srcId="{D67232A6-AC86-41A9-AD58-4BDA975AD2A1}" destId="{AF8675BB-FD46-46E4-ACC9-539305C8820F}" srcOrd="0" destOrd="0" presId="urn:microsoft.com/office/officeart/2005/8/layout/default"/>
    <dgm:cxn modelId="{8C00A20D-C163-420C-AF1D-E2C47A27A61F}" type="presOf" srcId="{1001A78B-172B-4424-A1EC-8A741EC19D78}" destId="{1EC5E92C-4717-4F89-AED2-C7EBD229B39B}" srcOrd="0" destOrd="0" presId="urn:microsoft.com/office/officeart/2005/8/layout/default"/>
    <dgm:cxn modelId="{8290B36C-28DF-49CB-8067-CD6FECEE3A86}" srcId="{1A444BA7-ECCA-4F1C-98AD-38E00B28A47C}" destId="{9160EB68-E1AE-4F2F-A1E8-C73A6F5D9476}" srcOrd="1" destOrd="0" parTransId="{62339677-316F-4C92-AAC2-BC4038CEB7FF}" sibTransId="{10550AEF-3068-48A4-899B-99F67E282E49}"/>
    <dgm:cxn modelId="{D52E8E85-4AE2-4D08-963C-4126CF0C91EF}" type="presOf" srcId="{9160EB68-E1AE-4F2F-A1E8-C73A6F5D9476}" destId="{B3F04F80-1E96-4DA6-BFA7-04917E0C6FD0}" srcOrd="0" destOrd="0" presId="urn:microsoft.com/office/officeart/2005/8/layout/default"/>
    <dgm:cxn modelId="{0C0E6D87-22B2-483A-84C2-DB90C2681B85}" srcId="{1A444BA7-ECCA-4F1C-98AD-38E00B28A47C}" destId="{D67232A6-AC86-41A9-AD58-4BDA975AD2A1}" srcOrd="0" destOrd="0" parTransId="{090B7D98-8D0C-47D9-867C-DA61FAF987ED}" sibTransId="{4B7A4938-CF1B-494C-9ADB-760102EE4891}"/>
    <dgm:cxn modelId="{B8B327C3-B47B-46B7-9CCB-A17A58E4B5A5}" type="presOf" srcId="{1A444BA7-ECCA-4F1C-98AD-38E00B28A47C}" destId="{92420168-A9C3-492A-9824-5BCCF16B9223}" srcOrd="0" destOrd="0" presId="urn:microsoft.com/office/officeart/2005/8/layout/default"/>
    <dgm:cxn modelId="{997026D3-66CE-421D-B627-DAFC5E9737D7}" srcId="{1A444BA7-ECCA-4F1C-98AD-38E00B28A47C}" destId="{1001A78B-172B-4424-A1EC-8A741EC19D78}" srcOrd="2" destOrd="0" parTransId="{3EC42CB5-B952-4D45-B4C6-65ACE4D88B26}" sibTransId="{5E921898-FC17-41DA-A3D2-E40D7720B893}"/>
    <dgm:cxn modelId="{1A52A3F3-678E-4BC2-92EC-FF569D9F3361}" type="presParOf" srcId="{92420168-A9C3-492A-9824-5BCCF16B9223}" destId="{AF8675BB-FD46-46E4-ACC9-539305C8820F}" srcOrd="0" destOrd="0" presId="urn:microsoft.com/office/officeart/2005/8/layout/default"/>
    <dgm:cxn modelId="{C3C7FC87-F5DA-4337-A775-EF36040C0656}" type="presParOf" srcId="{92420168-A9C3-492A-9824-5BCCF16B9223}" destId="{30A3FE28-A667-45FB-8DD8-B455F1397FD1}" srcOrd="1" destOrd="0" presId="urn:microsoft.com/office/officeart/2005/8/layout/default"/>
    <dgm:cxn modelId="{F8DE9BBE-CB8C-4198-8E55-909AE0548408}" type="presParOf" srcId="{92420168-A9C3-492A-9824-5BCCF16B9223}" destId="{B3F04F80-1E96-4DA6-BFA7-04917E0C6FD0}" srcOrd="2" destOrd="0" presId="urn:microsoft.com/office/officeart/2005/8/layout/default"/>
    <dgm:cxn modelId="{B6058CC8-7FF2-41FA-896C-C2357385039B}" type="presParOf" srcId="{92420168-A9C3-492A-9824-5BCCF16B9223}" destId="{B3704FBC-0CA4-4306-946B-78D5BD44FB2E}" srcOrd="3" destOrd="0" presId="urn:microsoft.com/office/officeart/2005/8/layout/default"/>
    <dgm:cxn modelId="{6B0581D5-CDE2-4132-B8A3-BDC71F20C428}" type="presParOf" srcId="{92420168-A9C3-492A-9824-5BCCF16B9223}" destId="{1EC5E92C-4717-4F89-AED2-C7EBD229B39B}" srcOrd="4" destOrd="0" presId="urn:microsoft.com/office/officeart/2005/8/layout/default"/>
  </dgm:cxnLst>
  <dgm:bg>
    <a:noFill/>
  </dgm:bg>
  <dgm:whole>
    <a:ln>
      <a:noFill/>
    </a:ln>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A444BA7-ECCA-4F1C-98AD-38E00B28A47C}"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D67232A6-AC86-41A9-AD58-4BDA975AD2A1}">
      <dgm:prSet phldrT="[Text]">
        <dgm:style>
          <a:lnRef idx="2">
            <a:schemeClr val="accent1"/>
          </a:lnRef>
          <a:fillRef idx="1">
            <a:schemeClr val="lt1"/>
          </a:fillRef>
          <a:effectRef idx="0">
            <a:schemeClr val="accent1"/>
          </a:effectRef>
          <a:fontRef idx="minor">
            <a:schemeClr val="dk1"/>
          </a:fontRef>
        </dgm:style>
      </dgm:prSet>
      <dgm:spPr>
        <a:ln w="38100"/>
      </dgm:spPr>
      <dgm:t>
        <a:bodyPr/>
        <a:lstStyle/>
        <a:p>
          <a:r>
            <a:rPr lang="en-US" dirty="0">
              <a:solidFill>
                <a:schemeClr val="tx1"/>
              </a:solidFill>
            </a:rPr>
            <a:t>Low sensitives are common</a:t>
          </a:r>
        </a:p>
      </dgm:t>
    </dgm:pt>
    <dgm:pt modelId="{090B7D98-8D0C-47D9-867C-DA61FAF987ED}" type="parTrans" cxnId="{0C0E6D87-22B2-483A-84C2-DB90C2681B85}">
      <dgm:prSet/>
      <dgm:spPr/>
      <dgm:t>
        <a:bodyPr/>
        <a:lstStyle/>
        <a:p>
          <a:endParaRPr lang="en-US"/>
        </a:p>
      </dgm:t>
    </dgm:pt>
    <dgm:pt modelId="{4B7A4938-CF1B-494C-9ADB-760102EE4891}" type="sibTrans" cxnId="{0C0E6D87-22B2-483A-84C2-DB90C2681B85}">
      <dgm:prSet/>
      <dgm:spPr/>
      <dgm:t>
        <a:bodyPr/>
        <a:lstStyle/>
        <a:p>
          <a:endParaRPr lang="en-US"/>
        </a:p>
      </dgm:t>
    </dgm:pt>
    <dgm:pt modelId="{9160EB68-E1AE-4F2F-A1E8-C73A6F5D9476}">
      <dgm:prSet phldrT="[Text]">
        <dgm:style>
          <a:lnRef idx="2">
            <a:schemeClr val="accent1"/>
          </a:lnRef>
          <a:fillRef idx="1">
            <a:schemeClr val="lt1"/>
          </a:fillRef>
          <a:effectRef idx="0">
            <a:schemeClr val="accent1"/>
          </a:effectRef>
          <a:fontRef idx="minor">
            <a:schemeClr val="dk1"/>
          </a:fontRef>
        </dgm:style>
      </dgm:prSet>
      <dgm:spPr>
        <a:ln w="38100"/>
      </dgm:spPr>
      <dgm:t>
        <a:bodyPr/>
        <a:lstStyle/>
        <a:p>
          <a:r>
            <a:rPr lang="en-US" dirty="0">
              <a:solidFill>
                <a:schemeClr val="tx1"/>
              </a:solidFill>
            </a:rPr>
            <a:t>Scales often elevate together</a:t>
          </a:r>
        </a:p>
      </dgm:t>
    </dgm:pt>
    <dgm:pt modelId="{62339677-316F-4C92-AAC2-BC4038CEB7FF}" type="parTrans" cxnId="{8290B36C-28DF-49CB-8067-CD6FECEE3A86}">
      <dgm:prSet/>
      <dgm:spPr/>
      <dgm:t>
        <a:bodyPr/>
        <a:lstStyle/>
        <a:p>
          <a:endParaRPr lang="en-US"/>
        </a:p>
      </dgm:t>
    </dgm:pt>
    <dgm:pt modelId="{10550AEF-3068-48A4-899B-99F67E282E49}" type="sibTrans" cxnId="{8290B36C-28DF-49CB-8067-CD6FECEE3A86}">
      <dgm:prSet/>
      <dgm:spPr/>
      <dgm:t>
        <a:bodyPr/>
        <a:lstStyle/>
        <a:p>
          <a:endParaRPr lang="en-US"/>
        </a:p>
      </dgm:t>
    </dgm:pt>
    <dgm:pt modelId="{1001A78B-172B-4424-A1EC-8A741EC19D78}">
      <dgm:prSet phldrT="[Text]">
        <dgm:style>
          <a:lnRef idx="2">
            <a:schemeClr val="accent1"/>
          </a:lnRef>
          <a:fillRef idx="1">
            <a:schemeClr val="lt1"/>
          </a:fillRef>
          <a:effectRef idx="0">
            <a:schemeClr val="accent1"/>
          </a:effectRef>
          <a:fontRef idx="minor">
            <a:schemeClr val="dk1"/>
          </a:fontRef>
        </dgm:style>
      </dgm:prSet>
      <dgm:spPr>
        <a:ln w="76200">
          <a:solidFill>
            <a:schemeClr val="accent1">
              <a:lumMod val="50000"/>
            </a:schemeClr>
          </a:solidFill>
        </a:ln>
      </dgm:spPr>
      <dgm:t>
        <a:bodyPr/>
        <a:lstStyle/>
        <a:p>
          <a:r>
            <a:rPr lang="en-US" dirty="0">
              <a:solidFill>
                <a:schemeClr val="tx1"/>
              </a:solidFill>
            </a:rPr>
            <a:t>Means are often below recommended cut scores</a:t>
          </a:r>
        </a:p>
      </dgm:t>
    </dgm:pt>
    <dgm:pt modelId="{3EC42CB5-B952-4D45-B4C6-65ACE4D88B26}" type="parTrans" cxnId="{997026D3-66CE-421D-B627-DAFC5E9737D7}">
      <dgm:prSet/>
      <dgm:spPr/>
      <dgm:t>
        <a:bodyPr/>
        <a:lstStyle/>
        <a:p>
          <a:endParaRPr lang="en-US"/>
        </a:p>
      </dgm:t>
    </dgm:pt>
    <dgm:pt modelId="{5E921898-FC17-41DA-A3D2-E40D7720B893}" type="sibTrans" cxnId="{997026D3-66CE-421D-B627-DAFC5E9737D7}">
      <dgm:prSet/>
      <dgm:spPr/>
      <dgm:t>
        <a:bodyPr/>
        <a:lstStyle/>
        <a:p>
          <a:endParaRPr lang="en-US"/>
        </a:p>
      </dgm:t>
    </dgm:pt>
    <dgm:pt modelId="{92420168-A9C3-492A-9824-5BCCF16B9223}" type="pres">
      <dgm:prSet presAssocID="{1A444BA7-ECCA-4F1C-98AD-38E00B28A47C}" presName="diagram" presStyleCnt="0">
        <dgm:presLayoutVars>
          <dgm:dir/>
          <dgm:resizeHandles val="exact"/>
        </dgm:presLayoutVars>
      </dgm:prSet>
      <dgm:spPr/>
    </dgm:pt>
    <dgm:pt modelId="{AF8675BB-FD46-46E4-ACC9-539305C8820F}" type="pres">
      <dgm:prSet presAssocID="{D67232A6-AC86-41A9-AD58-4BDA975AD2A1}" presName="node" presStyleLbl="node1" presStyleIdx="0" presStyleCnt="3">
        <dgm:presLayoutVars>
          <dgm:bulletEnabled val="1"/>
        </dgm:presLayoutVars>
      </dgm:prSet>
      <dgm:spPr/>
    </dgm:pt>
    <dgm:pt modelId="{30A3FE28-A667-45FB-8DD8-B455F1397FD1}" type="pres">
      <dgm:prSet presAssocID="{4B7A4938-CF1B-494C-9ADB-760102EE4891}" presName="sibTrans" presStyleCnt="0"/>
      <dgm:spPr/>
    </dgm:pt>
    <dgm:pt modelId="{B3F04F80-1E96-4DA6-BFA7-04917E0C6FD0}" type="pres">
      <dgm:prSet presAssocID="{9160EB68-E1AE-4F2F-A1E8-C73A6F5D9476}" presName="node" presStyleLbl="node1" presStyleIdx="1" presStyleCnt="3">
        <dgm:presLayoutVars>
          <dgm:bulletEnabled val="1"/>
        </dgm:presLayoutVars>
      </dgm:prSet>
      <dgm:spPr/>
    </dgm:pt>
    <dgm:pt modelId="{B3704FBC-0CA4-4306-946B-78D5BD44FB2E}" type="pres">
      <dgm:prSet presAssocID="{10550AEF-3068-48A4-899B-99F67E282E49}" presName="sibTrans" presStyleCnt="0"/>
      <dgm:spPr/>
    </dgm:pt>
    <dgm:pt modelId="{1EC5E92C-4717-4F89-AED2-C7EBD229B39B}" type="pres">
      <dgm:prSet presAssocID="{1001A78B-172B-4424-A1EC-8A741EC19D78}" presName="node" presStyleLbl="node1" presStyleIdx="2" presStyleCnt="3">
        <dgm:presLayoutVars>
          <dgm:bulletEnabled val="1"/>
        </dgm:presLayoutVars>
      </dgm:prSet>
      <dgm:spPr/>
    </dgm:pt>
  </dgm:ptLst>
  <dgm:cxnLst>
    <dgm:cxn modelId="{0EDA7407-FADF-4683-8504-DC248D8A1AF6}" type="presOf" srcId="{D67232A6-AC86-41A9-AD58-4BDA975AD2A1}" destId="{AF8675BB-FD46-46E4-ACC9-539305C8820F}" srcOrd="0" destOrd="0" presId="urn:microsoft.com/office/officeart/2005/8/layout/default"/>
    <dgm:cxn modelId="{8C00A20D-C163-420C-AF1D-E2C47A27A61F}" type="presOf" srcId="{1001A78B-172B-4424-A1EC-8A741EC19D78}" destId="{1EC5E92C-4717-4F89-AED2-C7EBD229B39B}" srcOrd="0" destOrd="0" presId="urn:microsoft.com/office/officeart/2005/8/layout/default"/>
    <dgm:cxn modelId="{8290B36C-28DF-49CB-8067-CD6FECEE3A86}" srcId="{1A444BA7-ECCA-4F1C-98AD-38E00B28A47C}" destId="{9160EB68-E1AE-4F2F-A1E8-C73A6F5D9476}" srcOrd="1" destOrd="0" parTransId="{62339677-316F-4C92-AAC2-BC4038CEB7FF}" sibTransId="{10550AEF-3068-48A4-899B-99F67E282E49}"/>
    <dgm:cxn modelId="{D52E8E85-4AE2-4D08-963C-4126CF0C91EF}" type="presOf" srcId="{9160EB68-E1AE-4F2F-A1E8-C73A6F5D9476}" destId="{B3F04F80-1E96-4DA6-BFA7-04917E0C6FD0}" srcOrd="0" destOrd="0" presId="urn:microsoft.com/office/officeart/2005/8/layout/default"/>
    <dgm:cxn modelId="{0C0E6D87-22B2-483A-84C2-DB90C2681B85}" srcId="{1A444BA7-ECCA-4F1C-98AD-38E00B28A47C}" destId="{D67232A6-AC86-41A9-AD58-4BDA975AD2A1}" srcOrd="0" destOrd="0" parTransId="{090B7D98-8D0C-47D9-867C-DA61FAF987ED}" sibTransId="{4B7A4938-CF1B-494C-9ADB-760102EE4891}"/>
    <dgm:cxn modelId="{B8B327C3-B47B-46B7-9CCB-A17A58E4B5A5}" type="presOf" srcId="{1A444BA7-ECCA-4F1C-98AD-38E00B28A47C}" destId="{92420168-A9C3-492A-9824-5BCCF16B9223}" srcOrd="0" destOrd="0" presId="urn:microsoft.com/office/officeart/2005/8/layout/default"/>
    <dgm:cxn modelId="{997026D3-66CE-421D-B627-DAFC5E9737D7}" srcId="{1A444BA7-ECCA-4F1C-98AD-38E00B28A47C}" destId="{1001A78B-172B-4424-A1EC-8A741EC19D78}" srcOrd="2" destOrd="0" parTransId="{3EC42CB5-B952-4D45-B4C6-65ACE4D88B26}" sibTransId="{5E921898-FC17-41DA-A3D2-E40D7720B893}"/>
    <dgm:cxn modelId="{1A52A3F3-678E-4BC2-92EC-FF569D9F3361}" type="presParOf" srcId="{92420168-A9C3-492A-9824-5BCCF16B9223}" destId="{AF8675BB-FD46-46E4-ACC9-539305C8820F}" srcOrd="0" destOrd="0" presId="urn:microsoft.com/office/officeart/2005/8/layout/default"/>
    <dgm:cxn modelId="{C3C7FC87-F5DA-4337-A775-EF36040C0656}" type="presParOf" srcId="{92420168-A9C3-492A-9824-5BCCF16B9223}" destId="{30A3FE28-A667-45FB-8DD8-B455F1397FD1}" srcOrd="1" destOrd="0" presId="urn:microsoft.com/office/officeart/2005/8/layout/default"/>
    <dgm:cxn modelId="{F8DE9BBE-CB8C-4198-8E55-909AE0548408}" type="presParOf" srcId="{92420168-A9C3-492A-9824-5BCCF16B9223}" destId="{B3F04F80-1E96-4DA6-BFA7-04917E0C6FD0}" srcOrd="2" destOrd="0" presId="urn:microsoft.com/office/officeart/2005/8/layout/default"/>
    <dgm:cxn modelId="{B6058CC8-7FF2-41FA-896C-C2357385039B}" type="presParOf" srcId="{92420168-A9C3-492A-9824-5BCCF16B9223}" destId="{B3704FBC-0CA4-4306-946B-78D5BD44FB2E}" srcOrd="3" destOrd="0" presId="urn:microsoft.com/office/officeart/2005/8/layout/default"/>
    <dgm:cxn modelId="{6B0581D5-CDE2-4132-B8A3-BDC71F20C428}" type="presParOf" srcId="{92420168-A9C3-492A-9824-5BCCF16B9223}" destId="{1EC5E92C-4717-4F89-AED2-C7EBD229B39B}" srcOrd="4" destOrd="0" presId="urn:microsoft.com/office/officeart/2005/8/layout/default"/>
  </dgm:cxnLst>
  <dgm:bg>
    <a:noFill/>
  </dgm:bg>
  <dgm:whole>
    <a:ln>
      <a:noFill/>
    </a:ln>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69D36C88-D82D-4592-A340-7316FBEEF1DE}" type="doc">
      <dgm:prSet loTypeId="urn:microsoft.com/office/officeart/2005/8/layout/process3" loCatId="process" qsTypeId="urn:microsoft.com/office/officeart/2005/8/quickstyle/simple3" qsCatId="simple" csTypeId="urn:microsoft.com/office/officeart/2005/8/colors/accent3_5" csCatId="accent3" phldr="1"/>
      <dgm:spPr/>
      <dgm:t>
        <a:bodyPr/>
        <a:lstStyle/>
        <a:p>
          <a:endParaRPr lang="en-US"/>
        </a:p>
      </dgm:t>
    </dgm:pt>
    <dgm:pt modelId="{0F62676A-7527-4C14-8059-63F4FD588FD0}">
      <dgm:prSet phldrT="[Text]"/>
      <dgm:spPr>
        <a:solidFill>
          <a:schemeClr val="accent1"/>
        </a:solidFill>
        <a:ln w="38100">
          <a:solidFill>
            <a:schemeClr val="tx1"/>
          </a:solidFill>
        </a:ln>
      </dgm:spPr>
      <dgm:t>
        <a:bodyPr/>
        <a:lstStyle/>
        <a:p>
          <a:r>
            <a:rPr lang="en-US" dirty="0">
              <a:solidFill>
                <a:schemeClr val="bg1"/>
              </a:solidFill>
            </a:rPr>
            <a:t>Scale of Scales (SOS) Creation</a:t>
          </a:r>
        </a:p>
      </dgm:t>
    </dgm:pt>
    <dgm:pt modelId="{ADB37EB9-2D84-471C-92C7-6C6B16D948E3}" type="parTrans" cxnId="{3A1D21C3-FD55-4CE7-9D76-D6655EE9ACDE}">
      <dgm:prSet/>
      <dgm:spPr/>
      <dgm:t>
        <a:bodyPr/>
        <a:lstStyle/>
        <a:p>
          <a:endParaRPr lang="en-US"/>
        </a:p>
      </dgm:t>
    </dgm:pt>
    <dgm:pt modelId="{2E8C9F14-8539-4737-9A81-97C2DE1FA881}" type="sibTrans" cxnId="{3A1D21C3-FD55-4CE7-9D76-D6655EE9ACDE}">
      <dgm:prSet/>
      <dgm:spPr>
        <a:solidFill>
          <a:schemeClr val="accent1">
            <a:lumMod val="40000"/>
            <a:lumOff val="60000"/>
          </a:schemeClr>
        </a:solidFill>
      </dgm:spPr>
      <dgm:t>
        <a:bodyPr/>
        <a:lstStyle/>
        <a:p>
          <a:endParaRPr lang="en-US">
            <a:solidFill>
              <a:schemeClr val="bg1"/>
            </a:solidFill>
          </a:endParaRPr>
        </a:p>
      </dgm:t>
    </dgm:pt>
    <dgm:pt modelId="{17B94866-D0BB-4D4A-B6C0-DCF2BD94D81C}">
      <dgm:prSet phldrT="[Text]"/>
      <dgm:spPr>
        <a:ln w="19050">
          <a:solidFill>
            <a:schemeClr val="tx1"/>
          </a:solidFill>
        </a:ln>
      </dgm:spPr>
      <dgm:t>
        <a:bodyPr/>
        <a:lstStyle/>
        <a:p>
          <a:r>
            <a:rPr lang="en-US" dirty="0"/>
            <a:t>Computed 5 average scores</a:t>
          </a:r>
        </a:p>
      </dgm:t>
    </dgm:pt>
    <dgm:pt modelId="{A46350B7-324F-47FF-8E5E-DDC34D80D39F}" type="parTrans" cxnId="{03553D90-05D2-4701-A3FC-F2818FFB288F}">
      <dgm:prSet/>
      <dgm:spPr/>
      <dgm:t>
        <a:bodyPr/>
        <a:lstStyle/>
        <a:p>
          <a:endParaRPr lang="en-US"/>
        </a:p>
      </dgm:t>
    </dgm:pt>
    <dgm:pt modelId="{5239833D-F3A9-4869-BCEF-F8CAEBBD8B3B}" type="sibTrans" cxnId="{03553D90-05D2-4701-A3FC-F2818FFB288F}">
      <dgm:prSet/>
      <dgm:spPr/>
      <dgm:t>
        <a:bodyPr/>
        <a:lstStyle/>
        <a:p>
          <a:endParaRPr lang="en-US"/>
        </a:p>
      </dgm:t>
    </dgm:pt>
    <dgm:pt modelId="{715EE3EC-A6D1-428F-974F-C84C80331E14}">
      <dgm:prSet phldrT="[Text]"/>
      <dgm:spPr>
        <a:solidFill>
          <a:schemeClr val="accent1"/>
        </a:solidFill>
      </dgm:spPr>
      <dgm:t>
        <a:bodyPr/>
        <a:lstStyle/>
        <a:p>
          <a:r>
            <a:rPr lang="en-US" dirty="0">
              <a:solidFill>
                <a:schemeClr val="bg1"/>
              </a:solidFill>
            </a:rPr>
            <a:t>Evaluate SOS Performance</a:t>
          </a:r>
        </a:p>
      </dgm:t>
    </dgm:pt>
    <dgm:pt modelId="{49007C06-37BD-428F-966F-0A2D093140CE}" type="parTrans" cxnId="{5B86FB29-0CF7-4C78-9420-68B9E149F5BB}">
      <dgm:prSet/>
      <dgm:spPr/>
      <dgm:t>
        <a:bodyPr/>
        <a:lstStyle/>
        <a:p>
          <a:endParaRPr lang="en-US"/>
        </a:p>
      </dgm:t>
    </dgm:pt>
    <dgm:pt modelId="{0E0D2F48-5C13-40C7-BC8E-CDF2229DF264}" type="sibTrans" cxnId="{5B86FB29-0CF7-4C78-9420-68B9E149F5BB}">
      <dgm:prSet/>
      <dgm:spPr>
        <a:solidFill>
          <a:schemeClr val="accent1">
            <a:lumMod val="40000"/>
            <a:lumOff val="60000"/>
          </a:schemeClr>
        </a:solidFill>
      </dgm:spPr>
      <dgm:t>
        <a:bodyPr/>
        <a:lstStyle/>
        <a:p>
          <a:endParaRPr lang="en-US">
            <a:solidFill>
              <a:schemeClr val="bg1"/>
            </a:solidFill>
          </a:endParaRPr>
        </a:p>
      </dgm:t>
    </dgm:pt>
    <dgm:pt modelId="{E660EF60-B4A5-4BEF-A38B-CDDFFD865F99}">
      <dgm:prSet phldrT="[Text]"/>
      <dgm:spPr/>
      <dgm:t>
        <a:bodyPr/>
        <a:lstStyle/>
        <a:p>
          <a:r>
            <a:rPr lang="en-US" dirty="0"/>
            <a:t>Congruence: t-tests &amp; classification accuracy</a:t>
          </a:r>
        </a:p>
      </dgm:t>
    </dgm:pt>
    <dgm:pt modelId="{A94B0A0C-D793-4E42-818A-453E17C22824}" type="parTrans" cxnId="{B1E90375-8BC0-4344-B820-7459BF95A402}">
      <dgm:prSet/>
      <dgm:spPr/>
      <dgm:t>
        <a:bodyPr/>
        <a:lstStyle/>
        <a:p>
          <a:endParaRPr lang="en-US"/>
        </a:p>
      </dgm:t>
    </dgm:pt>
    <dgm:pt modelId="{8E698196-814E-4B72-B81F-C12FEAD9804D}" type="sibTrans" cxnId="{B1E90375-8BC0-4344-B820-7459BF95A402}">
      <dgm:prSet/>
      <dgm:spPr/>
      <dgm:t>
        <a:bodyPr/>
        <a:lstStyle/>
        <a:p>
          <a:endParaRPr lang="en-US"/>
        </a:p>
      </dgm:t>
    </dgm:pt>
    <dgm:pt modelId="{F3BCF650-7C01-45BF-A8DE-BB4761FDFB5A}">
      <dgm:prSet phldrT="[Text]"/>
      <dgm:spPr/>
      <dgm:t>
        <a:bodyPr/>
        <a:lstStyle/>
        <a:p>
          <a:r>
            <a:rPr lang="en-US" dirty="0"/>
            <a:t>Classification Accuracy: Predicting feigning groups</a:t>
          </a:r>
        </a:p>
      </dgm:t>
    </dgm:pt>
    <dgm:pt modelId="{D8F394F8-1CD5-4D1A-93A1-911C855401C7}" type="parTrans" cxnId="{CA19AF0B-E52F-45E7-8176-574D7104FF91}">
      <dgm:prSet/>
      <dgm:spPr/>
      <dgm:t>
        <a:bodyPr/>
        <a:lstStyle/>
        <a:p>
          <a:endParaRPr lang="en-US"/>
        </a:p>
      </dgm:t>
    </dgm:pt>
    <dgm:pt modelId="{8341B141-B4B9-41A1-AD54-AEAC06453772}" type="sibTrans" cxnId="{CA19AF0B-E52F-45E7-8176-574D7104FF91}">
      <dgm:prSet/>
      <dgm:spPr/>
      <dgm:t>
        <a:bodyPr/>
        <a:lstStyle/>
        <a:p>
          <a:endParaRPr lang="en-US"/>
        </a:p>
      </dgm:t>
    </dgm:pt>
    <dgm:pt modelId="{4595DBCE-904F-4920-AD62-62FAD8C3488D}">
      <dgm:prSet/>
      <dgm:spPr>
        <a:solidFill>
          <a:schemeClr val="accent1"/>
        </a:solidFill>
      </dgm:spPr>
      <dgm:t>
        <a:bodyPr/>
        <a:lstStyle/>
        <a:p>
          <a:r>
            <a:rPr lang="en-US" dirty="0">
              <a:solidFill>
                <a:schemeClr val="bg1"/>
              </a:solidFill>
            </a:rPr>
            <a:t>Compare MMPI-3 and SOS Scales</a:t>
          </a:r>
        </a:p>
      </dgm:t>
    </dgm:pt>
    <dgm:pt modelId="{5F2EFEB6-33A9-4EEF-9C68-FF2211448867}" type="parTrans" cxnId="{5CF0F189-916A-4C68-A3CF-7049EA4A66AE}">
      <dgm:prSet/>
      <dgm:spPr/>
      <dgm:t>
        <a:bodyPr/>
        <a:lstStyle/>
        <a:p>
          <a:endParaRPr lang="en-US"/>
        </a:p>
      </dgm:t>
    </dgm:pt>
    <dgm:pt modelId="{19848288-B84D-4F27-8A51-2BDBDABD8533}" type="sibTrans" cxnId="{5CF0F189-916A-4C68-A3CF-7049EA4A66AE}">
      <dgm:prSet/>
      <dgm:spPr/>
      <dgm:t>
        <a:bodyPr/>
        <a:lstStyle/>
        <a:p>
          <a:endParaRPr lang="en-US"/>
        </a:p>
      </dgm:t>
    </dgm:pt>
    <dgm:pt modelId="{1DE98157-4E25-4830-B917-F3F1B959F7DD}">
      <dgm:prSet phldrT="[Text]"/>
      <dgm:spPr>
        <a:ln w="19050">
          <a:solidFill>
            <a:schemeClr val="tx1"/>
          </a:solidFill>
        </a:ln>
      </dgm:spPr>
      <dgm:t>
        <a:bodyPr/>
        <a:lstStyle/>
        <a:p>
          <a:r>
            <a:rPr lang="en-US" dirty="0"/>
            <a:t>Used different combinations of H-O &amp; RC scores</a:t>
          </a:r>
        </a:p>
      </dgm:t>
    </dgm:pt>
    <dgm:pt modelId="{998F5648-38BF-473A-9834-8F49C4B5761F}" type="parTrans" cxnId="{A7D99210-A4CC-4819-A32C-B6763B5E6E84}">
      <dgm:prSet/>
      <dgm:spPr/>
      <dgm:t>
        <a:bodyPr/>
        <a:lstStyle/>
        <a:p>
          <a:endParaRPr lang="en-US"/>
        </a:p>
      </dgm:t>
    </dgm:pt>
    <dgm:pt modelId="{CFAF6EDE-3B79-4827-BA33-F06AB368B536}" type="sibTrans" cxnId="{A7D99210-A4CC-4819-A32C-B6763B5E6E84}">
      <dgm:prSet/>
      <dgm:spPr/>
      <dgm:t>
        <a:bodyPr/>
        <a:lstStyle/>
        <a:p>
          <a:endParaRPr lang="en-US"/>
        </a:p>
      </dgm:t>
    </dgm:pt>
    <dgm:pt modelId="{6DAFE777-02FB-436F-8415-84B6A6701A99}">
      <dgm:prSet/>
      <dgm:spPr/>
      <dgm:t>
        <a:bodyPr/>
        <a:lstStyle/>
        <a:p>
          <a:r>
            <a:rPr lang="en-US" dirty="0"/>
            <a:t>Relative accuracy (sensitivity &amp; specificity)</a:t>
          </a:r>
        </a:p>
      </dgm:t>
    </dgm:pt>
    <dgm:pt modelId="{F1C0AFF1-F3B3-4CEB-9BFE-90F1F2E31F01}" type="parTrans" cxnId="{A91EB512-0B40-40F0-9FB7-C52ABB3B1C23}">
      <dgm:prSet/>
      <dgm:spPr/>
      <dgm:t>
        <a:bodyPr/>
        <a:lstStyle/>
        <a:p>
          <a:endParaRPr lang="en-US"/>
        </a:p>
      </dgm:t>
    </dgm:pt>
    <dgm:pt modelId="{45684CB9-A3CA-4D4A-A3C7-5DC56C9033D7}" type="sibTrans" cxnId="{A91EB512-0B40-40F0-9FB7-C52ABB3B1C23}">
      <dgm:prSet/>
      <dgm:spPr/>
      <dgm:t>
        <a:bodyPr/>
        <a:lstStyle/>
        <a:p>
          <a:endParaRPr lang="en-US"/>
        </a:p>
      </dgm:t>
    </dgm:pt>
    <dgm:pt modelId="{B78025BC-57EC-4951-9D05-7F92340D2EC3}">
      <dgm:prSet/>
      <dgm:spPr/>
      <dgm:t>
        <a:bodyPr/>
        <a:lstStyle/>
        <a:p>
          <a:r>
            <a:rPr lang="en-US" dirty="0"/>
            <a:t>Effect size differences</a:t>
          </a:r>
        </a:p>
      </dgm:t>
    </dgm:pt>
    <dgm:pt modelId="{A82AA03D-A9A7-4CEC-8A69-C8FDB5E44BA4}" type="parTrans" cxnId="{FB253D3E-5F49-4A83-8DEB-19B18390F5A3}">
      <dgm:prSet/>
      <dgm:spPr/>
      <dgm:t>
        <a:bodyPr/>
        <a:lstStyle/>
        <a:p>
          <a:endParaRPr lang="en-US"/>
        </a:p>
      </dgm:t>
    </dgm:pt>
    <dgm:pt modelId="{79A53757-B7D4-4149-A602-69FD9B1B3E77}" type="sibTrans" cxnId="{FB253D3E-5F49-4A83-8DEB-19B18390F5A3}">
      <dgm:prSet/>
      <dgm:spPr/>
      <dgm:t>
        <a:bodyPr/>
        <a:lstStyle/>
        <a:p>
          <a:endParaRPr lang="en-US"/>
        </a:p>
      </dgm:t>
    </dgm:pt>
    <dgm:pt modelId="{6C14EB65-B9F4-45A2-9478-602FEC6EF92E}" type="pres">
      <dgm:prSet presAssocID="{69D36C88-D82D-4592-A340-7316FBEEF1DE}" presName="linearFlow" presStyleCnt="0">
        <dgm:presLayoutVars>
          <dgm:dir/>
          <dgm:animLvl val="lvl"/>
          <dgm:resizeHandles val="exact"/>
        </dgm:presLayoutVars>
      </dgm:prSet>
      <dgm:spPr/>
    </dgm:pt>
    <dgm:pt modelId="{08672883-2439-4714-A6D2-03CEA6C586C5}" type="pres">
      <dgm:prSet presAssocID="{0F62676A-7527-4C14-8059-63F4FD588FD0}" presName="composite" presStyleCnt="0"/>
      <dgm:spPr/>
    </dgm:pt>
    <dgm:pt modelId="{18BDFD57-5628-4735-A617-F397AD37BF3C}" type="pres">
      <dgm:prSet presAssocID="{0F62676A-7527-4C14-8059-63F4FD588FD0}" presName="parTx" presStyleLbl="node1" presStyleIdx="0" presStyleCnt="3">
        <dgm:presLayoutVars>
          <dgm:chMax val="0"/>
          <dgm:chPref val="0"/>
          <dgm:bulletEnabled val="1"/>
        </dgm:presLayoutVars>
      </dgm:prSet>
      <dgm:spPr/>
    </dgm:pt>
    <dgm:pt modelId="{9E5E04DC-5D59-4737-B4FD-C6A568982E76}" type="pres">
      <dgm:prSet presAssocID="{0F62676A-7527-4C14-8059-63F4FD588FD0}" presName="parSh" presStyleLbl="node1" presStyleIdx="0" presStyleCnt="3"/>
      <dgm:spPr/>
    </dgm:pt>
    <dgm:pt modelId="{C757FC76-03B7-473A-8ABE-6B9080415590}" type="pres">
      <dgm:prSet presAssocID="{0F62676A-7527-4C14-8059-63F4FD588FD0}" presName="desTx" presStyleLbl="fgAcc1" presStyleIdx="0" presStyleCnt="3">
        <dgm:presLayoutVars>
          <dgm:bulletEnabled val="1"/>
        </dgm:presLayoutVars>
      </dgm:prSet>
      <dgm:spPr/>
    </dgm:pt>
    <dgm:pt modelId="{E3363B73-391E-4F5D-9E7A-5FFD5FF5C038}" type="pres">
      <dgm:prSet presAssocID="{2E8C9F14-8539-4737-9A81-97C2DE1FA881}" presName="sibTrans" presStyleLbl="sibTrans2D1" presStyleIdx="0" presStyleCnt="2"/>
      <dgm:spPr/>
    </dgm:pt>
    <dgm:pt modelId="{B362A35F-5BB0-41E5-8170-9BE1C133F7AC}" type="pres">
      <dgm:prSet presAssocID="{2E8C9F14-8539-4737-9A81-97C2DE1FA881}" presName="connTx" presStyleLbl="sibTrans2D1" presStyleIdx="0" presStyleCnt="2"/>
      <dgm:spPr/>
    </dgm:pt>
    <dgm:pt modelId="{D4BDDB0A-449C-4938-B53F-40FBBDEF2144}" type="pres">
      <dgm:prSet presAssocID="{715EE3EC-A6D1-428F-974F-C84C80331E14}" presName="composite" presStyleCnt="0"/>
      <dgm:spPr/>
    </dgm:pt>
    <dgm:pt modelId="{F25198EC-78D6-462E-89CA-4B45EF125197}" type="pres">
      <dgm:prSet presAssocID="{715EE3EC-A6D1-428F-974F-C84C80331E14}" presName="parTx" presStyleLbl="node1" presStyleIdx="0" presStyleCnt="3">
        <dgm:presLayoutVars>
          <dgm:chMax val="0"/>
          <dgm:chPref val="0"/>
          <dgm:bulletEnabled val="1"/>
        </dgm:presLayoutVars>
      </dgm:prSet>
      <dgm:spPr/>
    </dgm:pt>
    <dgm:pt modelId="{EA54153A-FD7E-4C75-8E45-679E248C93BA}" type="pres">
      <dgm:prSet presAssocID="{715EE3EC-A6D1-428F-974F-C84C80331E14}" presName="parSh" presStyleLbl="node1" presStyleIdx="1" presStyleCnt="3"/>
      <dgm:spPr/>
    </dgm:pt>
    <dgm:pt modelId="{B7979C47-21F5-4A37-8DC0-DA1F6175CF8A}" type="pres">
      <dgm:prSet presAssocID="{715EE3EC-A6D1-428F-974F-C84C80331E14}" presName="desTx" presStyleLbl="fgAcc1" presStyleIdx="1" presStyleCnt="3">
        <dgm:presLayoutVars>
          <dgm:bulletEnabled val="1"/>
        </dgm:presLayoutVars>
      </dgm:prSet>
      <dgm:spPr/>
    </dgm:pt>
    <dgm:pt modelId="{020AE0F2-9742-4E85-AD4E-569B2597BAB2}" type="pres">
      <dgm:prSet presAssocID="{0E0D2F48-5C13-40C7-BC8E-CDF2229DF264}" presName="sibTrans" presStyleLbl="sibTrans2D1" presStyleIdx="1" presStyleCnt="2"/>
      <dgm:spPr/>
    </dgm:pt>
    <dgm:pt modelId="{C324AA0A-1758-478B-8530-5DCD6A8E872F}" type="pres">
      <dgm:prSet presAssocID="{0E0D2F48-5C13-40C7-BC8E-CDF2229DF264}" presName="connTx" presStyleLbl="sibTrans2D1" presStyleIdx="1" presStyleCnt="2"/>
      <dgm:spPr/>
    </dgm:pt>
    <dgm:pt modelId="{1C228B3B-8468-41B7-B573-C3DFB06298F9}" type="pres">
      <dgm:prSet presAssocID="{4595DBCE-904F-4920-AD62-62FAD8C3488D}" presName="composite" presStyleCnt="0"/>
      <dgm:spPr/>
    </dgm:pt>
    <dgm:pt modelId="{AFD7AB82-1BDC-46E2-90A9-4DA57E06CA9C}" type="pres">
      <dgm:prSet presAssocID="{4595DBCE-904F-4920-AD62-62FAD8C3488D}" presName="parTx" presStyleLbl="node1" presStyleIdx="1" presStyleCnt="3">
        <dgm:presLayoutVars>
          <dgm:chMax val="0"/>
          <dgm:chPref val="0"/>
          <dgm:bulletEnabled val="1"/>
        </dgm:presLayoutVars>
      </dgm:prSet>
      <dgm:spPr/>
    </dgm:pt>
    <dgm:pt modelId="{577FF2B4-6AF2-4226-8D5F-3BD6F48CD6A5}" type="pres">
      <dgm:prSet presAssocID="{4595DBCE-904F-4920-AD62-62FAD8C3488D}" presName="parSh" presStyleLbl="node1" presStyleIdx="2" presStyleCnt="3"/>
      <dgm:spPr/>
    </dgm:pt>
    <dgm:pt modelId="{AB2A4233-5BA7-4766-9A10-AFE6CDF474AF}" type="pres">
      <dgm:prSet presAssocID="{4595DBCE-904F-4920-AD62-62FAD8C3488D}" presName="desTx" presStyleLbl="fgAcc1" presStyleIdx="2" presStyleCnt="3">
        <dgm:presLayoutVars>
          <dgm:bulletEnabled val="1"/>
        </dgm:presLayoutVars>
      </dgm:prSet>
      <dgm:spPr/>
    </dgm:pt>
  </dgm:ptLst>
  <dgm:cxnLst>
    <dgm:cxn modelId="{2543E200-F36E-434A-9233-B1C8DFA1DEEE}" type="presOf" srcId="{0E0D2F48-5C13-40C7-BC8E-CDF2229DF264}" destId="{020AE0F2-9742-4E85-AD4E-569B2597BAB2}" srcOrd="0" destOrd="0" presId="urn:microsoft.com/office/officeart/2005/8/layout/process3"/>
    <dgm:cxn modelId="{CA19AF0B-E52F-45E7-8176-574D7104FF91}" srcId="{715EE3EC-A6D1-428F-974F-C84C80331E14}" destId="{F3BCF650-7C01-45BF-A8DE-BB4761FDFB5A}" srcOrd="1" destOrd="0" parTransId="{D8F394F8-1CD5-4D1A-93A1-911C855401C7}" sibTransId="{8341B141-B4B9-41A1-AD54-AEAC06453772}"/>
    <dgm:cxn modelId="{A7D99210-A4CC-4819-A32C-B6763B5E6E84}" srcId="{0F62676A-7527-4C14-8059-63F4FD588FD0}" destId="{1DE98157-4E25-4830-B917-F3F1B959F7DD}" srcOrd="1" destOrd="0" parTransId="{998F5648-38BF-473A-9834-8F49C4B5761F}" sibTransId="{CFAF6EDE-3B79-4827-BA33-F06AB368B536}"/>
    <dgm:cxn modelId="{A91EB512-0B40-40F0-9FB7-C52ABB3B1C23}" srcId="{4595DBCE-904F-4920-AD62-62FAD8C3488D}" destId="{6DAFE777-02FB-436F-8415-84B6A6701A99}" srcOrd="0" destOrd="0" parTransId="{F1C0AFF1-F3B3-4CEB-9BFE-90F1F2E31F01}" sibTransId="{45684CB9-A3CA-4D4A-A3C7-5DC56C9033D7}"/>
    <dgm:cxn modelId="{5B86FB29-0CF7-4C78-9420-68B9E149F5BB}" srcId="{69D36C88-D82D-4592-A340-7316FBEEF1DE}" destId="{715EE3EC-A6D1-428F-974F-C84C80331E14}" srcOrd="1" destOrd="0" parTransId="{49007C06-37BD-428F-966F-0A2D093140CE}" sibTransId="{0E0D2F48-5C13-40C7-BC8E-CDF2229DF264}"/>
    <dgm:cxn modelId="{7BAEDC34-3CBB-4251-A160-806EB125FABB}" type="presOf" srcId="{2E8C9F14-8539-4737-9A81-97C2DE1FA881}" destId="{E3363B73-391E-4F5D-9E7A-5FFD5FF5C038}" srcOrd="0" destOrd="0" presId="urn:microsoft.com/office/officeart/2005/8/layout/process3"/>
    <dgm:cxn modelId="{FB253D3E-5F49-4A83-8DEB-19B18390F5A3}" srcId="{4595DBCE-904F-4920-AD62-62FAD8C3488D}" destId="{B78025BC-57EC-4951-9D05-7F92340D2EC3}" srcOrd="1" destOrd="0" parTransId="{A82AA03D-A9A7-4CEC-8A69-C8FDB5E44BA4}" sibTransId="{79A53757-B7D4-4149-A602-69FD9B1B3E77}"/>
    <dgm:cxn modelId="{AE59454E-150C-4625-909E-E12E1EB1E545}" type="presOf" srcId="{6DAFE777-02FB-436F-8415-84B6A6701A99}" destId="{AB2A4233-5BA7-4766-9A10-AFE6CDF474AF}" srcOrd="0" destOrd="0" presId="urn:microsoft.com/office/officeart/2005/8/layout/process3"/>
    <dgm:cxn modelId="{DB7A0F54-91F5-47FC-9D8B-4C6E8764864D}" type="presOf" srcId="{4595DBCE-904F-4920-AD62-62FAD8C3488D}" destId="{577FF2B4-6AF2-4226-8D5F-3BD6F48CD6A5}" srcOrd="1" destOrd="0" presId="urn:microsoft.com/office/officeart/2005/8/layout/process3"/>
    <dgm:cxn modelId="{B1E90375-8BC0-4344-B820-7459BF95A402}" srcId="{715EE3EC-A6D1-428F-974F-C84C80331E14}" destId="{E660EF60-B4A5-4BEF-A38B-CDDFFD865F99}" srcOrd="0" destOrd="0" parTransId="{A94B0A0C-D793-4E42-818A-453E17C22824}" sibTransId="{8E698196-814E-4B72-B81F-C12FEAD9804D}"/>
    <dgm:cxn modelId="{0777317C-B26C-4E2F-B11B-A5A62D20B984}" type="presOf" srcId="{0E0D2F48-5C13-40C7-BC8E-CDF2229DF264}" destId="{C324AA0A-1758-478B-8530-5DCD6A8E872F}" srcOrd="1" destOrd="0" presId="urn:microsoft.com/office/officeart/2005/8/layout/process3"/>
    <dgm:cxn modelId="{F3FFAF7E-9814-4447-9B40-2943D34DA9C6}" type="presOf" srcId="{715EE3EC-A6D1-428F-974F-C84C80331E14}" destId="{F25198EC-78D6-462E-89CA-4B45EF125197}" srcOrd="0" destOrd="0" presId="urn:microsoft.com/office/officeart/2005/8/layout/process3"/>
    <dgm:cxn modelId="{96E5FE7F-6D5A-4090-9FE5-739A3A089E81}" type="presOf" srcId="{2E8C9F14-8539-4737-9A81-97C2DE1FA881}" destId="{B362A35F-5BB0-41E5-8170-9BE1C133F7AC}" srcOrd="1" destOrd="0" presId="urn:microsoft.com/office/officeart/2005/8/layout/process3"/>
    <dgm:cxn modelId="{152B8886-0FDC-49E0-99FA-71399A532E07}" type="presOf" srcId="{69D36C88-D82D-4592-A340-7316FBEEF1DE}" destId="{6C14EB65-B9F4-45A2-9478-602FEC6EF92E}" srcOrd="0" destOrd="0" presId="urn:microsoft.com/office/officeart/2005/8/layout/process3"/>
    <dgm:cxn modelId="{5CF0F189-916A-4C68-A3CF-7049EA4A66AE}" srcId="{69D36C88-D82D-4592-A340-7316FBEEF1DE}" destId="{4595DBCE-904F-4920-AD62-62FAD8C3488D}" srcOrd="2" destOrd="0" parTransId="{5F2EFEB6-33A9-4EEF-9C68-FF2211448867}" sibTransId="{19848288-B84D-4F27-8A51-2BDBDABD8533}"/>
    <dgm:cxn modelId="{4054378F-BC26-44DA-9D44-224DD0FF37C1}" type="presOf" srcId="{0F62676A-7527-4C14-8059-63F4FD588FD0}" destId="{9E5E04DC-5D59-4737-B4FD-C6A568982E76}" srcOrd="1" destOrd="0" presId="urn:microsoft.com/office/officeart/2005/8/layout/process3"/>
    <dgm:cxn modelId="{03553D90-05D2-4701-A3FC-F2818FFB288F}" srcId="{0F62676A-7527-4C14-8059-63F4FD588FD0}" destId="{17B94866-D0BB-4D4A-B6C0-DCF2BD94D81C}" srcOrd="0" destOrd="0" parTransId="{A46350B7-324F-47FF-8E5E-DDC34D80D39F}" sibTransId="{5239833D-F3A9-4869-BCEF-F8CAEBBD8B3B}"/>
    <dgm:cxn modelId="{FC3A5397-352B-4613-9855-2EF51D280DA4}" type="presOf" srcId="{E660EF60-B4A5-4BEF-A38B-CDDFFD865F99}" destId="{B7979C47-21F5-4A37-8DC0-DA1F6175CF8A}" srcOrd="0" destOrd="0" presId="urn:microsoft.com/office/officeart/2005/8/layout/process3"/>
    <dgm:cxn modelId="{5051F8A9-3713-46F4-9B6D-450E29164DF7}" type="presOf" srcId="{B78025BC-57EC-4951-9D05-7F92340D2EC3}" destId="{AB2A4233-5BA7-4766-9A10-AFE6CDF474AF}" srcOrd="0" destOrd="1" presId="urn:microsoft.com/office/officeart/2005/8/layout/process3"/>
    <dgm:cxn modelId="{953A87AA-D73A-4F31-AF29-91F47BFABEB3}" type="presOf" srcId="{4595DBCE-904F-4920-AD62-62FAD8C3488D}" destId="{AFD7AB82-1BDC-46E2-90A9-4DA57E06CA9C}" srcOrd="0" destOrd="0" presId="urn:microsoft.com/office/officeart/2005/8/layout/process3"/>
    <dgm:cxn modelId="{3A1D21C3-FD55-4CE7-9D76-D6655EE9ACDE}" srcId="{69D36C88-D82D-4592-A340-7316FBEEF1DE}" destId="{0F62676A-7527-4C14-8059-63F4FD588FD0}" srcOrd="0" destOrd="0" parTransId="{ADB37EB9-2D84-471C-92C7-6C6B16D948E3}" sibTransId="{2E8C9F14-8539-4737-9A81-97C2DE1FA881}"/>
    <dgm:cxn modelId="{88C6E0C4-A277-44A4-9B5A-ECD168BF2ED2}" type="presOf" srcId="{0F62676A-7527-4C14-8059-63F4FD588FD0}" destId="{18BDFD57-5628-4735-A617-F397AD37BF3C}" srcOrd="0" destOrd="0" presId="urn:microsoft.com/office/officeart/2005/8/layout/process3"/>
    <dgm:cxn modelId="{507F24CE-EE44-40D8-9C8F-0AE9048D6488}" type="presOf" srcId="{17B94866-D0BB-4D4A-B6C0-DCF2BD94D81C}" destId="{C757FC76-03B7-473A-8ABE-6B9080415590}" srcOrd="0" destOrd="0" presId="urn:microsoft.com/office/officeart/2005/8/layout/process3"/>
    <dgm:cxn modelId="{B82682D4-195F-449A-9B65-88F1049B1173}" type="presOf" srcId="{715EE3EC-A6D1-428F-974F-C84C80331E14}" destId="{EA54153A-FD7E-4C75-8E45-679E248C93BA}" srcOrd="1" destOrd="0" presId="urn:microsoft.com/office/officeart/2005/8/layout/process3"/>
    <dgm:cxn modelId="{2ED1DEDC-E658-4596-A6F4-A0BC34978DB8}" type="presOf" srcId="{F3BCF650-7C01-45BF-A8DE-BB4761FDFB5A}" destId="{B7979C47-21F5-4A37-8DC0-DA1F6175CF8A}" srcOrd="0" destOrd="1" presId="urn:microsoft.com/office/officeart/2005/8/layout/process3"/>
    <dgm:cxn modelId="{E6B023FE-5795-49F0-8E9E-7530AA918DE9}" type="presOf" srcId="{1DE98157-4E25-4830-B917-F3F1B959F7DD}" destId="{C757FC76-03B7-473A-8ABE-6B9080415590}" srcOrd="0" destOrd="1" presId="urn:microsoft.com/office/officeart/2005/8/layout/process3"/>
    <dgm:cxn modelId="{7F3CB8C0-29BB-4973-B53E-60F4719A8820}" type="presParOf" srcId="{6C14EB65-B9F4-45A2-9478-602FEC6EF92E}" destId="{08672883-2439-4714-A6D2-03CEA6C586C5}" srcOrd="0" destOrd="0" presId="urn:microsoft.com/office/officeart/2005/8/layout/process3"/>
    <dgm:cxn modelId="{64F3BE57-AC45-45A3-BAAB-2D7086A6A618}" type="presParOf" srcId="{08672883-2439-4714-A6D2-03CEA6C586C5}" destId="{18BDFD57-5628-4735-A617-F397AD37BF3C}" srcOrd="0" destOrd="0" presId="urn:microsoft.com/office/officeart/2005/8/layout/process3"/>
    <dgm:cxn modelId="{DCB6E2A8-B931-47CC-ABDC-52576FB5D54D}" type="presParOf" srcId="{08672883-2439-4714-A6D2-03CEA6C586C5}" destId="{9E5E04DC-5D59-4737-B4FD-C6A568982E76}" srcOrd="1" destOrd="0" presId="urn:microsoft.com/office/officeart/2005/8/layout/process3"/>
    <dgm:cxn modelId="{77E1A673-50AF-47D8-A81B-A266B972C80B}" type="presParOf" srcId="{08672883-2439-4714-A6D2-03CEA6C586C5}" destId="{C757FC76-03B7-473A-8ABE-6B9080415590}" srcOrd="2" destOrd="0" presId="urn:microsoft.com/office/officeart/2005/8/layout/process3"/>
    <dgm:cxn modelId="{222214A8-687B-457E-8089-17484920D6CE}" type="presParOf" srcId="{6C14EB65-B9F4-45A2-9478-602FEC6EF92E}" destId="{E3363B73-391E-4F5D-9E7A-5FFD5FF5C038}" srcOrd="1" destOrd="0" presId="urn:microsoft.com/office/officeart/2005/8/layout/process3"/>
    <dgm:cxn modelId="{42E9024A-3C55-46A3-94D4-5E8ACB20D7F2}" type="presParOf" srcId="{E3363B73-391E-4F5D-9E7A-5FFD5FF5C038}" destId="{B362A35F-5BB0-41E5-8170-9BE1C133F7AC}" srcOrd="0" destOrd="0" presId="urn:microsoft.com/office/officeart/2005/8/layout/process3"/>
    <dgm:cxn modelId="{5F74326D-2D77-43D4-B849-9E30A1C5166D}" type="presParOf" srcId="{6C14EB65-B9F4-45A2-9478-602FEC6EF92E}" destId="{D4BDDB0A-449C-4938-B53F-40FBBDEF2144}" srcOrd="2" destOrd="0" presId="urn:microsoft.com/office/officeart/2005/8/layout/process3"/>
    <dgm:cxn modelId="{215C553F-C081-43C8-B470-080C7416DBAB}" type="presParOf" srcId="{D4BDDB0A-449C-4938-B53F-40FBBDEF2144}" destId="{F25198EC-78D6-462E-89CA-4B45EF125197}" srcOrd="0" destOrd="0" presId="urn:microsoft.com/office/officeart/2005/8/layout/process3"/>
    <dgm:cxn modelId="{C54C5A42-F8E0-4078-B797-E9E9676A7264}" type="presParOf" srcId="{D4BDDB0A-449C-4938-B53F-40FBBDEF2144}" destId="{EA54153A-FD7E-4C75-8E45-679E248C93BA}" srcOrd="1" destOrd="0" presId="urn:microsoft.com/office/officeart/2005/8/layout/process3"/>
    <dgm:cxn modelId="{EC753C83-C4E6-4F62-BA96-A70103E1BC9F}" type="presParOf" srcId="{D4BDDB0A-449C-4938-B53F-40FBBDEF2144}" destId="{B7979C47-21F5-4A37-8DC0-DA1F6175CF8A}" srcOrd="2" destOrd="0" presId="urn:microsoft.com/office/officeart/2005/8/layout/process3"/>
    <dgm:cxn modelId="{65C7A662-E4BF-42DA-9211-305ABAAA1499}" type="presParOf" srcId="{6C14EB65-B9F4-45A2-9478-602FEC6EF92E}" destId="{020AE0F2-9742-4E85-AD4E-569B2597BAB2}" srcOrd="3" destOrd="0" presId="urn:microsoft.com/office/officeart/2005/8/layout/process3"/>
    <dgm:cxn modelId="{AD2FFE8D-56E1-4634-9FE1-EAD283091DA2}" type="presParOf" srcId="{020AE0F2-9742-4E85-AD4E-569B2597BAB2}" destId="{C324AA0A-1758-478B-8530-5DCD6A8E872F}" srcOrd="0" destOrd="0" presId="urn:microsoft.com/office/officeart/2005/8/layout/process3"/>
    <dgm:cxn modelId="{CA78C509-0E92-4D13-956D-BECEAAA024F0}" type="presParOf" srcId="{6C14EB65-B9F4-45A2-9478-602FEC6EF92E}" destId="{1C228B3B-8468-41B7-B573-C3DFB06298F9}" srcOrd="4" destOrd="0" presId="urn:microsoft.com/office/officeart/2005/8/layout/process3"/>
    <dgm:cxn modelId="{136C2434-0B21-499D-B502-64E078A8CEF7}" type="presParOf" srcId="{1C228B3B-8468-41B7-B573-C3DFB06298F9}" destId="{AFD7AB82-1BDC-46E2-90A9-4DA57E06CA9C}" srcOrd="0" destOrd="0" presId="urn:microsoft.com/office/officeart/2005/8/layout/process3"/>
    <dgm:cxn modelId="{6D74320C-156C-45A9-AD1C-C5FB43F3EA03}" type="presParOf" srcId="{1C228B3B-8468-41B7-B573-C3DFB06298F9}" destId="{577FF2B4-6AF2-4226-8D5F-3BD6F48CD6A5}" srcOrd="1" destOrd="0" presId="urn:microsoft.com/office/officeart/2005/8/layout/process3"/>
    <dgm:cxn modelId="{CBA06D3B-8801-49CB-BBC8-FA73192C36D7}" type="presParOf" srcId="{1C228B3B-8468-41B7-B573-C3DFB06298F9}" destId="{AB2A4233-5BA7-4766-9A10-AFE6CDF474AF}" srcOrd="2" destOrd="0" presId="urn:microsoft.com/office/officeart/2005/8/layout/process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69D36C88-D82D-4592-A340-7316FBEEF1DE}" type="doc">
      <dgm:prSet loTypeId="urn:microsoft.com/office/officeart/2005/8/layout/process3" loCatId="process" qsTypeId="urn:microsoft.com/office/officeart/2005/8/quickstyle/simple3" qsCatId="simple" csTypeId="urn:microsoft.com/office/officeart/2005/8/colors/accent3_5" csCatId="accent3" phldr="1"/>
      <dgm:spPr/>
      <dgm:t>
        <a:bodyPr/>
        <a:lstStyle/>
        <a:p>
          <a:endParaRPr lang="en-US"/>
        </a:p>
      </dgm:t>
    </dgm:pt>
    <dgm:pt modelId="{0F62676A-7527-4C14-8059-63F4FD588FD0}">
      <dgm:prSet phldrT="[Text]"/>
      <dgm:spPr>
        <a:solidFill>
          <a:schemeClr val="accent1"/>
        </a:solidFill>
      </dgm:spPr>
      <dgm:t>
        <a:bodyPr/>
        <a:lstStyle/>
        <a:p>
          <a:r>
            <a:rPr lang="en-US" dirty="0">
              <a:solidFill>
                <a:schemeClr val="bg1"/>
              </a:solidFill>
            </a:rPr>
            <a:t>Scale of Scales (SOS) Creation</a:t>
          </a:r>
        </a:p>
      </dgm:t>
    </dgm:pt>
    <dgm:pt modelId="{ADB37EB9-2D84-471C-92C7-6C6B16D948E3}" type="parTrans" cxnId="{3A1D21C3-FD55-4CE7-9D76-D6655EE9ACDE}">
      <dgm:prSet/>
      <dgm:spPr/>
      <dgm:t>
        <a:bodyPr/>
        <a:lstStyle/>
        <a:p>
          <a:endParaRPr lang="en-US"/>
        </a:p>
      </dgm:t>
    </dgm:pt>
    <dgm:pt modelId="{2E8C9F14-8539-4737-9A81-97C2DE1FA881}" type="sibTrans" cxnId="{3A1D21C3-FD55-4CE7-9D76-D6655EE9ACDE}">
      <dgm:prSet/>
      <dgm:spPr>
        <a:solidFill>
          <a:schemeClr val="accent1">
            <a:lumMod val="40000"/>
            <a:lumOff val="60000"/>
          </a:schemeClr>
        </a:solidFill>
      </dgm:spPr>
      <dgm:t>
        <a:bodyPr/>
        <a:lstStyle/>
        <a:p>
          <a:endParaRPr lang="en-US">
            <a:solidFill>
              <a:schemeClr val="bg1"/>
            </a:solidFill>
          </a:endParaRPr>
        </a:p>
      </dgm:t>
    </dgm:pt>
    <dgm:pt modelId="{17B94866-D0BB-4D4A-B6C0-DCF2BD94D81C}">
      <dgm:prSet phldrT="[Text]"/>
      <dgm:spPr/>
      <dgm:t>
        <a:bodyPr/>
        <a:lstStyle/>
        <a:p>
          <a:r>
            <a:rPr lang="en-US" dirty="0"/>
            <a:t>Computed 5 average scores</a:t>
          </a:r>
        </a:p>
      </dgm:t>
    </dgm:pt>
    <dgm:pt modelId="{A46350B7-324F-47FF-8E5E-DDC34D80D39F}" type="parTrans" cxnId="{03553D90-05D2-4701-A3FC-F2818FFB288F}">
      <dgm:prSet/>
      <dgm:spPr/>
      <dgm:t>
        <a:bodyPr/>
        <a:lstStyle/>
        <a:p>
          <a:endParaRPr lang="en-US"/>
        </a:p>
      </dgm:t>
    </dgm:pt>
    <dgm:pt modelId="{5239833D-F3A9-4869-BCEF-F8CAEBBD8B3B}" type="sibTrans" cxnId="{03553D90-05D2-4701-A3FC-F2818FFB288F}">
      <dgm:prSet/>
      <dgm:spPr/>
      <dgm:t>
        <a:bodyPr/>
        <a:lstStyle/>
        <a:p>
          <a:endParaRPr lang="en-US"/>
        </a:p>
      </dgm:t>
    </dgm:pt>
    <dgm:pt modelId="{715EE3EC-A6D1-428F-974F-C84C80331E14}">
      <dgm:prSet phldrT="[Text]"/>
      <dgm:spPr>
        <a:solidFill>
          <a:schemeClr val="accent1"/>
        </a:solidFill>
        <a:ln w="38100">
          <a:solidFill>
            <a:schemeClr val="tx1"/>
          </a:solidFill>
        </a:ln>
      </dgm:spPr>
      <dgm:t>
        <a:bodyPr/>
        <a:lstStyle/>
        <a:p>
          <a:r>
            <a:rPr lang="en-US" dirty="0">
              <a:solidFill>
                <a:schemeClr val="bg1"/>
              </a:solidFill>
            </a:rPr>
            <a:t>Evaluate SOS Performance</a:t>
          </a:r>
        </a:p>
      </dgm:t>
    </dgm:pt>
    <dgm:pt modelId="{49007C06-37BD-428F-966F-0A2D093140CE}" type="parTrans" cxnId="{5B86FB29-0CF7-4C78-9420-68B9E149F5BB}">
      <dgm:prSet/>
      <dgm:spPr/>
      <dgm:t>
        <a:bodyPr/>
        <a:lstStyle/>
        <a:p>
          <a:endParaRPr lang="en-US"/>
        </a:p>
      </dgm:t>
    </dgm:pt>
    <dgm:pt modelId="{0E0D2F48-5C13-40C7-BC8E-CDF2229DF264}" type="sibTrans" cxnId="{5B86FB29-0CF7-4C78-9420-68B9E149F5BB}">
      <dgm:prSet/>
      <dgm:spPr>
        <a:solidFill>
          <a:schemeClr val="accent1">
            <a:lumMod val="40000"/>
            <a:lumOff val="60000"/>
          </a:schemeClr>
        </a:solidFill>
      </dgm:spPr>
      <dgm:t>
        <a:bodyPr/>
        <a:lstStyle/>
        <a:p>
          <a:endParaRPr lang="en-US">
            <a:solidFill>
              <a:schemeClr val="bg1"/>
            </a:solidFill>
          </a:endParaRPr>
        </a:p>
      </dgm:t>
    </dgm:pt>
    <dgm:pt modelId="{E660EF60-B4A5-4BEF-A38B-CDDFFD865F99}">
      <dgm:prSet phldrT="[Text]"/>
      <dgm:spPr>
        <a:ln w="19050"/>
      </dgm:spPr>
      <dgm:t>
        <a:bodyPr/>
        <a:lstStyle/>
        <a:p>
          <a:r>
            <a:rPr lang="en-US" dirty="0"/>
            <a:t>Congruence: t-tests &amp; classification accuracy</a:t>
          </a:r>
        </a:p>
      </dgm:t>
    </dgm:pt>
    <dgm:pt modelId="{A94B0A0C-D793-4E42-818A-453E17C22824}" type="parTrans" cxnId="{B1E90375-8BC0-4344-B820-7459BF95A402}">
      <dgm:prSet/>
      <dgm:spPr/>
      <dgm:t>
        <a:bodyPr/>
        <a:lstStyle/>
        <a:p>
          <a:endParaRPr lang="en-US"/>
        </a:p>
      </dgm:t>
    </dgm:pt>
    <dgm:pt modelId="{8E698196-814E-4B72-B81F-C12FEAD9804D}" type="sibTrans" cxnId="{B1E90375-8BC0-4344-B820-7459BF95A402}">
      <dgm:prSet/>
      <dgm:spPr/>
      <dgm:t>
        <a:bodyPr/>
        <a:lstStyle/>
        <a:p>
          <a:endParaRPr lang="en-US"/>
        </a:p>
      </dgm:t>
    </dgm:pt>
    <dgm:pt modelId="{F3BCF650-7C01-45BF-A8DE-BB4761FDFB5A}">
      <dgm:prSet phldrT="[Text]"/>
      <dgm:spPr>
        <a:ln w="19050"/>
      </dgm:spPr>
      <dgm:t>
        <a:bodyPr/>
        <a:lstStyle/>
        <a:p>
          <a:r>
            <a:rPr lang="en-US" dirty="0"/>
            <a:t>Classification Accuracy: Predicting feigning groups</a:t>
          </a:r>
        </a:p>
      </dgm:t>
    </dgm:pt>
    <dgm:pt modelId="{D8F394F8-1CD5-4D1A-93A1-911C855401C7}" type="parTrans" cxnId="{CA19AF0B-E52F-45E7-8176-574D7104FF91}">
      <dgm:prSet/>
      <dgm:spPr/>
      <dgm:t>
        <a:bodyPr/>
        <a:lstStyle/>
        <a:p>
          <a:endParaRPr lang="en-US"/>
        </a:p>
      </dgm:t>
    </dgm:pt>
    <dgm:pt modelId="{8341B141-B4B9-41A1-AD54-AEAC06453772}" type="sibTrans" cxnId="{CA19AF0B-E52F-45E7-8176-574D7104FF91}">
      <dgm:prSet/>
      <dgm:spPr/>
      <dgm:t>
        <a:bodyPr/>
        <a:lstStyle/>
        <a:p>
          <a:endParaRPr lang="en-US"/>
        </a:p>
      </dgm:t>
    </dgm:pt>
    <dgm:pt modelId="{4595DBCE-904F-4920-AD62-62FAD8C3488D}">
      <dgm:prSet/>
      <dgm:spPr>
        <a:solidFill>
          <a:schemeClr val="accent1"/>
        </a:solidFill>
      </dgm:spPr>
      <dgm:t>
        <a:bodyPr/>
        <a:lstStyle/>
        <a:p>
          <a:r>
            <a:rPr lang="en-US" dirty="0">
              <a:solidFill>
                <a:schemeClr val="bg1"/>
              </a:solidFill>
            </a:rPr>
            <a:t>Compare MMPI-3 and SOS Scales</a:t>
          </a:r>
        </a:p>
      </dgm:t>
    </dgm:pt>
    <dgm:pt modelId="{5F2EFEB6-33A9-4EEF-9C68-FF2211448867}" type="parTrans" cxnId="{5CF0F189-916A-4C68-A3CF-7049EA4A66AE}">
      <dgm:prSet/>
      <dgm:spPr/>
      <dgm:t>
        <a:bodyPr/>
        <a:lstStyle/>
        <a:p>
          <a:endParaRPr lang="en-US"/>
        </a:p>
      </dgm:t>
    </dgm:pt>
    <dgm:pt modelId="{19848288-B84D-4F27-8A51-2BDBDABD8533}" type="sibTrans" cxnId="{5CF0F189-916A-4C68-A3CF-7049EA4A66AE}">
      <dgm:prSet/>
      <dgm:spPr/>
      <dgm:t>
        <a:bodyPr/>
        <a:lstStyle/>
        <a:p>
          <a:endParaRPr lang="en-US"/>
        </a:p>
      </dgm:t>
    </dgm:pt>
    <dgm:pt modelId="{1DE98157-4E25-4830-B917-F3F1B959F7DD}">
      <dgm:prSet phldrT="[Text]"/>
      <dgm:spPr/>
      <dgm:t>
        <a:bodyPr/>
        <a:lstStyle/>
        <a:p>
          <a:r>
            <a:rPr lang="en-US" dirty="0"/>
            <a:t>Used different combinations of H-O &amp; RC scores</a:t>
          </a:r>
        </a:p>
      </dgm:t>
    </dgm:pt>
    <dgm:pt modelId="{998F5648-38BF-473A-9834-8F49C4B5761F}" type="parTrans" cxnId="{A7D99210-A4CC-4819-A32C-B6763B5E6E84}">
      <dgm:prSet/>
      <dgm:spPr/>
      <dgm:t>
        <a:bodyPr/>
        <a:lstStyle/>
        <a:p>
          <a:endParaRPr lang="en-US"/>
        </a:p>
      </dgm:t>
    </dgm:pt>
    <dgm:pt modelId="{CFAF6EDE-3B79-4827-BA33-F06AB368B536}" type="sibTrans" cxnId="{A7D99210-A4CC-4819-A32C-B6763B5E6E84}">
      <dgm:prSet/>
      <dgm:spPr/>
      <dgm:t>
        <a:bodyPr/>
        <a:lstStyle/>
        <a:p>
          <a:endParaRPr lang="en-US"/>
        </a:p>
      </dgm:t>
    </dgm:pt>
    <dgm:pt modelId="{6DAFE777-02FB-436F-8415-84B6A6701A99}">
      <dgm:prSet/>
      <dgm:spPr/>
      <dgm:t>
        <a:bodyPr/>
        <a:lstStyle/>
        <a:p>
          <a:r>
            <a:rPr lang="en-US" dirty="0"/>
            <a:t>Relative accuracy (sensitivity &amp; specificity)</a:t>
          </a:r>
        </a:p>
      </dgm:t>
    </dgm:pt>
    <dgm:pt modelId="{F1C0AFF1-F3B3-4CEB-9BFE-90F1F2E31F01}" type="parTrans" cxnId="{A91EB512-0B40-40F0-9FB7-C52ABB3B1C23}">
      <dgm:prSet/>
      <dgm:spPr/>
      <dgm:t>
        <a:bodyPr/>
        <a:lstStyle/>
        <a:p>
          <a:endParaRPr lang="en-US"/>
        </a:p>
      </dgm:t>
    </dgm:pt>
    <dgm:pt modelId="{45684CB9-A3CA-4D4A-A3C7-5DC56C9033D7}" type="sibTrans" cxnId="{A91EB512-0B40-40F0-9FB7-C52ABB3B1C23}">
      <dgm:prSet/>
      <dgm:spPr/>
      <dgm:t>
        <a:bodyPr/>
        <a:lstStyle/>
        <a:p>
          <a:endParaRPr lang="en-US"/>
        </a:p>
      </dgm:t>
    </dgm:pt>
    <dgm:pt modelId="{B78025BC-57EC-4951-9D05-7F92340D2EC3}">
      <dgm:prSet/>
      <dgm:spPr/>
      <dgm:t>
        <a:bodyPr/>
        <a:lstStyle/>
        <a:p>
          <a:r>
            <a:rPr lang="en-US" dirty="0"/>
            <a:t>Effect size differences</a:t>
          </a:r>
        </a:p>
      </dgm:t>
    </dgm:pt>
    <dgm:pt modelId="{A82AA03D-A9A7-4CEC-8A69-C8FDB5E44BA4}" type="parTrans" cxnId="{FB253D3E-5F49-4A83-8DEB-19B18390F5A3}">
      <dgm:prSet/>
      <dgm:spPr/>
      <dgm:t>
        <a:bodyPr/>
        <a:lstStyle/>
        <a:p>
          <a:endParaRPr lang="en-US"/>
        </a:p>
      </dgm:t>
    </dgm:pt>
    <dgm:pt modelId="{79A53757-B7D4-4149-A602-69FD9B1B3E77}" type="sibTrans" cxnId="{FB253D3E-5F49-4A83-8DEB-19B18390F5A3}">
      <dgm:prSet/>
      <dgm:spPr/>
      <dgm:t>
        <a:bodyPr/>
        <a:lstStyle/>
        <a:p>
          <a:endParaRPr lang="en-US"/>
        </a:p>
      </dgm:t>
    </dgm:pt>
    <dgm:pt modelId="{6C14EB65-B9F4-45A2-9478-602FEC6EF92E}" type="pres">
      <dgm:prSet presAssocID="{69D36C88-D82D-4592-A340-7316FBEEF1DE}" presName="linearFlow" presStyleCnt="0">
        <dgm:presLayoutVars>
          <dgm:dir/>
          <dgm:animLvl val="lvl"/>
          <dgm:resizeHandles val="exact"/>
        </dgm:presLayoutVars>
      </dgm:prSet>
      <dgm:spPr/>
    </dgm:pt>
    <dgm:pt modelId="{08672883-2439-4714-A6D2-03CEA6C586C5}" type="pres">
      <dgm:prSet presAssocID="{0F62676A-7527-4C14-8059-63F4FD588FD0}" presName="composite" presStyleCnt="0"/>
      <dgm:spPr/>
    </dgm:pt>
    <dgm:pt modelId="{18BDFD57-5628-4735-A617-F397AD37BF3C}" type="pres">
      <dgm:prSet presAssocID="{0F62676A-7527-4C14-8059-63F4FD588FD0}" presName="parTx" presStyleLbl="node1" presStyleIdx="0" presStyleCnt="3">
        <dgm:presLayoutVars>
          <dgm:chMax val="0"/>
          <dgm:chPref val="0"/>
          <dgm:bulletEnabled val="1"/>
        </dgm:presLayoutVars>
      </dgm:prSet>
      <dgm:spPr/>
    </dgm:pt>
    <dgm:pt modelId="{9E5E04DC-5D59-4737-B4FD-C6A568982E76}" type="pres">
      <dgm:prSet presAssocID="{0F62676A-7527-4C14-8059-63F4FD588FD0}" presName="parSh" presStyleLbl="node1" presStyleIdx="0" presStyleCnt="3"/>
      <dgm:spPr/>
    </dgm:pt>
    <dgm:pt modelId="{C757FC76-03B7-473A-8ABE-6B9080415590}" type="pres">
      <dgm:prSet presAssocID="{0F62676A-7527-4C14-8059-63F4FD588FD0}" presName="desTx" presStyleLbl="fgAcc1" presStyleIdx="0" presStyleCnt="3">
        <dgm:presLayoutVars>
          <dgm:bulletEnabled val="1"/>
        </dgm:presLayoutVars>
      </dgm:prSet>
      <dgm:spPr/>
    </dgm:pt>
    <dgm:pt modelId="{E3363B73-391E-4F5D-9E7A-5FFD5FF5C038}" type="pres">
      <dgm:prSet presAssocID="{2E8C9F14-8539-4737-9A81-97C2DE1FA881}" presName="sibTrans" presStyleLbl="sibTrans2D1" presStyleIdx="0" presStyleCnt="2"/>
      <dgm:spPr/>
    </dgm:pt>
    <dgm:pt modelId="{B362A35F-5BB0-41E5-8170-9BE1C133F7AC}" type="pres">
      <dgm:prSet presAssocID="{2E8C9F14-8539-4737-9A81-97C2DE1FA881}" presName="connTx" presStyleLbl="sibTrans2D1" presStyleIdx="0" presStyleCnt="2"/>
      <dgm:spPr/>
    </dgm:pt>
    <dgm:pt modelId="{D4BDDB0A-449C-4938-B53F-40FBBDEF2144}" type="pres">
      <dgm:prSet presAssocID="{715EE3EC-A6D1-428F-974F-C84C80331E14}" presName="composite" presStyleCnt="0"/>
      <dgm:spPr/>
    </dgm:pt>
    <dgm:pt modelId="{F25198EC-78D6-462E-89CA-4B45EF125197}" type="pres">
      <dgm:prSet presAssocID="{715EE3EC-A6D1-428F-974F-C84C80331E14}" presName="parTx" presStyleLbl="node1" presStyleIdx="0" presStyleCnt="3">
        <dgm:presLayoutVars>
          <dgm:chMax val="0"/>
          <dgm:chPref val="0"/>
          <dgm:bulletEnabled val="1"/>
        </dgm:presLayoutVars>
      </dgm:prSet>
      <dgm:spPr/>
    </dgm:pt>
    <dgm:pt modelId="{EA54153A-FD7E-4C75-8E45-679E248C93BA}" type="pres">
      <dgm:prSet presAssocID="{715EE3EC-A6D1-428F-974F-C84C80331E14}" presName="parSh" presStyleLbl="node1" presStyleIdx="1" presStyleCnt="3"/>
      <dgm:spPr/>
    </dgm:pt>
    <dgm:pt modelId="{B7979C47-21F5-4A37-8DC0-DA1F6175CF8A}" type="pres">
      <dgm:prSet presAssocID="{715EE3EC-A6D1-428F-974F-C84C80331E14}" presName="desTx" presStyleLbl="fgAcc1" presStyleIdx="1" presStyleCnt="3">
        <dgm:presLayoutVars>
          <dgm:bulletEnabled val="1"/>
        </dgm:presLayoutVars>
      </dgm:prSet>
      <dgm:spPr/>
    </dgm:pt>
    <dgm:pt modelId="{020AE0F2-9742-4E85-AD4E-569B2597BAB2}" type="pres">
      <dgm:prSet presAssocID="{0E0D2F48-5C13-40C7-BC8E-CDF2229DF264}" presName="sibTrans" presStyleLbl="sibTrans2D1" presStyleIdx="1" presStyleCnt="2"/>
      <dgm:spPr/>
    </dgm:pt>
    <dgm:pt modelId="{C324AA0A-1758-478B-8530-5DCD6A8E872F}" type="pres">
      <dgm:prSet presAssocID="{0E0D2F48-5C13-40C7-BC8E-CDF2229DF264}" presName="connTx" presStyleLbl="sibTrans2D1" presStyleIdx="1" presStyleCnt="2"/>
      <dgm:spPr/>
    </dgm:pt>
    <dgm:pt modelId="{1C228B3B-8468-41B7-B573-C3DFB06298F9}" type="pres">
      <dgm:prSet presAssocID="{4595DBCE-904F-4920-AD62-62FAD8C3488D}" presName="composite" presStyleCnt="0"/>
      <dgm:spPr/>
    </dgm:pt>
    <dgm:pt modelId="{AFD7AB82-1BDC-46E2-90A9-4DA57E06CA9C}" type="pres">
      <dgm:prSet presAssocID="{4595DBCE-904F-4920-AD62-62FAD8C3488D}" presName="parTx" presStyleLbl="node1" presStyleIdx="1" presStyleCnt="3">
        <dgm:presLayoutVars>
          <dgm:chMax val="0"/>
          <dgm:chPref val="0"/>
          <dgm:bulletEnabled val="1"/>
        </dgm:presLayoutVars>
      </dgm:prSet>
      <dgm:spPr/>
    </dgm:pt>
    <dgm:pt modelId="{577FF2B4-6AF2-4226-8D5F-3BD6F48CD6A5}" type="pres">
      <dgm:prSet presAssocID="{4595DBCE-904F-4920-AD62-62FAD8C3488D}" presName="parSh" presStyleLbl="node1" presStyleIdx="2" presStyleCnt="3"/>
      <dgm:spPr/>
    </dgm:pt>
    <dgm:pt modelId="{AB2A4233-5BA7-4766-9A10-AFE6CDF474AF}" type="pres">
      <dgm:prSet presAssocID="{4595DBCE-904F-4920-AD62-62FAD8C3488D}" presName="desTx" presStyleLbl="fgAcc1" presStyleIdx="2" presStyleCnt="3">
        <dgm:presLayoutVars>
          <dgm:bulletEnabled val="1"/>
        </dgm:presLayoutVars>
      </dgm:prSet>
      <dgm:spPr/>
    </dgm:pt>
  </dgm:ptLst>
  <dgm:cxnLst>
    <dgm:cxn modelId="{2543E200-F36E-434A-9233-B1C8DFA1DEEE}" type="presOf" srcId="{0E0D2F48-5C13-40C7-BC8E-CDF2229DF264}" destId="{020AE0F2-9742-4E85-AD4E-569B2597BAB2}" srcOrd="0" destOrd="0" presId="urn:microsoft.com/office/officeart/2005/8/layout/process3"/>
    <dgm:cxn modelId="{CA19AF0B-E52F-45E7-8176-574D7104FF91}" srcId="{715EE3EC-A6D1-428F-974F-C84C80331E14}" destId="{F3BCF650-7C01-45BF-A8DE-BB4761FDFB5A}" srcOrd="1" destOrd="0" parTransId="{D8F394F8-1CD5-4D1A-93A1-911C855401C7}" sibTransId="{8341B141-B4B9-41A1-AD54-AEAC06453772}"/>
    <dgm:cxn modelId="{A7D99210-A4CC-4819-A32C-B6763B5E6E84}" srcId="{0F62676A-7527-4C14-8059-63F4FD588FD0}" destId="{1DE98157-4E25-4830-B917-F3F1B959F7DD}" srcOrd="1" destOrd="0" parTransId="{998F5648-38BF-473A-9834-8F49C4B5761F}" sibTransId="{CFAF6EDE-3B79-4827-BA33-F06AB368B536}"/>
    <dgm:cxn modelId="{A91EB512-0B40-40F0-9FB7-C52ABB3B1C23}" srcId="{4595DBCE-904F-4920-AD62-62FAD8C3488D}" destId="{6DAFE777-02FB-436F-8415-84B6A6701A99}" srcOrd="0" destOrd="0" parTransId="{F1C0AFF1-F3B3-4CEB-9BFE-90F1F2E31F01}" sibTransId="{45684CB9-A3CA-4D4A-A3C7-5DC56C9033D7}"/>
    <dgm:cxn modelId="{5B86FB29-0CF7-4C78-9420-68B9E149F5BB}" srcId="{69D36C88-D82D-4592-A340-7316FBEEF1DE}" destId="{715EE3EC-A6D1-428F-974F-C84C80331E14}" srcOrd="1" destOrd="0" parTransId="{49007C06-37BD-428F-966F-0A2D093140CE}" sibTransId="{0E0D2F48-5C13-40C7-BC8E-CDF2229DF264}"/>
    <dgm:cxn modelId="{7BAEDC34-3CBB-4251-A160-806EB125FABB}" type="presOf" srcId="{2E8C9F14-8539-4737-9A81-97C2DE1FA881}" destId="{E3363B73-391E-4F5D-9E7A-5FFD5FF5C038}" srcOrd="0" destOrd="0" presId="urn:microsoft.com/office/officeart/2005/8/layout/process3"/>
    <dgm:cxn modelId="{FB253D3E-5F49-4A83-8DEB-19B18390F5A3}" srcId="{4595DBCE-904F-4920-AD62-62FAD8C3488D}" destId="{B78025BC-57EC-4951-9D05-7F92340D2EC3}" srcOrd="1" destOrd="0" parTransId="{A82AA03D-A9A7-4CEC-8A69-C8FDB5E44BA4}" sibTransId="{79A53757-B7D4-4149-A602-69FD9B1B3E77}"/>
    <dgm:cxn modelId="{AE59454E-150C-4625-909E-E12E1EB1E545}" type="presOf" srcId="{6DAFE777-02FB-436F-8415-84B6A6701A99}" destId="{AB2A4233-5BA7-4766-9A10-AFE6CDF474AF}" srcOrd="0" destOrd="0" presId="urn:microsoft.com/office/officeart/2005/8/layout/process3"/>
    <dgm:cxn modelId="{DB7A0F54-91F5-47FC-9D8B-4C6E8764864D}" type="presOf" srcId="{4595DBCE-904F-4920-AD62-62FAD8C3488D}" destId="{577FF2B4-6AF2-4226-8D5F-3BD6F48CD6A5}" srcOrd="1" destOrd="0" presId="urn:microsoft.com/office/officeart/2005/8/layout/process3"/>
    <dgm:cxn modelId="{B1E90375-8BC0-4344-B820-7459BF95A402}" srcId="{715EE3EC-A6D1-428F-974F-C84C80331E14}" destId="{E660EF60-B4A5-4BEF-A38B-CDDFFD865F99}" srcOrd="0" destOrd="0" parTransId="{A94B0A0C-D793-4E42-818A-453E17C22824}" sibTransId="{8E698196-814E-4B72-B81F-C12FEAD9804D}"/>
    <dgm:cxn modelId="{0777317C-B26C-4E2F-B11B-A5A62D20B984}" type="presOf" srcId="{0E0D2F48-5C13-40C7-BC8E-CDF2229DF264}" destId="{C324AA0A-1758-478B-8530-5DCD6A8E872F}" srcOrd="1" destOrd="0" presId="urn:microsoft.com/office/officeart/2005/8/layout/process3"/>
    <dgm:cxn modelId="{F3FFAF7E-9814-4447-9B40-2943D34DA9C6}" type="presOf" srcId="{715EE3EC-A6D1-428F-974F-C84C80331E14}" destId="{F25198EC-78D6-462E-89CA-4B45EF125197}" srcOrd="0" destOrd="0" presId="urn:microsoft.com/office/officeart/2005/8/layout/process3"/>
    <dgm:cxn modelId="{96E5FE7F-6D5A-4090-9FE5-739A3A089E81}" type="presOf" srcId="{2E8C9F14-8539-4737-9A81-97C2DE1FA881}" destId="{B362A35F-5BB0-41E5-8170-9BE1C133F7AC}" srcOrd="1" destOrd="0" presId="urn:microsoft.com/office/officeart/2005/8/layout/process3"/>
    <dgm:cxn modelId="{152B8886-0FDC-49E0-99FA-71399A532E07}" type="presOf" srcId="{69D36C88-D82D-4592-A340-7316FBEEF1DE}" destId="{6C14EB65-B9F4-45A2-9478-602FEC6EF92E}" srcOrd="0" destOrd="0" presId="urn:microsoft.com/office/officeart/2005/8/layout/process3"/>
    <dgm:cxn modelId="{5CF0F189-916A-4C68-A3CF-7049EA4A66AE}" srcId="{69D36C88-D82D-4592-A340-7316FBEEF1DE}" destId="{4595DBCE-904F-4920-AD62-62FAD8C3488D}" srcOrd="2" destOrd="0" parTransId="{5F2EFEB6-33A9-4EEF-9C68-FF2211448867}" sibTransId="{19848288-B84D-4F27-8A51-2BDBDABD8533}"/>
    <dgm:cxn modelId="{4054378F-BC26-44DA-9D44-224DD0FF37C1}" type="presOf" srcId="{0F62676A-7527-4C14-8059-63F4FD588FD0}" destId="{9E5E04DC-5D59-4737-B4FD-C6A568982E76}" srcOrd="1" destOrd="0" presId="urn:microsoft.com/office/officeart/2005/8/layout/process3"/>
    <dgm:cxn modelId="{03553D90-05D2-4701-A3FC-F2818FFB288F}" srcId="{0F62676A-7527-4C14-8059-63F4FD588FD0}" destId="{17B94866-D0BB-4D4A-B6C0-DCF2BD94D81C}" srcOrd="0" destOrd="0" parTransId="{A46350B7-324F-47FF-8E5E-DDC34D80D39F}" sibTransId="{5239833D-F3A9-4869-BCEF-F8CAEBBD8B3B}"/>
    <dgm:cxn modelId="{FC3A5397-352B-4613-9855-2EF51D280DA4}" type="presOf" srcId="{E660EF60-B4A5-4BEF-A38B-CDDFFD865F99}" destId="{B7979C47-21F5-4A37-8DC0-DA1F6175CF8A}" srcOrd="0" destOrd="0" presId="urn:microsoft.com/office/officeart/2005/8/layout/process3"/>
    <dgm:cxn modelId="{5051F8A9-3713-46F4-9B6D-450E29164DF7}" type="presOf" srcId="{B78025BC-57EC-4951-9D05-7F92340D2EC3}" destId="{AB2A4233-5BA7-4766-9A10-AFE6CDF474AF}" srcOrd="0" destOrd="1" presId="urn:microsoft.com/office/officeart/2005/8/layout/process3"/>
    <dgm:cxn modelId="{953A87AA-D73A-4F31-AF29-91F47BFABEB3}" type="presOf" srcId="{4595DBCE-904F-4920-AD62-62FAD8C3488D}" destId="{AFD7AB82-1BDC-46E2-90A9-4DA57E06CA9C}" srcOrd="0" destOrd="0" presId="urn:microsoft.com/office/officeart/2005/8/layout/process3"/>
    <dgm:cxn modelId="{3A1D21C3-FD55-4CE7-9D76-D6655EE9ACDE}" srcId="{69D36C88-D82D-4592-A340-7316FBEEF1DE}" destId="{0F62676A-7527-4C14-8059-63F4FD588FD0}" srcOrd="0" destOrd="0" parTransId="{ADB37EB9-2D84-471C-92C7-6C6B16D948E3}" sibTransId="{2E8C9F14-8539-4737-9A81-97C2DE1FA881}"/>
    <dgm:cxn modelId="{88C6E0C4-A277-44A4-9B5A-ECD168BF2ED2}" type="presOf" srcId="{0F62676A-7527-4C14-8059-63F4FD588FD0}" destId="{18BDFD57-5628-4735-A617-F397AD37BF3C}" srcOrd="0" destOrd="0" presId="urn:microsoft.com/office/officeart/2005/8/layout/process3"/>
    <dgm:cxn modelId="{507F24CE-EE44-40D8-9C8F-0AE9048D6488}" type="presOf" srcId="{17B94866-D0BB-4D4A-B6C0-DCF2BD94D81C}" destId="{C757FC76-03B7-473A-8ABE-6B9080415590}" srcOrd="0" destOrd="0" presId="urn:microsoft.com/office/officeart/2005/8/layout/process3"/>
    <dgm:cxn modelId="{B82682D4-195F-449A-9B65-88F1049B1173}" type="presOf" srcId="{715EE3EC-A6D1-428F-974F-C84C80331E14}" destId="{EA54153A-FD7E-4C75-8E45-679E248C93BA}" srcOrd="1" destOrd="0" presId="urn:microsoft.com/office/officeart/2005/8/layout/process3"/>
    <dgm:cxn modelId="{2ED1DEDC-E658-4596-A6F4-A0BC34978DB8}" type="presOf" srcId="{F3BCF650-7C01-45BF-A8DE-BB4761FDFB5A}" destId="{B7979C47-21F5-4A37-8DC0-DA1F6175CF8A}" srcOrd="0" destOrd="1" presId="urn:microsoft.com/office/officeart/2005/8/layout/process3"/>
    <dgm:cxn modelId="{E6B023FE-5795-49F0-8E9E-7530AA918DE9}" type="presOf" srcId="{1DE98157-4E25-4830-B917-F3F1B959F7DD}" destId="{C757FC76-03B7-473A-8ABE-6B9080415590}" srcOrd="0" destOrd="1" presId="urn:microsoft.com/office/officeart/2005/8/layout/process3"/>
    <dgm:cxn modelId="{7F3CB8C0-29BB-4973-B53E-60F4719A8820}" type="presParOf" srcId="{6C14EB65-B9F4-45A2-9478-602FEC6EF92E}" destId="{08672883-2439-4714-A6D2-03CEA6C586C5}" srcOrd="0" destOrd="0" presId="urn:microsoft.com/office/officeart/2005/8/layout/process3"/>
    <dgm:cxn modelId="{64F3BE57-AC45-45A3-BAAB-2D7086A6A618}" type="presParOf" srcId="{08672883-2439-4714-A6D2-03CEA6C586C5}" destId="{18BDFD57-5628-4735-A617-F397AD37BF3C}" srcOrd="0" destOrd="0" presId="urn:microsoft.com/office/officeart/2005/8/layout/process3"/>
    <dgm:cxn modelId="{DCB6E2A8-B931-47CC-ABDC-52576FB5D54D}" type="presParOf" srcId="{08672883-2439-4714-A6D2-03CEA6C586C5}" destId="{9E5E04DC-5D59-4737-B4FD-C6A568982E76}" srcOrd="1" destOrd="0" presId="urn:microsoft.com/office/officeart/2005/8/layout/process3"/>
    <dgm:cxn modelId="{77E1A673-50AF-47D8-A81B-A266B972C80B}" type="presParOf" srcId="{08672883-2439-4714-A6D2-03CEA6C586C5}" destId="{C757FC76-03B7-473A-8ABE-6B9080415590}" srcOrd="2" destOrd="0" presId="urn:microsoft.com/office/officeart/2005/8/layout/process3"/>
    <dgm:cxn modelId="{222214A8-687B-457E-8089-17484920D6CE}" type="presParOf" srcId="{6C14EB65-B9F4-45A2-9478-602FEC6EF92E}" destId="{E3363B73-391E-4F5D-9E7A-5FFD5FF5C038}" srcOrd="1" destOrd="0" presId="urn:microsoft.com/office/officeart/2005/8/layout/process3"/>
    <dgm:cxn modelId="{42E9024A-3C55-46A3-94D4-5E8ACB20D7F2}" type="presParOf" srcId="{E3363B73-391E-4F5D-9E7A-5FFD5FF5C038}" destId="{B362A35F-5BB0-41E5-8170-9BE1C133F7AC}" srcOrd="0" destOrd="0" presId="urn:microsoft.com/office/officeart/2005/8/layout/process3"/>
    <dgm:cxn modelId="{5F74326D-2D77-43D4-B849-9E30A1C5166D}" type="presParOf" srcId="{6C14EB65-B9F4-45A2-9478-602FEC6EF92E}" destId="{D4BDDB0A-449C-4938-B53F-40FBBDEF2144}" srcOrd="2" destOrd="0" presId="urn:microsoft.com/office/officeart/2005/8/layout/process3"/>
    <dgm:cxn modelId="{215C553F-C081-43C8-B470-080C7416DBAB}" type="presParOf" srcId="{D4BDDB0A-449C-4938-B53F-40FBBDEF2144}" destId="{F25198EC-78D6-462E-89CA-4B45EF125197}" srcOrd="0" destOrd="0" presId="urn:microsoft.com/office/officeart/2005/8/layout/process3"/>
    <dgm:cxn modelId="{C54C5A42-F8E0-4078-B797-E9E9676A7264}" type="presParOf" srcId="{D4BDDB0A-449C-4938-B53F-40FBBDEF2144}" destId="{EA54153A-FD7E-4C75-8E45-679E248C93BA}" srcOrd="1" destOrd="0" presId="urn:microsoft.com/office/officeart/2005/8/layout/process3"/>
    <dgm:cxn modelId="{EC753C83-C4E6-4F62-BA96-A70103E1BC9F}" type="presParOf" srcId="{D4BDDB0A-449C-4938-B53F-40FBBDEF2144}" destId="{B7979C47-21F5-4A37-8DC0-DA1F6175CF8A}" srcOrd="2" destOrd="0" presId="urn:microsoft.com/office/officeart/2005/8/layout/process3"/>
    <dgm:cxn modelId="{65C7A662-E4BF-42DA-9211-305ABAAA1499}" type="presParOf" srcId="{6C14EB65-B9F4-45A2-9478-602FEC6EF92E}" destId="{020AE0F2-9742-4E85-AD4E-569B2597BAB2}" srcOrd="3" destOrd="0" presId="urn:microsoft.com/office/officeart/2005/8/layout/process3"/>
    <dgm:cxn modelId="{AD2FFE8D-56E1-4634-9FE1-EAD283091DA2}" type="presParOf" srcId="{020AE0F2-9742-4E85-AD4E-569B2597BAB2}" destId="{C324AA0A-1758-478B-8530-5DCD6A8E872F}" srcOrd="0" destOrd="0" presId="urn:microsoft.com/office/officeart/2005/8/layout/process3"/>
    <dgm:cxn modelId="{CA78C509-0E92-4D13-956D-BECEAAA024F0}" type="presParOf" srcId="{6C14EB65-B9F4-45A2-9478-602FEC6EF92E}" destId="{1C228B3B-8468-41B7-B573-C3DFB06298F9}" srcOrd="4" destOrd="0" presId="urn:microsoft.com/office/officeart/2005/8/layout/process3"/>
    <dgm:cxn modelId="{136C2434-0B21-499D-B502-64E078A8CEF7}" type="presParOf" srcId="{1C228B3B-8468-41B7-B573-C3DFB06298F9}" destId="{AFD7AB82-1BDC-46E2-90A9-4DA57E06CA9C}" srcOrd="0" destOrd="0" presId="urn:microsoft.com/office/officeart/2005/8/layout/process3"/>
    <dgm:cxn modelId="{6D74320C-156C-45A9-AD1C-C5FB43F3EA03}" type="presParOf" srcId="{1C228B3B-8468-41B7-B573-C3DFB06298F9}" destId="{577FF2B4-6AF2-4226-8D5F-3BD6F48CD6A5}" srcOrd="1" destOrd="0" presId="urn:microsoft.com/office/officeart/2005/8/layout/process3"/>
    <dgm:cxn modelId="{CBA06D3B-8801-49CB-BBC8-FA73192C36D7}" type="presParOf" srcId="{1C228B3B-8468-41B7-B573-C3DFB06298F9}" destId="{AB2A4233-5BA7-4766-9A10-AFE6CDF474AF}" srcOrd="2" destOrd="0" presId="urn:microsoft.com/office/officeart/2005/8/layout/process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69D36C88-D82D-4592-A340-7316FBEEF1DE}" type="doc">
      <dgm:prSet loTypeId="urn:microsoft.com/office/officeart/2005/8/layout/process3" loCatId="process" qsTypeId="urn:microsoft.com/office/officeart/2005/8/quickstyle/simple3" qsCatId="simple" csTypeId="urn:microsoft.com/office/officeart/2005/8/colors/accent3_5" csCatId="accent3" phldr="1"/>
      <dgm:spPr/>
      <dgm:t>
        <a:bodyPr/>
        <a:lstStyle/>
        <a:p>
          <a:endParaRPr lang="en-US"/>
        </a:p>
      </dgm:t>
    </dgm:pt>
    <dgm:pt modelId="{0F62676A-7527-4C14-8059-63F4FD588FD0}">
      <dgm:prSet phldrT="[Text]"/>
      <dgm:spPr>
        <a:solidFill>
          <a:schemeClr val="accent1"/>
        </a:solidFill>
      </dgm:spPr>
      <dgm:t>
        <a:bodyPr/>
        <a:lstStyle/>
        <a:p>
          <a:r>
            <a:rPr lang="en-US" dirty="0">
              <a:solidFill>
                <a:schemeClr val="bg1"/>
              </a:solidFill>
            </a:rPr>
            <a:t>Scale of Scales (SOS) Creation</a:t>
          </a:r>
        </a:p>
      </dgm:t>
    </dgm:pt>
    <dgm:pt modelId="{ADB37EB9-2D84-471C-92C7-6C6B16D948E3}" type="parTrans" cxnId="{3A1D21C3-FD55-4CE7-9D76-D6655EE9ACDE}">
      <dgm:prSet/>
      <dgm:spPr/>
      <dgm:t>
        <a:bodyPr/>
        <a:lstStyle/>
        <a:p>
          <a:endParaRPr lang="en-US"/>
        </a:p>
      </dgm:t>
    </dgm:pt>
    <dgm:pt modelId="{2E8C9F14-8539-4737-9A81-97C2DE1FA881}" type="sibTrans" cxnId="{3A1D21C3-FD55-4CE7-9D76-D6655EE9ACDE}">
      <dgm:prSet/>
      <dgm:spPr>
        <a:solidFill>
          <a:schemeClr val="accent1">
            <a:lumMod val="40000"/>
            <a:lumOff val="60000"/>
          </a:schemeClr>
        </a:solidFill>
      </dgm:spPr>
      <dgm:t>
        <a:bodyPr/>
        <a:lstStyle/>
        <a:p>
          <a:endParaRPr lang="en-US">
            <a:solidFill>
              <a:schemeClr val="bg1"/>
            </a:solidFill>
          </a:endParaRPr>
        </a:p>
      </dgm:t>
    </dgm:pt>
    <dgm:pt modelId="{17B94866-D0BB-4D4A-B6C0-DCF2BD94D81C}">
      <dgm:prSet phldrT="[Text]"/>
      <dgm:spPr/>
      <dgm:t>
        <a:bodyPr/>
        <a:lstStyle/>
        <a:p>
          <a:r>
            <a:rPr lang="en-US" dirty="0"/>
            <a:t>Computed 5 average scores</a:t>
          </a:r>
        </a:p>
      </dgm:t>
    </dgm:pt>
    <dgm:pt modelId="{A46350B7-324F-47FF-8E5E-DDC34D80D39F}" type="parTrans" cxnId="{03553D90-05D2-4701-A3FC-F2818FFB288F}">
      <dgm:prSet/>
      <dgm:spPr/>
      <dgm:t>
        <a:bodyPr/>
        <a:lstStyle/>
        <a:p>
          <a:endParaRPr lang="en-US"/>
        </a:p>
      </dgm:t>
    </dgm:pt>
    <dgm:pt modelId="{5239833D-F3A9-4869-BCEF-F8CAEBBD8B3B}" type="sibTrans" cxnId="{03553D90-05D2-4701-A3FC-F2818FFB288F}">
      <dgm:prSet/>
      <dgm:spPr/>
      <dgm:t>
        <a:bodyPr/>
        <a:lstStyle/>
        <a:p>
          <a:endParaRPr lang="en-US"/>
        </a:p>
      </dgm:t>
    </dgm:pt>
    <dgm:pt modelId="{715EE3EC-A6D1-428F-974F-C84C80331E14}">
      <dgm:prSet phldrT="[Text]"/>
      <dgm:spPr>
        <a:solidFill>
          <a:schemeClr val="accent1"/>
        </a:solidFill>
      </dgm:spPr>
      <dgm:t>
        <a:bodyPr/>
        <a:lstStyle/>
        <a:p>
          <a:r>
            <a:rPr lang="en-US" dirty="0">
              <a:solidFill>
                <a:schemeClr val="bg1"/>
              </a:solidFill>
            </a:rPr>
            <a:t>Evaluate SOS Performance</a:t>
          </a:r>
        </a:p>
      </dgm:t>
    </dgm:pt>
    <dgm:pt modelId="{49007C06-37BD-428F-966F-0A2D093140CE}" type="parTrans" cxnId="{5B86FB29-0CF7-4C78-9420-68B9E149F5BB}">
      <dgm:prSet/>
      <dgm:spPr/>
      <dgm:t>
        <a:bodyPr/>
        <a:lstStyle/>
        <a:p>
          <a:endParaRPr lang="en-US"/>
        </a:p>
      </dgm:t>
    </dgm:pt>
    <dgm:pt modelId="{0E0D2F48-5C13-40C7-BC8E-CDF2229DF264}" type="sibTrans" cxnId="{5B86FB29-0CF7-4C78-9420-68B9E149F5BB}">
      <dgm:prSet/>
      <dgm:spPr>
        <a:solidFill>
          <a:schemeClr val="accent1">
            <a:lumMod val="40000"/>
            <a:lumOff val="60000"/>
          </a:schemeClr>
        </a:solidFill>
      </dgm:spPr>
      <dgm:t>
        <a:bodyPr/>
        <a:lstStyle/>
        <a:p>
          <a:endParaRPr lang="en-US">
            <a:solidFill>
              <a:schemeClr val="bg1"/>
            </a:solidFill>
          </a:endParaRPr>
        </a:p>
      </dgm:t>
    </dgm:pt>
    <dgm:pt modelId="{E660EF60-B4A5-4BEF-A38B-CDDFFD865F99}">
      <dgm:prSet phldrT="[Text]"/>
      <dgm:spPr/>
      <dgm:t>
        <a:bodyPr/>
        <a:lstStyle/>
        <a:p>
          <a:r>
            <a:rPr lang="en-US" dirty="0"/>
            <a:t>Congruence: t-tests &amp; classification accuracy</a:t>
          </a:r>
        </a:p>
      </dgm:t>
    </dgm:pt>
    <dgm:pt modelId="{A94B0A0C-D793-4E42-818A-453E17C22824}" type="parTrans" cxnId="{B1E90375-8BC0-4344-B820-7459BF95A402}">
      <dgm:prSet/>
      <dgm:spPr/>
      <dgm:t>
        <a:bodyPr/>
        <a:lstStyle/>
        <a:p>
          <a:endParaRPr lang="en-US"/>
        </a:p>
      </dgm:t>
    </dgm:pt>
    <dgm:pt modelId="{8E698196-814E-4B72-B81F-C12FEAD9804D}" type="sibTrans" cxnId="{B1E90375-8BC0-4344-B820-7459BF95A402}">
      <dgm:prSet/>
      <dgm:spPr/>
      <dgm:t>
        <a:bodyPr/>
        <a:lstStyle/>
        <a:p>
          <a:endParaRPr lang="en-US"/>
        </a:p>
      </dgm:t>
    </dgm:pt>
    <dgm:pt modelId="{F3BCF650-7C01-45BF-A8DE-BB4761FDFB5A}">
      <dgm:prSet phldrT="[Text]"/>
      <dgm:spPr/>
      <dgm:t>
        <a:bodyPr/>
        <a:lstStyle/>
        <a:p>
          <a:r>
            <a:rPr lang="en-US" dirty="0"/>
            <a:t>Classification Accuracy: Predicting feigning groups</a:t>
          </a:r>
        </a:p>
      </dgm:t>
    </dgm:pt>
    <dgm:pt modelId="{D8F394F8-1CD5-4D1A-93A1-911C855401C7}" type="parTrans" cxnId="{CA19AF0B-E52F-45E7-8176-574D7104FF91}">
      <dgm:prSet/>
      <dgm:spPr/>
      <dgm:t>
        <a:bodyPr/>
        <a:lstStyle/>
        <a:p>
          <a:endParaRPr lang="en-US"/>
        </a:p>
      </dgm:t>
    </dgm:pt>
    <dgm:pt modelId="{8341B141-B4B9-41A1-AD54-AEAC06453772}" type="sibTrans" cxnId="{CA19AF0B-E52F-45E7-8176-574D7104FF91}">
      <dgm:prSet/>
      <dgm:spPr/>
      <dgm:t>
        <a:bodyPr/>
        <a:lstStyle/>
        <a:p>
          <a:endParaRPr lang="en-US"/>
        </a:p>
      </dgm:t>
    </dgm:pt>
    <dgm:pt modelId="{4595DBCE-904F-4920-AD62-62FAD8C3488D}">
      <dgm:prSet/>
      <dgm:spPr>
        <a:solidFill>
          <a:schemeClr val="accent1"/>
        </a:solidFill>
        <a:ln w="38100">
          <a:solidFill>
            <a:schemeClr val="tx1"/>
          </a:solidFill>
        </a:ln>
      </dgm:spPr>
      <dgm:t>
        <a:bodyPr/>
        <a:lstStyle/>
        <a:p>
          <a:r>
            <a:rPr lang="en-US" dirty="0">
              <a:solidFill>
                <a:schemeClr val="bg1"/>
              </a:solidFill>
            </a:rPr>
            <a:t>Compare MMPI-3 and SOS Scales</a:t>
          </a:r>
        </a:p>
      </dgm:t>
    </dgm:pt>
    <dgm:pt modelId="{5F2EFEB6-33A9-4EEF-9C68-FF2211448867}" type="parTrans" cxnId="{5CF0F189-916A-4C68-A3CF-7049EA4A66AE}">
      <dgm:prSet/>
      <dgm:spPr/>
      <dgm:t>
        <a:bodyPr/>
        <a:lstStyle/>
        <a:p>
          <a:endParaRPr lang="en-US"/>
        </a:p>
      </dgm:t>
    </dgm:pt>
    <dgm:pt modelId="{19848288-B84D-4F27-8A51-2BDBDABD8533}" type="sibTrans" cxnId="{5CF0F189-916A-4C68-A3CF-7049EA4A66AE}">
      <dgm:prSet/>
      <dgm:spPr/>
      <dgm:t>
        <a:bodyPr/>
        <a:lstStyle/>
        <a:p>
          <a:endParaRPr lang="en-US"/>
        </a:p>
      </dgm:t>
    </dgm:pt>
    <dgm:pt modelId="{1DE98157-4E25-4830-B917-F3F1B959F7DD}">
      <dgm:prSet phldrT="[Text]"/>
      <dgm:spPr/>
      <dgm:t>
        <a:bodyPr/>
        <a:lstStyle/>
        <a:p>
          <a:r>
            <a:rPr lang="en-US" dirty="0"/>
            <a:t>Used different combinations of H-O &amp; RC scores</a:t>
          </a:r>
        </a:p>
      </dgm:t>
    </dgm:pt>
    <dgm:pt modelId="{998F5648-38BF-473A-9834-8F49C4B5761F}" type="parTrans" cxnId="{A7D99210-A4CC-4819-A32C-B6763B5E6E84}">
      <dgm:prSet/>
      <dgm:spPr/>
      <dgm:t>
        <a:bodyPr/>
        <a:lstStyle/>
        <a:p>
          <a:endParaRPr lang="en-US"/>
        </a:p>
      </dgm:t>
    </dgm:pt>
    <dgm:pt modelId="{CFAF6EDE-3B79-4827-BA33-F06AB368B536}" type="sibTrans" cxnId="{A7D99210-A4CC-4819-A32C-B6763B5E6E84}">
      <dgm:prSet/>
      <dgm:spPr/>
      <dgm:t>
        <a:bodyPr/>
        <a:lstStyle/>
        <a:p>
          <a:endParaRPr lang="en-US"/>
        </a:p>
      </dgm:t>
    </dgm:pt>
    <dgm:pt modelId="{6DAFE777-02FB-436F-8415-84B6A6701A99}">
      <dgm:prSet/>
      <dgm:spPr>
        <a:ln w="19050"/>
      </dgm:spPr>
      <dgm:t>
        <a:bodyPr/>
        <a:lstStyle/>
        <a:p>
          <a:r>
            <a:rPr lang="en-US" dirty="0"/>
            <a:t>Relative accuracy (sensitivity &amp; specificity)</a:t>
          </a:r>
        </a:p>
      </dgm:t>
    </dgm:pt>
    <dgm:pt modelId="{F1C0AFF1-F3B3-4CEB-9BFE-90F1F2E31F01}" type="parTrans" cxnId="{A91EB512-0B40-40F0-9FB7-C52ABB3B1C23}">
      <dgm:prSet/>
      <dgm:spPr/>
      <dgm:t>
        <a:bodyPr/>
        <a:lstStyle/>
        <a:p>
          <a:endParaRPr lang="en-US"/>
        </a:p>
      </dgm:t>
    </dgm:pt>
    <dgm:pt modelId="{45684CB9-A3CA-4D4A-A3C7-5DC56C9033D7}" type="sibTrans" cxnId="{A91EB512-0B40-40F0-9FB7-C52ABB3B1C23}">
      <dgm:prSet/>
      <dgm:spPr/>
      <dgm:t>
        <a:bodyPr/>
        <a:lstStyle/>
        <a:p>
          <a:endParaRPr lang="en-US"/>
        </a:p>
      </dgm:t>
    </dgm:pt>
    <dgm:pt modelId="{B78025BC-57EC-4951-9D05-7F92340D2EC3}">
      <dgm:prSet/>
      <dgm:spPr>
        <a:ln w="19050"/>
      </dgm:spPr>
      <dgm:t>
        <a:bodyPr/>
        <a:lstStyle/>
        <a:p>
          <a:r>
            <a:rPr lang="en-US" dirty="0"/>
            <a:t>Effect size differences</a:t>
          </a:r>
        </a:p>
      </dgm:t>
    </dgm:pt>
    <dgm:pt modelId="{A82AA03D-A9A7-4CEC-8A69-C8FDB5E44BA4}" type="parTrans" cxnId="{FB253D3E-5F49-4A83-8DEB-19B18390F5A3}">
      <dgm:prSet/>
      <dgm:spPr/>
      <dgm:t>
        <a:bodyPr/>
        <a:lstStyle/>
        <a:p>
          <a:endParaRPr lang="en-US"/>
        </a:p>
      </dgm:t>
    </dgm:pt>
    <dgm:pt modelId="{79A53757-B7D4-4149-A602-69FD9B1B3E77}" type="sibTrans" cxnId="{FB253D3E-5F49-4A83-8DEB-19B18390F5A3}">
      <dgm:prSet/>
      <dgm:spPr/>
      <dgm:t>
        <a:bodyPr/>
        <a:lstStyle/>
        <a:p>
          <a:endParaRPr lang="en-US"/>
        </a:p>
      </dgm:t>
    </dgm:pt>
    <dgm:pt modelId="{6C14EB65-B9F4-45A2-9478-602FEC6EF92E}" type="pres">
      <dgm:prSet presAssocID="{69D36C88-D82D-4592-A340-7316FBEEF1DE}" presName="linearFlow" presStyleCnt="0">
        <dgm:presLayoutVars>
          <dgm:dir/>
          <dgm:animLvl val="lvl"/>
          <dgm:resizeHandles val="exact"/>
        </dgm:presLayoutVars>
      </dgm:prSet>
      <dgm:spPr/>
    </dgm:pt>
    <dgm:pt modelId="{08672883-2439-4714-A6D2-03CEA6C586C5}" type="pres">
      <dgm:prSet presAssocID="{0F62676A-7527-4C14-8059-63F4FD588FD0}" presName="composite" presStyleCnt="0"/>
      <dgm:spPr/>
    </dgm:pt>
    <dgm:pt modelId="{18BDFD57-5628-4735-A617-F397AD37BF3C}" type="pres">
      <dgm:prSet presAssocID="{0F62676A-7527-4C14-8059-63F4FD588FD0}" presName="parTx" presStyleLbl="node1" presStyleIdx="0" presStyleCnt="3">
        <dgm:presLayoutVars>
          <dgm:chMax val="0"/>
          <dgm:chPref val="0"/>
          <dgm:bulletEnabled val="1"/>
        </dgm:presLayoutVars>
      </dgm:prSet>
      <dgm:spPr/>
    </dgm:pt>
    <dgm:pt modelId="{9E5E04DC-5D59-4737-B4FD-C6A568982E76}" type="pres">
      <dgm:prSet presAssocID="{0F62676A-7527-4C14-8059-63F4FD588FD0}" presName="parSh" presStyleLbl="node1" presStyleIdx="0" presStyleCnt="3"/>
      <dgm:spPr/>
    </dgm:pt>
    <dgm:pt modelId="{C757FC76-03B7-473A-8ABE-6B9080415590}" type="pres">
      <dgm:prSet presAssocID="{0F62676A-7527-4C14-8059-63F4FD588FD0}" presName="desTx" presStyleLbl="fgAcc1" presStyleIdx="0" presStyleCnt="3">
        <dgm:presLayoutVars>
          <dgm:bulletEnabled val="1"/>
        </dgm:presLayoutVars>
      </dgm:prSet>
      <dgm:spPr/>
    </dgm:pt>
    <dgm:pt modelId="{E3363B73-391E-4F5D-9E7A-5FFD5FF5C038}" type="pres">
      <dgm:prSet presAssocID="{2E8C9F14-8539-4737-9A81-97C2DE1FA881}" presName="sibTrans" presStyleLbl="sibTrans2D1" presStyleIdx="0" presStyleCnt="2"/>
      <dgm:spPr/>
    </dgm:pt>
    <dgm:pt modelId="{B362A35F-5BB0-41E5-8170-9BE1C133F7AC}" type="pres">
      <dgm:prSet presAssocID="{2E8C9F14-8539-4737-9A81-97C2DE1FA881}" presName="connTx" presStyleLbl="sibTrans2D1" presStyleIdx="0" presStyleCnt="2"/>
      <dgm:spPr/>
    </dgm:pt>
    <dgm:pt modelId="{D4BDDB0A-449C-4938-B53F-40FBBDEF2144}" type="pres">
      <dgm:prSet presAssocID="{715EE3EC-A6D1-428F-974F-C84C80331E14}" presName="composite" presStyleCnt="0"/>
      <dgm:spPr/>
    </dgm:pt>
    <dgm:pt modelId="{F25198EC-78D6-462E-89CA-4B45EF125197}" type="pres">
      <dgm:prSet presAssocID="{715EE3EC-A6D1-428F-974F-C84C80331E14}" presName="parTx" presStyleLbl="node1" presStyleIdx="0" presStyleCnt="3">
        <dgm:presLayoutVars>
          <dgm:chMax val="0"/>
          <dgm:chPref val="0"/>
          <dgm:bulletEnabled val="1"/>
        </dgm:presLayoutVars>
      </dgm:prSet>
      <dgm:spPr/>
    </dgm:pt>
    <dgm:pt modelId="{EA54153A-FD7E-4C75-8E45-679E248C93BA}" type="pres">
      <dgm:prSet presAssocID="{715EE3EC-A6D1-428F-974F-C84C80331E14}" presName="parSh" presStyleLbl="node1" presStyleIdx="1" presStyleCnt="3"/>
      <dgm:spPr/>
    </dgm:pt>
    <dgm:pt modelId="{B7979C47-21F5-4A37-8DC0-DA1F6175CF8A}" type="pres">
      <dgm:prSet presAssocID="{715EE3EC-A6D1-428F-974F-C84C80331E14}" presName="desTx" presStyleLbl="fgAcc1" presStyleIdx="1" presStyleCnt="3">
        <dgm:presLayoutVars>
          <dgm:bulletEnabled val="1"/>
        </dgm:presLayoutVars>
      </dgm:prSet>
      <dgm:spPr/>
    </dgm:pt>
    <dgm:pt modelId="{020AE0F2-9742-4E85-AD4E-569B2597BAB2}" type="pres">
      <dgm:prSet presAssocID="{0E0D2F48-5C13-40C7-BC8E-CDF2229DF264}" presName="sibTrans" presStyleLbl="sibTrans2D1" presStyleIdx="1" presStyleCnt="2"/>
      <dgm:spPr/>
    </dgm:pt>
    <dgm:pt modelId="{C324AA0A-1758-478B-8530-5DCD6A8E872F}" type="pres">
      <dgm:prSet presAssocID="{0E0D2F48-5C13-40C7-BC8E-CDF2229DF264}" presName="connTx" presStyleLbl="sibTrans2D1" presStyleIdx="1" presStyleCnt="2"/>
      <dgm:spPr/>
    </dgm:pt>
    <dgm:pt modelId="{1C228B3B-8468-41B7-B573-C3DFB06298F9}" type="pres">
      <dgm:prSet presAssocID="{4595DBCE-904F-4920-AD62-62FAD8C3488D}" presName="composite" presStyleCnt="0"/>
      <dgm:spPr/>
    </dgm:pt>
    <dgm:pt modelId="{AFD7AB82-1BDC-46E2-90A9-4DA57E06CA9C}" type="pres">
      <dgm:prSet presAssocID="{4595DBCE-904F-4920-AD62-62FAD8C3488D}" presName="parTx" presStyleLbl="node1" presStyleIdx="1" presStyleCnt="3">
        <dgm:presLayoutVars>
          <dgm:chMax val="0"/>
          <dgm:chPref val="0"/>
          <dgm:bulletEnabled val="1"/>
        </dgm:presLayoutVars>
      </dgm:prSet>
      <dgm:spPr/>
    </dgm:pt>
    <dgm:pt modelId="{577FF2B4-6AF2-4226-8D5F-3BD6F48CD6A5}" type="pres">
      <dgm:prSet presAssocID="{4595DBCE-904F-4920-AD62-62FAD8C3488D}" presName="parSh" presStyleLbl="node1" presStyleIdx="2" presStyleCnt="3"/>
      <dgm:spPr/>
    </dgm:pt>
    <dgm:pt modelId="{AB2A4233-5BA7-4766-9A10-AFE6CDF474AF}" type="pres">
      <dgm:prSet presAssocID="{4595DBCE-904F-4920-AD62-62FAD8C3488D}" presName="desTx" presStyleLbl="fgAcc1" presStyleIdx="2" presStyleCnt="3">
        <dgm:presLayoutVars>
          <dgm:bulletEnabled val="1"/>
        </dgm:presLayoutVars>
      </dgm:prSet>
      <dgm:spPr/>
    </dgm:pt>
  </dgm:ptLst>
  <dgm:cxnLst>
    <dgm:cxn modelId="{2543E200-F36E-434A-9233-B1C8DFA1DEEE}" type="presOf" srcId="{0E0D2F48-5C13-40C7-BC8E-CDF2229DF264}" destId="{020AE0F2-9742-4E85-AD4E-569B2597BAB2}" srcOrd="0" destOrd="0" presId="urn:microsoft.com/office/officeart/2005/8/layout/process3"/>
    <dgm:cxn modelId="{CA19AF0B-E52F-45E7-8176-574D7104FF91}" srcId="{715EE3EC-A6D1-428F-974F-C84C80331E14}" destId="{F3BCF650-7C01-45BF-A8DE-BB4761FDFB5A}" srcOrd="1" destOrd="0" parTransId="{D8F394F8-1CD5-4D1A-93A1-911C855401C7}" sibTransId="{8341B141-B4B9-41A1-AD54-AEAC06453772}"/>
    <dgm:cxn modelId="{A7D99210-A4CC-4819-A32C-B6763B5E6E84}" srcId="{0F62676A-7527-4C14-8059-63F4FD588FD0}" destId="{1DE98157-4E25-4830-B917-F3F1B959F7DD}" srcOrd="1" destOrd="0" parTransId="{998F5648-38BF-473A-9834-8F49C4B5761F}" sibTransId="{CFAF6EDE-3B79-4827-BA33-F06AB368B536}"/>
    <dgm:cxn modelId="{A91EB512-0B40-40F0-9FB7-C52ABB3B1C23}" srcId="{4595DBCE-904F-4920-AD62-62FAD8C3488D}" destId="{6DAFE777-02FB-436F-8415-84B6A6701A99}" srcOrd="0" destOrd="0" parTransId="{F1C0AFF1-F3B3-4CEB-9BFE-90F1F2E31F01}" sibTransId="{45684CB9-A3CA-4D4A-A3C7-5DC56C9033D7}"/>
    <dgm:cxn modelId="{5B86FB29-0CF7-4C78-9420-68B9E149F5BB}" srcId="{69D36C88-D82D-4592-A340-7316FBEEF1DE}" destId="{715EE3EC-A6D1-428F-974F-C84C80331E14}" srcOrd="1" destOrd="0" parTransId="{49007C06-37BD-428F-966F-0A2D093140CE}" sibTransId="{0E0D2F48-5C13-40C7-BC8E-CDF2229DF264}"/>
    <dgm:cxn modelId="{7BAEDC34-3CBB-4251-A160-806EB125FABB}" type="presOf" srcId="{2E8C9F14-8539-4737-9A81-97C2DE1FA881}" destId="{E3363B73-391E-4F5D-9E7A-5FFD5FF5C038}" srcOrd="0" destOrd="0" presId="urn:microsoft.com/office/officeart/2005/8/layout/process3"/>
    <dgm:cxn modelId="{FB253D3E-5F49-4A83-8DEB-19B18390F5A3}" srcId="{4595DBCE-904F-4920-AD62-62FAD8C3488D}" destId="{B78025BC-57EC-4951-9D05-7F92340D2EC3}" srcOrd="1" destOrd="0" parTransId="{A82AA03D-A9A7-4CEC-8A69-C8FDB5E44BA4}" sibTransId="{79A53757-B7D4-4149-A602-69FD9B1B3E77}"/>
    <dgm:cxn modelId="{AE59454E-150C-4625-909E-E12E1EB1E545}" type="presOf" srcId="{6DAFE777-02FB-436F-8415-84B6A6701A99}" destId="{AB2A4233-5BA7-4766-9A10-AFE6CDF474AF}" srcOrd="0" destOrd="0" presId="urn:microsoft.com/office/officeart/2005/8/layout/process3"/>
    <dgm:cxn modelId="{DB7A0F54-91F5-47FC-9D8B-4C6E8764864D}" type="presOf" srcId="{4595DBCE-904F-4920-AD62-62FAD8C3488D}" destId="{577FF2B4-6AF2-4226-8D5F-3BD6F48CD6A5}" srcOrd="1" destOrd="0" presId="urn:microsoft.com/office/officeart/2005/8/layout/process3"/>
    <dgm:cxn modelId="{B1E90375-8BC0-4344-B820-7459BF95A402}" srcId="{715EE3EC-A6D1-428F-974F-C84C80331E14}" destId="{E660EF60-B4A5-4BEF-A38B-CDDFFD865F99}" srcOrd="0" destOrd="0" parTransId="{A94B0A0C-D793-4E42-818A-453E17C22824}" sibTransId="{8E698196-814E-4B72-B81F-C12FEAD9804D}"/>
    <dgm:cxn modelId="{0777317C-B26C-4E2F-B11B-A5A62D20B984}" type="presOf" srcId="{0E0D2F48-5C13-40C7-BC8E-CDF2229DF264}" destId="{C324AA0A-1758-478B-8530-5DCD6A8E872F}" srcOrd="1" destOrd="0" presId="urn:microsoft.com/office/officeart/2005/8/layout/process3"/>
    <dgm:cxn modelId="{F3FFAF7E-9814-4447-9B40-2943D34DA9C6}" type="presOf" srcId="{715EE3EC-A6D1-428F-974F-C84C80331E14}" destId="{F25198EC-78D6-462E-89CA-4B45EF125197}" srcOrd="0" destOrd="0" presId="urn:microsoft.com/office/officeart/2005/8/layout/process3"/>
    <dgm:cxn modelId="{96E5FE7F-6D5A-4090-9FE5-739A3A089E81}" type="presOf" srcId="{2E8C9F14-8539-4737-9A81-97C2DE1FA881}" destId="{B362A35F-5BB0-41E5-8170-9BE1C133F7AC}" srcOrd="1" destOrd="0" presId="urn:microsoft.com/office/officeart/2005/8/layout/process3"/>
    <dgm:cxn modelId="{152B8886-0FDC-49E0-99FA-71399A532E07}" type="presOf" srcId="{69D36C88-D82D-4592-A340-7316FBEEF1DE}" destId="{6C14EB65-B9F4-45A2-9478-602FEC6EF92E}" srcOrd="0" destOrd="0" presId="urn:microsoft.com/office/officeart/2005/8/layout/process3"/>
    <dgm:cxn modelId="{5CF0F189-916A-4C68-A3CF-7049EA4A66AE}" srcId="{69D36C88-D82D-4592-A340-7316FBEEF1DE}" destId="{4595DBCE-904F-4920-AD62-62FAD8C3488D}" srcOrd="2" destOrd="0" parTransId="{5F2EFEB6-33A9-4EEF-9C68-FF2211448867}" sibTransId="{19848288-B84D-4F27-8A51-2BDBDABD8533}"/>
    <dgm:cxn modelId="{4054378F-BC26-44DA-9D44-224DD0FF37C1}" type="presOf" srcId="{0F62676A-7527-4C14-8059-63F4FD588FD0}" destId="{9E5E04DC-5D59-4737-B4FD-C6A568982E76}" srcOrd="1" destOrd="0" presId="urn:microsoft.com/office/officeart/2005/8/layout/process3"/>
    <dgm:cxn modelId="{03553D90-05D2-4701-A3FC-F2818FFB288F}" srcId="{0F62676A-7527-4C14-8059-63F4FD588FD0}" destId="{17B94866-D0BB-4D4A-B6C0-DCF2BD94D81C}" srcOrd="0" destOrd="0" parTransId="{A46350B7-324F-47FF-8E5E-DDC34D80D39F}" sibTransId="{5239833D-F3A9-4869-BCEF-F8CAEBBD8B3B}"/>
    <dgm:cxn modelId="{FC3A5397-352B-4613-9855-2EF51D280DA4}" type="presOf" srcId="{E660EF60-B4A5-4BEF-A38B-CDDFFD865F99}" destId="{B7979C47-21F5-4A37-8DC0-DA1F6175CF8A}" srcOrd="0" destOrd="0" presId="urn:microsoft.com/office/officeart/2005/8/layout/process3"/>
    <dgm:cxn modelId="{5051F8A9-3713-46F4-9B6D-450E29164DF7}" type="presOf" srcId="{B78025BC-57EC-4951-9D05-7F92340D2EC3}" destId="{AB2A4233-5BA7-4766-9A10-AFE6CDF474AF}" srcOrd="0" destOrd="1" presId="urn:microsoft.com/office/officeart/2005/8/layout/process3"/>
    <dgm:cxn modelId="{953A87AA-D73A-4F31-AF29-91F47BFABEB3}" type="presOf" srcId="{4595DBCE-904F-4920-AD62-62FAD8C3488D}" destId="{AFD7AB82-1BDC-46E2-90A9-4DA57E06CA9C}" srcOrd="0" destOrd="0" presId="urn:microsoft.com/office/officeart/2005/8/layout/process3"/>
    <dgm:cxn modelId="{3A1D21C3-FD55-4CE7-9D76-D6655EE9ACDE}" srcId="{69D36C88-D82D-4592-A340-7316FBEEF1DE}" destId="{0F62676A-7527-4C14-8059-63F4FD588FD0}" srcOrd="0" destOrd="0" parTransId="{ADB37EB9-2D84-471C-92C7-6C6B16D948E3}" sibTransId="{2E8C9F14-8539-4737-9A81-97C2DE1FA881}"/>
    <dgm:cxn modelId="{88C6E0C4-A277-44A4-9B5A-ECD168BF2ED2}" type="presOf" srcId="{0F62676A-7527-4C14-8059-63F4FD588FD0}" destId="{18BDFD57-5628-4735-A617-F397AD37BF3C}" srcOrd="0" destOrd="0" presId="urn:microsoft.com/office/officeart/2005/8/layout/process3"/>
    <dgm:cxn modelId="{507F24CE-EE44-40D8-9C8F-0AE9048D6488}" type="presOf" srcId="{17B94866-D0BB-4D4A-B6C0-DCF2BD94D81C}" destId="{C757FC76-03B7-473A-8ABE-6B9080415590}" srcOrd="0" destOrd="0" presId="urn:microsoft.com/office/officeart/2005/8/layout/process3"/>
    <dgm:cxn modelId="{B82682D4-195F-449A-9B65-88F1049B1173}" type="presOf" srcId="{715EE3EC-A6D1-428F-974F-C84C80331E14}" destId="{EA54153A-FD7E-4C75-8E45-679E248C93BA}" srcOrd="1" destOrd="0" presId="urn:microsoft.com/office/officeart/2005/8/layout/process3"/>
    <dgm:cxn modelId="{2ED1DEDC-E658-4596-A6F4-A0BC34978DB8}" type="presOf" srcId="{F3BCF650-7C01-45BF-A8DE-BB4761FDFB5A}" destId="{B7979C47-21F5-4A37-8DC0-DA1F6175CF8A}" srcOrd="0" destOrd="1" presId="urn:microsoft.com/office/officeart/2005/8/layout/process3"/>
    <dgm:cxn modelId="{E6B023FE-5795-49F0-8E9E-7530AA918DE9}" type="presOf" srcId="{1DE98157-4E25-4830-B917-F3F1B959F7DD}" destId="{C757FC76-03B7-473A-8ABE-6B9080415590}" srcOrd="0" destOrd="1" presId="urn:microsoft.com/office/officeart/2005/8/layout/process3"/>
    <dgm:cxn modelId="{7F3CB8C0-29BB-4973-B53E-60F4719A8820}" type="presParOf" srcId="{6C14EB65-B9F4-45A2-9478-602FEC6EF92E}" destId="{08672883-2439-4714-A6D2-03CEA6C586C5}" srcOrd="0" destOrd="0" presId="urn:microsoft.com/office/officeart/2005/8/layout/process3"/>
    <dgm:cxn modelId="{64F3BE57-AC45-45A3-BAAB-2D7086A6A618}" type="presParOf" srcId="{08672883-2439-4714-A6D2-03CEA6C586C5}" destId="{18BDFD57-5628-4735-A617-F397AD37BF3C}" srcOrd="0" destOrd="0" presId="urn:microsoft.com/office/officeart/2005/8/layout/process3"/>
    <dgm:cxn modelId="{DCB6E2A8-B931-47CC-ABDC-52576FB5D54D}" type="presParOf" srcId="{08672883-2439-4714-A6D2-03CEA6C586C5}" destId="{9E5E04DC-5D59-4737-B4FD-C6A568982E76}" srcOrd="1" destOrd="0" presId="urn:microsoft.com/office/officeart/2005/8/layout/process3"/>
    <dgm:cxn modelId="{77E1A673-50AF-47D8-A81B-A266B972C80B}" type="presParOf" srcId="{08672883-2439-4714-A6D2-03CEA6C586C5}" destId="{C757FC76-03B7-473A-8ABE-6B9080415590}" srcOrd="2" destOrd="0" presId="urn:microsoft.com/office/officeart/2005/8/layout/process3"/>
    <dgm:cxn modelId="{222214A8-687B-457E-8089-17484920D6CE}" type="presParOf" srcId="{6C14EB65-B9F4-45A2-9478-602FEC6EF92E}" destId="{E3363B73-391E-4F5D-9E7A-5FFD5FF5C038}" srcOrd="1" destOrd="0" presId="urn:microsoft.com/office/officeart/2005/8/layout/process3"/>
    <dgm:cxn modelId="{42E9024A-3C55-46A3-94D4-5E8ACB20D7F2}" type="presParOf" srcId="{E3363B73-391E-4F5D-9E7A-5FFD5FF5C038}" destId="{B362A35F-5BB0-41E5-8170-9BE1C133F7AC}" srcOrd="0" destOrd="0" presId="urn:microsoft.com/office/officeart/2005/8/layout/process3"/>
    <dgm:cxn modelId="{5F74326D-2D77-43D4-B849-9E30A1C5166D}" type="presParOf" srcId="{6C14EB65-B9F4-45A2-9478-602FEC6EF92E}" destId="{D4BDDB0A-449C-4938-B53F-40FBBDEF2144}" srcOrd="2" destOrd="0" presId="urn:microsoft.com/office/officeart/2005/8/layout/process3"/>
    <dgm:cxn modelId="{215C553F-C081-43C8-B470-080C7416DBAB}" type="presParOf" srcId="{D4BDDB0A-449C-4938-B53F-40FBBDEF2144}" destId="{F25198EC-78D6-462E-89CA-4B45EF125197}" srcOrd="0" destOrd="0" presId="urn:microsoft.com/office/officeart/2005/8/layout/process3"/>
    <dgm:cxn modelId="{C54C5A42-F8E0-4078-B797-E9E9676A7264}" type="presParOf" srcId="{D4BDDB0A-449C-4938-B53F-40FBBDEF2144}" destId="{EA54153A-FD7E-4C75-8E45-679E248C93BA}" srcOrd="1" destOrd="0" presId="urn:microsoft.com/office/officeart/2005/8/layout/process3"/>
    <dgm:cxn modelId="{EC753C83-C4E6-4F62-BA96-A70103E1BC9F}" type="presParOf" srcId="{D4BDDB0A-449C-4938-B53F-40FBBDEF2144}" destId="{B7979C47-21F5-4A37-8DC0-DA1F6175CF8A}" srcOrd="2" destOrd="0" presId="urn:microsoft.com/office/officeart/2005/8/layout/process3"/>
    <dgm:cxn modelId="{65C7A662-E4BF-42DA-9211-305ABAAA1499}" type="presParOf" srcId="{6C14EB65-B9F4-45A2-9478-602FEC6EF92E}" destId="{020AE0F2-9742-4E85-AD4E-569B2597BAB2}" srcOrd="3" destOrd="0" presId="urn:microsoft.com/office/officeart/2005/8/layout/process3"/>
    <dgm:cxn modelId="{AD2FFE8D-56E1-4634-9FE1-EAD283091DA2}" type="presParOf" srcId="{020AE0F2-9742-4E85-AD4E-569B2597BAB2}" destId="{C324AA0A-1758-478B-8530-5DCD6A8E872F}" srcOrd="0" destOrd="0" presId="urn:microsoft.com/office/officeart/2005/8/layout/process3"/>
    <dgm:cxn modelId="{CA78C509-0E92-4D13-956D-BECEAAA024F0}" type="presParOf" srcId="{6C14EB65-B9F4-45A2-9478-602FEC6EF92E}" destId="{1C228B3B-8468-41B7-B573-C3DFB06298F9}" srcOrd="4" destOrd="0" presId="urn:microsoft.com/office/officeart/2005/8/layout/process3"/>
    <dgm:cxn modelId="{136C2434-0B21-499D-B502-64E078A8CEF7}" type="presParOf" srcId="{1C228B3B-8468-41B7-B573-C3DFB06298F9}" destId="{AFD7AB82-1BDC-46E2-90A9-4DA57E06CA9C}" srcOrd="0" destOrd="0" presId="urn:microsoft.com/office/officeart/2005/8/layout/process3"/>
    <dgm:cxn modelId="{6D74320C-156C-45A9-AD1C-C5FB43F3EA03}" type="presParOf" srcId="{1C228B3B-8468-41B7-B573-C3DFB06298F9}" destId="{577FF2B4-6AF2-4226-8D5F-3BD6F48CD6A5}" srcOrd="1" destOrd="0" presId="urn:microsoft.com/office/officeart/2005/8/layout/process3"/>
    <dgm:cxn modelId="{CBA06D3B-8801-49CB-BBC8-FA73192C36D7}" type="presParOf" srcId="{1C228B3B-8468-41B7-B573-C3DFB06298F9}" destId="{AB2A4233-5BA7-4766-9A10-AFE6CDF474AF}" srcOrd="2" destOrd="0" presId="urn:microsoft.com/office/officeart/2005/8/layout/process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F8675BB-FD46-46E4-ACC9-539305C8820F}">
      <dsp:nvSpPr>
        <dsp:cNvPr id="0" name=""/>
        <dsp:cNvSpPr/>
      </dsp:nvSpPr>
      <dsp:spPr>
        <a:xfrm>
          <a:off x="860" y="208396"/>
          <a:ext cx="3354377" cy="2012626"/>
        </a:xfrm>
        <a:prstGeom prst="rect">
          <a:avLst/>
        </a:prstGeom>
        <a:solidFill>
          <a:schemeClr val="lt1"/>
        </a:solidFill>
        <a:ln w="38100" cap="flat" cmpd="sng" algn="ctr">
          <a:solidFill>
            <a:schemeClr val="accent1"/>
          </a:solidFill>
          <a:prstDash val="solid"/>
          <a:miter lim="800000"/>
        </a:ln>
        <a:effectLst/>
      </dsp:spPr>
      <dsp:style>
        <a:lnRef idx="2">
          <a:schemeClr val="accent1"/>
        </a:lnRef>
        <a:fillRef idx="1">
          <a:schemeClr val="lt1"/>
        </a:fillRef>
        <a:effectRef idx="0">
          <a:schemeClr val="accent1"/>
        </a:effectRef>
        <a:fontRef idx="minor">
          <a:schemeClr val="dk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dirty="0">
              <a:solidFill>
                <a:schemeClr val="tx1"/>
              </a:solidFill>
            </a:rPr>
            <a:t>Low sensitives are common</a:t>
          </a:r>
        </a:p>
      </dsp:txBody>
      <dsp:txXfrm>
        <a:off x="860" y="208396"/>
        <a:ext cx="3354377" cy="2012626"/>
      </dsp:txXfrm>
    </dsp:sp>
    <dsp:sp modelId="{B3F04F80-1E96-4DA6-BFA7-04917E0C6FD0}">
      <dsp:nvSpPr>
        <dsp:cNvPr id="0" name=""/>
        <dsp:cNvSpPr/>
      </dsp:nvSpPr>
      <dsp:spPr>
        <a:xfrm>
          <a:off x="3690675" y="208396"/>
          <a:ext cx="3354377" cy="2012626"/>
        </a:xfrm>
        <a:prstGeom prst="rect">
          <a:avLst/>
        </a:prstGeom>
        <a:solidFill>
          <a:schemeClr val="lt1"/>
        </a:solidFill>
        <a:ln w="38100" cap="flat" cmpd="sng" algn="ctr">
          <a:solidFill>
            <a:schemeClr val="accent1"/>
          </a:solidFill>
          <a:prstDash val="solid"/>
          <a:miter lim="800000"/>
        </a:ln>
        <a:effectLst/>
      </dsp:spPr>
      <dsp:style>
        <a:lnRef idx="2">
          <a:schemeClr val="accent1"/>
        </a:lnRef>
        <a:fillRef idx="1">
          <a:schemeClr val="lt1"/>
        </a:fillRef>
        <a:effectRef idx="0">
          <a:schemeClr val="accent1"/>
        </a:effectRef>
        <a:fontRef idx="minor">
          <a:schemeClr val="dk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dirty="0">
              <a:solidFill>
                <a:schemeClr val="tx1"/>
              </a:solidFill>
            </a:rPr>
            <a:t>Scales often elevate together</a:t>
          </a:r>
        </a:p>
      </dsp:txBody>
      <dsp:txXfrm>
        <a:off x="3690675" y="208396"/>
        <a:ext cx="3354377" cy="2012626"/>
      </dsp:txXfrm>
    </dsp:sp>
    <dsp:sp modelId="{1EC5E92C-4717-4F89-AED2-C7EBD229B39B}">
      <dsp:nvSpPr>
        <dsp:cNvPr id="0" name=""/>
        <dsp:cNvSpPr/>
      </dsp:nvSpPr>
      <dsp:spPr>
        <a:xfrm>
          <a:off x="1845767" y="2556460"/>
          <a:ext cx="3354377" cy="2012626"/>
        </a:xfrm>
        <a:prstGeom prst="rect">
          <a:avLst/>
        </a:prstGeom>
        <a:solidFill>
          <a:schemeClr val="lt1"/>
        </a:solidFill>
        <a:ln w="38100" cap="flat" cmpd="sng" algn="ctr">
          <a:solidFill>
            <a:schemeClr val="accent1"/>
          </a:solidFill>
          <a:prstDash val="solid"/>
          <a:miter lim="800000"/>
        </a:ln>
        <a:effectLst/>
      </dsp:spPr>
      <dsp:style>
        <a:lnRef idx="2">
          <a:schemeClr val="accent1"/>
        </a:lnRef>
        <a:fillRef idx="1">
          <a:schemeClr val="lt1"/>
        </a:fillRef>
        <a:effectRef idx="0">
          <a:schemeClr val="accent1"/>
        </a:effectRef>
        <a:fontRef idx="minor">
          <a:schemeClr val="dk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dirty="0">
              <a:solidFill>
                <a:schemeClr val="tx1"/>
              </a:solidFill>
            </a:rPr>
            <a:t>Means are often below recommended cut scores</a:t>
          </a:r>
        </a:p>
      </dsp:txBody>
      <dsp:txXfrm>
        <a:off x="1845767" y="2556460"/>
        <a:ext cx="3354377" cy="201262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F8675BB-FD46-46E4-ACC9-539305C8820F}">
      <dsp:nvSpPr>
        <dsp:cNvPr id="0" name=""/>
        <dsp:cNvSpPr/>
      </dsp:nvSpPr>
      <dsp:spPr>
        <a:xfrm>
          <a:off x="860" y="208396"/>
          <a:ext cx="3354377" cy="2012626"/>
        </a:xfrm>
        <a:prstGeom prst="rect">
          <a:avLst/>
        </a:prstGeom>
        <a:solidFill>
          <a:schemeClr val="lt1"/>
        </a:solidFill>
        <a:ln w="76200" cap="flat" cmpd="sng" algn="ctr">
          <a:solidFill>
            <a:schemeClr val="accent1">
              <a:lumMod val="50000"/>
            </a:schemeClr>
          </a:solidFill>
          <a:prstDash val="solid"/>
          <a:miter lim="800000"/>
        </a:ln>
        <a:effectLst/>
      </dsp:spPr>
      <dsp:style>
        <a:lnRef idx="2">
          <a:schemeClr val="accent1"/>
        </a:lnRef>
        <a:fillRef idx="1">
          <a:schemeClr val="lt1"/>
        </a:fillRef>
        <a:effectRef idx="0">
          <a:schemeClr val="accent1"/>
        </a:effectRef>
        <a:fontRef idx="minor">
          <a:schemeClr val="dk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dirty="0">
              <a:solidFill>
                <a:schemeClr val="tx1"/>
              </a:solidFill>
            </a:rPr>
            <a:t>Low sensitives are common</a:t>
          </a:r>
        </a:p>
      </dsp:txBody>
      <dsp:txXfrm>
        <a:off x="860" y="208396"/>
        <a:ext cx="3354377" cy="2012626"/>
      </dsp:txXfrm>
    </dsp:sp>
    <dsp:sp modelId="{B3F04F80-1E96-4DA6-BFA7-04917E0C6FD0}">
      <dsp:nvSpPr>
        <dsp:cNvPr id="0" name=""/>
        <dsp:cNvSpPr/>
      </dsp:nvSpPr>
      <dsp:spPr>
        <a:xfrm>
          <a:off x="3690675" y="208396"/>
          <a:ext cx="3354377" cy="2012626"/>
        </a:xfrm>
        <a:prstGeom prst="rect">
          <a:avLst/>
        </a:prstGeom>
        <a:solidFill>
          <a:schemeClr val="lt1"/>
        </a:solidFill>
        <a:ln w="38100" cap="flat" cmpd="sng" algn="ctr">
          <a:solidFill>
            <a:schemeClr val="accent1"/>
          </a:solidFill>
          <a:prstDash val="solid"/>
          <a:miter lim="800000"/>
        </a:ln>
        <a:effectLst/>
      </dsp:spPr>
      <dsp:style>
        <a:lnRef idx="2">
          <a:schemeClr val="accent1"/>
        </a:lnRef>
        <a:fillRef idx="1">
          <a:schemeClr val="lt1"/>
        </a:fillRef>
        <a:effectRef idx="0">
          <a:schemeClr val="accent1"/>
        </a:effectRef>
        <a:fontRef idx="minor">
          <a:schemeClr val="dk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dirty="0">
              <a:solidFill>
                <a:schemeClr val="tx1"/>
              </a:solidFill>
            </a:rPr>
            <a:t>Scales often elevate together</a:t>
          </a:r>
        </a:p>
      </dsp:txBody>
      <dsp:txXfrm>
        <a:off x="3690675" y="208396"/>
        <a:ext cx="3354377" cy="2012626"/>
      </dsp:txXfrm>
    </dsp:sp>
    <dsp:sp modelId="{1EC5E92C-4717-4F89-AED2-C7EBD229B39B}">
      <dsp:nvSpPr>
        <dsp:cNvPr id="0" name=""/>
        <dsp:cNvSpPr/>
      </dsp:nvSpPr>
      <dsp:spPr>
        <a:xfrm>
          <a:off x="1845767" y="2556460"/>
          <a:ext cx="3354377" cy="2012626"/>
        </a:xfrm>
        <a:prstGeom prst="rect">
          <a:avLst/>
        </a:prstGeom>
        <a:solidFill>
          <a:schemeClr val="lt1"/>
        </a:solidFill>
        <a:ln w="38100" cap="flat" cmpd="sng" algn="ctr">
          <a:solidFill>
            <a:schemeClr val="accent1"/>
          </a:solidFill>
          <a:prstDash val="solid"/>
          <a:miter lim="800000"/>
        </a:ln>
        <a:effectLst/>
      </dsp:spPr>
      <dsp:style>
        <a:lnRef idx="2">
          <a:schemeClr val="accent1"/>
        </a:lnRef>
        <a:fillRef idx="1">
          <a:schemeClr val="lt1"/>
        </a:fillRef>
        <a:effectRef idx="0">
          <a:schemeClr val="accent1"/>
        </a:effectRef>
        <a:fontRef idx="minor">
          <a:schemeClr val="dk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dirty="0">
              <a:solidFill>
                <a:schemeClr val="tx1"/>
              </a:solidFill>
            </a:rPr>
            <a:t>Means are often below recommended cut scores</a:t>
          </a:r>
        </a:p>
      </dsp:txBody>
      <dsp:txXfrm>
        <a:off x="1845767" y="2556460"/>
        <a:ext cx="3354377" cy="201262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F8675BB-FD46-46E4-ACC9-539305C8820F}">
      <dsp:nvSpPr>
        <dsp:cNvPr id="0" name=""/>
        <dsp:cNvSpPr/>
      </dsp:nvSpPr>
      <dsp:spPr>
        <a:xfrm>
          <a:off x="860" y="208396"/>
          <a:ext cx="3354377" cy="2012626"/>
        </a:xfrm>
        <a:prstGeom prst="rect">
          <a:avLst/>
        </a:prstGeom>
        <a:solidFill>
          <a:schemeClr val="lt1"/>
        </a:solidFill>
        <a:ln w="38100" cap="flat" cmpd="sng" algn="ctr">
          <a:solidFill>
            <a:schemeClr val="accent1"/>
          </a:solidFill>
          <a:prstDash val="solid"/>
          <a:miter lim="800000"/>
        </a:ln>
        <a:effectLst/>
      </dsp:spPr>
      <dsp:style>
        <a:lnRef idx="2">
          <a:schemeClr val="accent1"/>
        </a:lnRef>
        <a:fillRef idx="1">
          <a:schemeClr val="lt1"/>
        </a:fillRef>
        <a:effectRef idx="0">
          <a:schemeClr val="accent1"/>
        </a:effectRef>
        <a:fontRef idx="minor">
          <a:schemeClr val="dk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dirty="0">
              <a:solidFill>
                <a:schemeClr val="tx1"/>
              </a:solidFill>
            </a:rPr>
            <a:t>Low sensitives are common</a:t>
          </a:r>
        </a:p>
      </dsp:txBody>
      <dsp:txXfrm>
        <a:off x="860" y="208396"/>
        <a:ext cx="3354377" cy="2012626"/>
      </dsp:txXfrm>
    </dsp:sp>
    <dsp:sp modelId="{B3F04F80-1E96-4DA6-BFA7-04917E0C6FD0}">
      <dsp:nvSpPr>
        <dsp:cNvPr id="0" name=""/>
        <dsp:cNvSpPr/>
      </dsp:nvSpPr>
      <dsp:spPr>
        <a:xfrm>
          <a:off x="3690675" y="208396"/>
          <a:ext cx="3354377" cy="2012626"/>
        </a:xfrm>
        <a:prstGeom prst="rect">
          <a:avLst/>
        </a:prstGeom>
        <a:solidFill>
          <a:schemeClr val="lt1"/>
        </a:solidFill>
        <a:ln w="76200" cap="flat" cmpd="sng" algn="ctr">
          <a:solidFill>
            <a:schemeClr val="accent1">
              <a:lumMod val="50000"/>
            </a:schemeClr>
          </a:solidFill>
          <a:prstDash val="solid"/>
          <a:miter lim="800000"/>
        </a:ln>
        <a:effectLst/>
      </dsp:spPr>
      <dsp:style>
        <a:lnRef idx="2">
          <a:schemeClr val="accent1"/>
        </a:lnRef>
        <a:fillRef idx="1">
          <a:schemeClr val="lt1"/>
        </a:fillRef>
        <a:effectRef idx="0">
          <a:schemeClr val="accent1"/>
        </a:effectRef>
        <a:fontRef idx="minor">
          <a:schemeClr val="dk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dirty="0">
              <a:solidFill>
                <a:schemeClr val="tx1"/>
              </a:solidFill>
            </a:rPr>
            <a:t>Scales often elevate together</a:t>
          </a:r>
        </a:p>
      </dsp:txBody>
      <dsp:txXfrm>
        <a:off x="3690675" y="208396"/>
        <a:ext cx="3354377" cy="2012626"/>
      </dsp:txXfrm>
    </dsp:sp>
    <dsp:sp modelId="{1EC5E92C-4717-4F89-AED2-C7EBD229B39B}">
      <dsp:nvSpPr>
        <dsp:cNvPr id="0" name=""/>
        <dsp:cNvSpPr/>
      </dsp:nvSpPr>
      <dsp:spPr>
        <a:xfrm>
          <a:off x="1845767" y="2556460"/>
          <a:ext cx="3354377" cy="2012626"/>
        </a:xfrm>
        <a:prstGeom prst="rect">
          <a:avLst/>
        </a:prstGeom>
        <a:solidFill>
          <a:schemeClr val="lt1"/>
        </a:solidFill>
        <a:ln w="38100" cap="flat" cmpd="sng" algn="ctr">
          <a:solidFill>
            <a:schemeClr val="accent1"/>
          </a:solidFill>
          <a:prstDash val="solid"/>
          <a:miter lim="800000"/>
        </a:ln>
        <a:effectLst/>
      </dsp:spPr>
      <dsp:style>
        <a:lnRef idx="2">
          <a:schemeClr val="accent1"/>
        </a:lnRef>
        <a:fillRef idx="1">
          <a:schemeClr val="lt1"/>
        </a:fillRef>
        <a:effectRef idx="0">
          <a:schemeClr val="accent1"/>
        </a:effectRef>
        <a:fontRef idx="minor">
          <a:schemeClr val="dk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dirty="0">
              <a:solidFill>
                <a:schemeClr val="tx1"/>
              </a:solidFill>
            </a:rPr>
            <a:t>Means are often below recommended cut scores</a:t>
          </a:r>
        </a:p>
      </dsp:txBody>
      <dsp:txXfrm>
        <a:off x="1845767" y="2556460"/>
        <a:ext cx="3354377" cy="201262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F8675BB-FD46-46E4-ACC9-539305C8820F}">
      <dsp:nvSpPr>
        <dsp:cNvPr id="0" name=""/>
        <dsp:cNvSpPr/>
      </dsp:nvSpPr>
      <dsp:spPr>
        <a:xfrm>
          <a:off x="860" y="208396"/>
          <a:ext cx="3354377" cy="2012626"/>
        </a:xfrm>
        <a:prstGeom prst="rect">
          <a:avLst/>
        </a:prstGeom>
        <a:solidFill>
          <a:schemeClr val="lt1"/>
        </a:solidFill>
        <a:ln w="38100" cap="flat" cmpd="sng" algn="ctr">
          <a:solidFill>
            <a:schemeClr val="accent1"/>
          </a:solidFill>
          <a:prstDash val="solid"/>
          <a:miter lim="800000"/>
        </a:ln>
        <a:effectLst/>
      </dsp:spPr>
      <dsp:style>
        <a:lnRef idx="2">
          <a:schemeClr val="accent1"/>
        </a:lnRef>
        <a:fillRef idx="1">
          <a:schemeClr val="lt1"/>
        </a:fillRef>
        <a:effectRef idx="0">
          <a:schemeClr val="accent1"/>
        </a:effectRef>
        <a:fontRef idx="minor">
          <a:schemeClr val="dk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dirty="0">
              <a:solidFill>
                <a:schemeClr val="tx1"/>
              </a:solidFill>
            </a:rPr>
            <a:t>Low sensitives are common</a:t>
          </a:r>
        </a:p>
      </dsp:txBody>
      <dsp:txXfrm>
        <a:off x="860" y="208396"/>
        <a:ext cx="3354377" cy="2012626"/>
      </dsp:txXfrm>
    </dsp:sp>
    <dsp:sp modelId="{B3F04F80-1E96-4DA6-BFA7-04917E0C6FD0}">
      <dsp:nvSpPr>
        <dsp:cNvPr id="0" name=""/>
        <dsp:cNvSpPr/>
      </dsp:nvSpPr>
      <dsp:spPr>
        <a:xfrm>
          <a:off x="3690675" y="208396"/>
          <a:ext cx="3354377" cy="2012626"/>
        </a:xfrm>
        <a:prstGeom prst="rect">
          <a:avLst/>
        </a:prstGeom>
        <a:solidFill>
          <a:schemeClr val="lt1"/>
        </a:solidFill>
        <a:ln w="38100" cap="flat" cmpd="sng" algn="ctr">
          <a:solidFill>
            <a:schemeClr val="accent1"/>
          </a:solidFill>
          <a:prstDash val="solid"/>
          <a:miter lim="800000"/>
        </a:ln>
        <a:effectLst/>
      </dsp:spPr>
      <dsp:style>
        <a:lnRef idx="2">
          <a:schemeClr val="accent1"/>
        </a:lnRef>
        <a:fillRef idx="1">
          <a:schemeClr val="lt1"/>
        </a:fillRef>
        <a:effectRef idx="0">
          <a:schemeClr val="accent1"/>
        </a:effectRef>
        <a:fontRef idx="minor">
          <a:schemeClr val="dk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dirty="0">
              <a:solidFill>
                <a:schemeClr val="tx1"/>
              </a:solidFill>
            </a:rPr>
            <a:t>Scales often elevate together</a:t>
          </a:r>
        </a:p>
      </dsp:txBody>
      <dsp:txXfrm>
        <a:off x="3690675" y="208396"/>
        <a:ext cx="3354377" cy="2012626"/>
      </dsp:txXfrm>
    </dsp:sp>
    <dsp:sp modelId="{1EC5E92C-4717-4F89-AED2-C7EBD229B39B}">
      <dsp:nvSpPr>
        <dsp:cNvPr id="0" name=""/>
        <dsp:cNvSpPr/>
      </dsp:nvSpPr>
      <dsp:spPr>
        <a:xfrm>
          <a:off x="1845767" y="2556460"/>
          <a:ext cx="3354377" cy="2012626"/>
        </a:xfrm>
        <a:prstGeom prst="rect">
          <a:avLst/>
        </a:prstGeom>
        <a:solidFill>
          <a:schemeClr val="lt1"/>
        </a:solidFill>
        <a:ln w="76200" cap="flat" cmpd="sng" algn="ctr">
          <a:solidFill>
            <a:schemeClr val="accent1">
              <a:lumMod val="50000"/>
            </a:schemeClr>
          </a:solidFill>
          <a:prstDash val="solid"/>
          <a:miter lim="800000"/>
        </a:ln>
        <a:effectLst/>
      </dsp:spPr>
      <dsp:style>
        <a:lnRef idx="2">
          <a:schemeClr val="accent1"/>
        </a:lnRef>
        <a:fillRef idx="1">
          <a:schemeClr val="lt1"/>
        </a:fillRef>
        <a:effectRef idx="0">
          <a:schemeClr val="accent1"/>
        </a:effectRef>
        <a:fontRef idx="minor">
          <a:schemeClr val="dk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dirty="0">
              <a:solidFill>
                <a:schemeClr val="tx1"/>
              </a:solidFill>
            </a:rPr>
            <a:t>Means are often below recommended cut scores</a:t>
          </a:r>
        </a:p>
      </dsp:txBody>
      <dsp:txXfrm>
        <a:off x="1845767" y="2556460"/>
        <a:ext cx="3354377" cy="201262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E5E04DC-5D59-4737-B4FD-C6A568982E76}">
      <dsp:nvSpPr>
        <dsp:cNvPr id="0" name=""/>
        <dsp:cNvSpPr/>
      </dsp:nvSpPr>
      <dsp:spPr>
        <a:xfrm>
          <a:off x="5750" y="1308939"/>
          <a:ext cx="2614855" cy="1527127"/>
        </a:xfrm>
        <a:prstGeom prst="roundRect">
          <a:avLst>
            <a:gd name="adj" fmla="val 10000"/>
          </a:avLst>
        </a:prstGeom>
        <a:solidFill>
          <a:schemeClr val="accent1"/>
        </a:solidFill>
        <a:ln w="38100">
          <a:solidFill>
            <a:schemeClr val="tx1"/>
          </a:solid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84912" tIns="184912" rIns="184912" bIns="99060" numCol="1" spcCol="1270" anchor="t" anchorCtr="0">
          <a:noAutofit/>
        </a:bodyPr>
        <a:lstStyle/>
        <a:p>
          <a:pPr marL="0" lvl="0" indent="0" algn="l" defTabSz="1155700">
            <a:lnSpc>
              <a:spcPct val="90000"/>
            </a:lnSpc>
            <a:spcBef>
              <a:spcPct val="0"/>
            </a:spcBef>
            <a:spcAft>
              <a:spcPct val="35000"/>
            </a:spcAft>
            <a:buNone/>
          </a:pPr>
          <a:r>
            <a:rPr lang="en-US" sz="2600" kern="1200" dirty="0">
              <a:solidFill>
                <a:schemeClr val="bg1"/>
              </a:solidFill>
            </a:rPr>
            <a:t>Scale of Scales (SOS) Creation</a:t>
          </a:r>
        </a:p>
      </dsp:txBody>
      <dsp:txXfrm>
        <a:off x="5750" y="1308939"/>
        <a:ext cx="2614855" cy="1018085"/>
      </dsp:txXfrm>
    </dsp:sp>
    <dsp:sp modelId="{C757FC76-03B7-473A-8ABE-6B9080415590}">
      <dsp:nvSpPr>
        <dsp:cNvPr id="0" name=""/>
        <dsp:cNvSpPr/>
      </dsp:nvSpPr>
      <dsp:spPr>
        <a:xfrm>
          <a:off x="541323" y="2327025"/>
          <a:ext cx="2614855" cy="3890250"/>
        </a:xfrm>
        <a:prstGeom prst="roundRect">
          <a:avLst>
            <a:gd name="adj" fmla="val 10000"/>
          </a:avLst>
        </a:prstGeom>
        <a:solidFill>
          <a:schemeClr val="lt1">
            <a:alpha val="90000"/>
            <a:hueOff val="0"/>
            <a:satOff val="0"/>
            <a:lumOff val="0"/>
            <a:alphaOff val="0"/>
          </a:schemeClr>
        </a:solidFill>
        <a:ln w="19050" cap="flat" cmpd="sng" algn="ctr">
          <a:solidFill>
            <a:schemeClr val="tx1"/>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84912" tIns="184912" rIns="184912" bIns="184912" numCol="1" spcCol="1270" anchor="t" anchorCtr="0">
          <a:noAutofit/>
        </a:bodyPr>
        <a:lstStyle/>
        <a:p>
          <a:pPr marL="228600" lvl="1" indent="-228600" algn="l" defTabSz="1155700">
            <a:lnSpc>
              <a:spcPct val="90000"/>
            </a:lnSpc>
            <a:spcBef>
              <a:spcPct val="0"/>
            </a:spcBef>
            <a:spcAft>
              <a:spcPct val="15000"/>
            </a:spcAft>
            <a:buChar char="•"/>
          </a:pPr>
          <a:r>
            <a:rPr lang="en-US" sz="2600" kern="1200" dirty="0"/>
            <a:t>Computed 5 average scores</a:t>
          </a:r>
        </a:p>
        <a:p>
          <a:pPr marL="228600" lvl="1" indent="-228600" algn="l" defTabSz="1155700">
            <a:lnSpc>
              <a:spcPct val="90000"/>
            </a:lnSpc>
            <a:spcBef>
              <a:spcPct val="0"/>
            </a:spcBef>
            <a:spcAft>
              <a:spcPct val="15000"/>
            </a:spcAft>
            <a:buChar char="•"/>
          </a:pPr>
          <a:r>
            <a:rPr lang="en-US" sz="2600" kern="1200" dirty="0"/>
            <a:t>Used different combinations of H-O &amp; RC scores</a:t>
          </a:r>
        </a:p>
      </dsp:txBody>
      <dsp:txXfrm>
        <a:off x="617909" y="2403611"/>
        <a:ext cx="2461683" cy="3737078"/>
      </dsp:txXfrm>
    </dsp:sp>
    <dsp:sp modelId="{E3363B73-391E-4F5D-9E7A-5FFD5FF5C038}">
      <dsp:nvSpPr>
        <dsp:cNvPr id="0" name=""/>
        <dsp:cNvSpPr/>
      </dsp:nvSpPr>
      <dsp:spPr>
        <a:xfrm>
          <a:off x="3017009" y="1492470"/>
          <a:ext cx="840373" cy="651023"/>
        </a:xfrm>
        <a:prstGeom prst="rightArrow">
          <a:avLst>
            <a:gd name="adj1" fmla="val 60000"/>
            <a:gd name="adj2" fmla="val 50000"/>
          </a:avLst>
        </a:prstGeom>
        <a:solidFill>
          <a:schemeClr val="accent1">
            <a:lumMod val="40000"/>
            <a:lumOff val="60000"/>
          </a:schemeClr>
        </a:soli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933450">
            <a:lnSpc>
              <a:spcPct val="90000"/>
            </a:lnSpc>
            <a:spcBef>
              <a:spcPct val="0"/>
            </a:spcBef>
            <a:spcAft>
              <a:spcPct val="35000"/>
            </a:spcAft>
            <a:buNone/>
          </a:pPr>
          <a:endParaRPr lang="en-US" sz="2100" kern="1200">
            <a:solidFill>
              <a:schemeClr val="bg1"/>
            </a:solidFill>
          </a:endParaRPr>
        </a:p>
      </dsp:txBody>
      <dsp:txXfrm>
        <a:off x="3017009" y="1622675"/>
        <a:ext cx="645066" cy="390613"/>
      </dsp:txXfrm>
    </dsp:sp>
    <dsp:sp modelId="{EA54153A-FD7E-4C75-8E45-679E248C93BA}">
      <dsp:nvSpPr>
        <dsp:cNvPr id="0" name=""/>
        <dsp:cNvSpPr/>
      </dsp:nvSpPr>
      <dsp:spPr>
        <a:xfrm>
          <a:off x="4206217" y="1308939"/>
          <a:ext cx="2614855" cy="1527127"/>
        </a:xfrm>
        <a:prstGeom prst="roundRect">
          <a:avLst>
            <a:gd name="adj" fmla="val 10000"/>
          </a:avLst>
        </a:prstGeom>
        <a:solidFill>
          <a:schemeClr val="accent1"/>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84912" tIns="184912" rIns="184912" bIns="99060" numCol="1" spcCol="1270" anchor="t" anchorCtr="0">
          <a:noAutofit/>
        </a:bodyPr>
        <a:lstStyle/>
        <a:p>
          <a:pPr marL="0" lvl="0" indent="0" algn="l" defTabSz="1155700">
            <a:lnSpc>
              <a:spcPct val="90000"/>
            </a:lnSpc>
            <a:spcBef>
              <a:spcPct val="0"/>
            </a:spcBef>
            <a:spcAft>
              <a:spcPct val="35000"/>
            </a:spcAft>
            <a:buNone/>
          </a:pPr>
          <a:r>
            <a:rPr lang="en-US" sz="2600" kern="1200" dirty="0">
              <a:solidFill>
                <a:schemeClr val="bg1"/>
              </a:solidFill>
            </a:rPr>
            <a:t>Evaluate SOS Performance</a:t>
          </a:r>
        </a:p>
      </dsp:txBody>
      <dsp:txXfrm>
        <a:off x="4206217" y="1308939"/>
        <a:ext cx="2614855" cy="1018085"/>
      </dsp:txXfrm>
    </dsp:sp>
    <dsp:sp modelId="{B7979C47-21F5-4A37-8DC0-DA1F6175CF8A}">
      <dsp:nvSpPr>
        <dsp:cNvPr id="0" name=""/>
        <dsp:cNvSpPr/>
      </dsp:nvSpPr>
      <dsp:spPr>
        <a:xfrm>
          <a:off x="4741790" y="2327025"/>
          <a:ext cx="2614855" cy="3890250"/>
        </a:xfrm>
        <a:prstGeom prst="roundRect">
          <a:avLst>
            <a:gd name="adj" fmla="val 10000"/>
          </a:avLst>
        </a:prstGeom>
        <a:solidFill>
          <a:schemeClr val="lt1">
            <a:alpha val="90000"/>
            <a:hueOff val="0"/>
            <a:satOff val="0"/>
            <a:lumOff val="0"/>
            <a:alphaOff val="0"/>
          </a:schemeClr>
        </a:solidFill>
        <a:ln w="6350" cap="flat" cmpd="sng" algn="ctr">
          <a:solidFill>
            <a:schemeClr val="accent3">
              <a:alpha val="90000"/>
              <a:hueOff val="0"/>
              <a:satOff val="0"/>
              <a:lumOff val="0"/>
              <a:alphaOff val="-2000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84912" tIns="184912" rIns="184912" bIns="184912" numCol="1" spcCol="1270" anchor="t" anchorCtr="0">
          <a:noAutofit/>
        </a:bodyPr>
        <a:lstStyle/>
        <a:p>
          <a:pPr marL="228600" lvl="1" indent="-228600" algn="l" defTabSz="1155700">
            <a:lnSpc>
              <a:spcPct val="90000"/>
            </a:lnSpc>
            <a:spcBef>
              <a:spcPct val="0"/>
            </a:spcBef>
            <a:spcAft>
              <a:spcPct val="15000"/>
            </a:spcAft>
            <a:buChar char="•"/>
          </a:pPr>
          <a:r>
            <a:rPr lang="en-US" sz="2600" kern="1200" dirty="0"/>
            <a:t>Congruence: t-tests &amp; classification accuracy</a:t>
          </a:r>
        </a:p>
        <a:p>
          <a:pPr marL="228600" lvl="1" indent="-228600" algn="l" defTabSz="1155700">
            <a:lnSpc>
              <a:spcPct val="90000"/>
            </a:lnSpc>
            <a:spcBef>
              <a:spcPct val="0"/>
            </a:spcBef>
            <a:spcAft>
              <a:spcPct val="15000"/>
            </a:spcAft>
            <a:buChar char="•"/>
          </a:pPr>
          <a:r>
            <a:rPr lang="en-US" sz="2600" kern="1200" dirty="0"/>
            <a:t>Classification Accuracy: Predicting feigning groups</a:t>
          </a:r>
        </a:p>
      </dsp:txBody>
      <dsp:txXfrm>
        <a:off x="4818376" y="2403611"/>
        <a:ext cx="2461683" cy="3737078"/>
      </dsp:txXfrm>
    </dsp:sp>
    <dsp:sp modelId="{020AE0F2-9742-4E85-AD4E-569B2597BAB2}">
      <dsp:nvSpPr>
        <dsp:cNvPr id="0" name=""/>
        <dsp:cNvSpPr/>
      </dsp:nvSpPr>
      <dsp:spPr>
        <a:xfrm>
          <a:off x="7217475" y="1492470"/>
          <a:ext cx="840373" cy="651023"/>
        </a:xfrm>
        <a:prstGeom prst="rightArrow">
          <a:avLst>
            <a:gd name="adj1" fmla="val 60000"/>
            <a:gd name="adj2" fmla="val 50000"/>
          </a:avLst>
        </a:prstGeom>
        <a:solidFill>
          <a:schemeClr val="accent1">
            <a:lumMod val="40000"/>
            <a:lumOff val="60000"/>
          </a:schemeClr>
        </a:soli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933450">
            <a:lnSpc>
              <a:spcPct val="90000"/>
            </a:lnSpc>
            <a:spcBef>
              <a:spcPct val="0"/>
            </a:spcBef>
            <a:spcAft>
              <a:spcPct val="35000"/>
            </a:spcAft>
            <a:buNone/>
          </a:pPr>
          <a:endParaRPr lang="en-US" sz="2100" kern="1200">
            <a:solidFill>
              <a:schemeClr val="bg1"/>
            </a:solidFill>
          </a:endParaRPr>
        </a:p>
      </dsp:txBody>
      <dsp:txXfrm>
        <a:off x="7217475" y="1622675"/>
        <a:ext cx="645066" cy="390613"/>
      </dsp:txXfrm>
    </dsp:sp>
    <dsp:sp modelId="{577FF2B4-6AF2-4226-8D5F-3BD6F48CD6A5}">
      <dsp:nvSpPr>
        <dsp:cNvPr id="0" name=""/>
        <dsp:cNvSpPr/>
      </dsp:nvSpPr>
      <dsp:spPr>
        <a:xfrm>
          <a:off x="8406683" y="1308939"/>
          <a:ext cx="2614855" cy="1527127"/>
        </a:xfrm>
        <a:prstGeom prst="roundRect">
          <a:avLst>
            <a:gd name="adj" fmla="val 10000"/>
          </a:avLst>
        </a:prstGeom>
        <a:solidFill>
          <a:schemeClr val="accent1"/>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84912" tIns="184912" rIns="184912" bIns="99060" numCol="1" spcCol="1270" anchor="t" anchorCtr="0">
          <a:noAutofit/>
        </a:bodyPr>
        <a:lstStyle/>
        <a:p>
          <a:pPr marL="0" lvl="0" indent="0" algn="l" defTabSz="1155700">
            <a:lnSpc>
              <a:spcPct val="90000"/>
            </a:lnSpc>
            <a:spcBef>
              <a:spcPct val="0"/>
            </a:spcBef>
            <a:spcAft>
              <a:spcPct val="35000"/>
            </a:spcAft>
            <a:buNone/>
          </a:pPr>
          <a:r>
            <a:rPr lang="en-US" sz="2600" kern="1200" dirty="0">
              <a:solidFill>
                <a:schemeClr val="bg1"/>
              </a:solidFill>
            </a:rPr>
            <a:t>Compare MMPI-3 and SOS Scales</a:t>
          </a:r>
        </a:p>
      </dsp:txBody>
      <dsp:txXfrm>
        <a:off x="8406683" y="1308939"/>
        <a:ext cx="2614855" cy="1018085"/>
      </dsp:txXfrm>
    </dsp:sp>
    <dsp:sp modelId="{AB2A4233-5BA7-4766-9A10-AFE6CDF474AF}">
      <dsp:nvSpPr>
        <dsp:cNvPr id="0" name=""/>
        <dsp:cNvSpPr/>
      </dsp:nvSpPr>
      <dsp:spPr>
        <a:xfrm>
          <a:off x="8942256" y="2327025"/>
          <a:ext cx="2614855" cy="3890250"/>
        </a:xfrm>
        <a:prstGeom prst="roundRect">
          <a:avLst>
            <a:gd name="adj" fmla="val 10000"/>
          </a:avLst>
        </a:prstGeom>
        <a:solidFill>
          <a:schemeClr val="lt1">
            <a:alpha val="90000"/>
            <a:hueOff val="0"/>
            <a:satOff val="0"/>
            <a:lumOff val="0"/>
            <a:alphaOff val="0"/>
          </a:schemeClr>
        </a:solidFill>
        <a:ln w="6350" cap="flat" cmpd="sng" algn="ctr">
          <a:solidFill>
            <a:schemeClr val="accent3">
              <a:alpha val="90000"/>
              <a:hueOff val="0"/>
              <a:satOff val="0"/>
              <a:lumOff val="0"/>
              <a:alphaOff val="-4000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84912" tIns="184912" rIns="184912" bIns="184912" numCol="1" spcCol="1270" anchor="t" anchorCtr="0">
          <a:noAutofit/>
        </a:bodyPr>
        <a:lstStyle/>
        <a:p>
          <a:pPr marL="228600" lvl="1" indent="-228600" algn="l" defTabSz="1155700">
            <a:lnSpc>
              <a:spcPct val="90000"/>
            </a:lnSpc>
            <a:spcBef>
              <a:spcPct val="0"/>
            </a:spcBef>
            <a:spcAft>
              <a:spcPct val="15000"/>
            </a:spcAft>
            <a:buChar char="•"/>
          </a:pPr>
          <a:r>
            <a:rPr lang="en-US" sz="2600" kern="1200" dirty="0"/>
            <a:t>Relative accuracy (sensitivity &amp; specificity)</a:t>
          </a:r>
        </a:p>
        <a:p>
          <a:pPr marL="228600" lvl="1" indent="-228600" algn="l" defTabSz="1155700">
            <a:lnSpc>
              <a:spcPct val="90000"/>
            </a:lnSpc>
            <a:spcBef>
              <a:spcPct val="0"/>
            </a:spcBef>
            <a:spcAft>
              <a:spcPct val="15000"/>
            </a:spcAft>
            <a:buChar char="•"/>
          </a:pPr>
          <a:r>
            <a:rPr lang="en-US" sz="2600" kern="1200" dirty="0"/>
            <a:t>Effect size differences</a:t>
          </a:r>
        </a:p>
      </dsp:txBody>
      <dsp:txXfrm>
        <a:off x="9018842" y="2403611"/>
        <a:ext cx="2461683" cy="3737078"/>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E5E04DC-5D59-4737-B4FD-C6A568982E76}">
      <dsp:nvSpPr>
        <dsp:cNvPr id="0" name=""/>
        <dsp:cNvSpPr/>
      </dsp:nvSpPr>
      <dsp:spPr>
        <a:xfrm>
          <a:off x="5750" y="1308939"/>
          <a:ext cx="2614855" cy="1527127"/>
        </a:xfrm>
        <a:prstGeom prst="roundRect">
          <a:avLst>
            <a:gd name="adj" fmla="val 10000"/>
          </a:avLst>
        </a:prstGeom>
        <a:solidFill>
          <a:schemeClr val="accent1"/>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84912" tIns="184912" rIns="184912" bIns="99060" numCol="1" spcCol="1270" anchor="t" anchorCtr="0">
          <a:noAutofit/>
        </a:bodyPr>
        <a:lstStyle/>
        <a:p>
          <a:pPr marL="0" lvl="0" indent="0" algn="l" defTabSz="1155700">
            <a:lnSpc>
              <a:spcPct val="90000"/>
            </a:lnSpc>
            <a:spcBef>
              <a:spcPct val="0"/>
            </a:spcBef>
            <a:spcAft>
              <a:spcPct val="35000"/>
            </a:spcAft>
            <a:buNone/>
          </a:pPr>
          <a:r>
            <a:rPr lang="en-US" sz="2600" kern="1200" dirty="0">
              <a:solidFill>
                <a:schemeClr val="bg1"/>
              </a:solidFill>
            </a:rPr>
            <a:t>Scale of Scales (SOS) Creation</a:t>
          </a:r>
        </a:p>
      </dsp:txBody>
      <dsp:txXfrm>
        <a:off x="5750" y="1308939"/>
        <a:ext cx="2614855" cy="1018085"/>
      </dsp:txXfrm>
    </dsp:sp>
    <dsp:sp modelId="{C757FC76-03B7-473A-8ABE-6B9080415590}">
      <dsp:nvSpPr>
        <dsp:cNvPr id="0" name=""/>
        <dsp:cNvSpPr/>
      </dsp:nvSpPr>
      <dsp:spPr>
        <a:xfrm>
          <a:off x="541323" y="2327025"/>
          <a:ext cx="2614855" cy="3890250"/>
        </a:xfrm>
        <a:prstGeom prst="roundRect">
          <a:avLst>
            <a:gd name="adj" fmla="val 10000"/>
          </a:avLst>
        </a:prstGeom>
        <a:solidFill>
          <a:schemeClr val="lt1">
            <a:alpha val="90000"/>
            <a:hueOff val="0"/>
            <a:satOff val="0"/>
            <a:lumOff val="0"/>
            <a:alphaOff val="0"/>
          </a:schemeClr>
        </a:solidFill>
        <a:ln w="6350" cap="flat" cmpd="sng" algn="ctr">
          <a:solidFill>
            <a:schemeClr val="accent3">
              <a:alpha val="9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84912" tIns="184912" rIns="184912" bIns="184912" numCol="1" spcCol="1270" anchor="t" anchorCtr="0">
          <a:noAutofit/>
        </a:bodyPr>
        <a:lstStyle/>
        <a:p>
          <a:pPr marL="228600" lvl="1" indent="-228600" algn="l" defTabSz="1155700">
            <a:lnSpc>
              <a:spcPct val="90000"/>
            </a:lnSpc>
            <a:spcBef>
              <a:spcPct val="0"/>
            </a:spcBef>
            <a:spcAft>
              <a:spcPct val="15000"/>
            </a:spcAft>
            <a:buChar char="•"/>
          </a:pPr>
          <a:r>
            <a:rPr lang="en-US" sz="2600" kern="1200" dirty="0"/>
            <a:t>Computed 5 average scores</a:t>
          </a:r>
        </a:p>
        <a:p>
          <a:pPr marL="228600" lvl="1" indent="-228600" algn="l" defTabSz="1155700">
            <a:lnSpc>
              <a:spcPct val="90000"/>
            </a:lnSpc>
            <a:spcBef>
              <a:spcPct val="0"/>
            </a:spcBef>
            <a:spcAft>
              <a:spcPct val="15000"/>
            </a:spcAft>
            <a:buChar char="•"/>
          </a:pPr>
          <a:r>
            <a:rPr lang="en-US" sz="2600" kern="1200" dirty="0"/>
            <a:t>Used different combinations of H-O &amp; RC scores</a:t>
          </a:r>
        </a:p>
      </dsp:txBody>
      <dsp:txXfrm>
        <a:off x="617909" y="2403611"/>
        <a:ext cx="2461683" cy="3737078"/>
      </dsp:txXfrm>
    </dsp:sp>
    <dsp:sp modelId="{E3363B73-391E-4F5D-9E7A-5FFD5FF5C038}">
      <dsp:nvSpPr>
        <dsp:cNvPr id="0" name=""/>
        <dsp:cNvSpPr/>
      </dsp:nvSpPr>
      <dsp:spPr>
        <a:xfrm>
          <a:off x="3017009" y="1492470"/>
          <a:ext cx="840373" cy="651023"/>
        </a:xfrm>
        <a:prstGeom prst="rightArrow">
          <a:avLst>
            <a:gd name="adj1" fmla="val 60000"/>
            <a:gd name="adj2" fmla="val 50000"/>
          </a:avLst>
        </a:prstGeom>
        <a:solidFill>
          <a:schemeClr val="accent1">
            <a:lumMod val="40000"/>
            <a:lumOff val="60000"/>
          </a:schemeClr>
        </a:soli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933450">
            <a:lnSpc>
              <a:spcPct val="90000"/>
            </a:lnSpc>
            <a:spcBef>
              <a:spcPct val="0"/>
            </a:spcBef>
            <a:spcAft>
              <a:spcPct val="35000"/>
            </a:spcAft>
            <a:buNone/>
          </a:pPr>
          <a:endParaRPr lang="en-US" sz="2100" kern="1200">
            <a:solidFill>
              <a:schemeClr val="bg1"/>
            </a:solidFill>
          </a:endParaRPr>
        </a:p>
      </dsp:txBody>
      <dsp:txXfrm>
        <a:off x="3017009" y="1622675"/>
        <a:ext cx="645066" cy="390613"/>
      </dsp:txXfrm>
    </dsp:sp>
    <dsp:sp modelId="{EA54153A-FD7E-4C75-8E45-679E248C93BA}">
      <dsp:nvSpPr>
        <dsp:cNvPr id="0" name=""/>
        <dsp:cNvSpPr/>
      </dsp:nvSpPr>
      <dsp:spPr>
        <a:xfrm>
          <a:off x="4206217" y="1308939"/>
          <a:ext cx="2614855" cy="1527127"/>
        </a:xfrm>
        <a:prstGeom prst="roundRect">
          <a:avLst>
            <a:gd name="adj" fmla="val 10000"/>
          </a:avLst>
        </a:prstGeom>
        <a:solidFill>
          <a:schemeClr val="accent1"/>
        </a:solidFill>
        <a:ln w="38100">
          <a:solidFill>
            <a:schemeClr val="tx1"/>
          </a:solid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84912" tIns="184912" rIns="184912" bIns="99060" numCol="1" spcCol="1270" anchor="t" anchorCtr="0">
          <a:noAutofit/>
        </a:bodyPr>
        <a:lstStyle/>
        <a:p>
          <a:pPr marL="0" lvl="0" indent="0" algn="l" defTabSz="1155700">
            <a:lnSpc>
              <a:spcPct val="90000"/>
            </a:lnSpc>
            <a:spcBef>
              <a:spcPct val="0"/>
            </a:spcBef>
            <a:spcAft>
              <a:spcPct val="35000"/>
            </a:spcAft>
            <a:buNone/>
          </a:pPr>
          <a:r>
            <a:rPr lang="en-US" sz="2600" kern="1200" dirty="0">
              <a:solidFill>
                <a:schemeClr val="bg1"/>
              </a:solidFill>
            </a:rPr>
            <a:t>Evaluate SOS Performance</a:t>
          </a:r>
        </a:p>
      </dsp:txBody>
      <dsp:txXfrm>
        <a:off x="4206217" y="1308939"/>
        <a:ext cx="2614855" cy="1018085"/>
      </dsp:txXfrm>
    </dsp:sp>
    <dsp:sp modelId="{B7979C47-21F5-4A37-8DC0-DA1F6175CF8A}">
      <dsp:nvSpPr>
        <dsp:cNvPr id="0" name=""/>
        <dsp:cNvSpPr/>
      </dsp:nvSpPr>
      <dsp:spPr>
        <a:xfrm>
          <a:off x="4741790" y="2327025"/>
          <a:ext cx="2614855" cy="3890250"/>
        </a:xfrm>
        <a:prstGeom prst="roundRect">
          <a:avLst>
            <a:gd name="adj" fmla="val 10000"/>
          </a:avLst>
        </a:prstGeom>
        <a:solidFill>
          <a:schemeClr val="lt1">
            <a:alpha val="90000"/>
            <a:hueOff val="0"/>
            <a:satOff val="0"/>
            <a:lumOff val="0"/>
            <a:alphaOff val="0"/>
          </a:schemeClr>
        </a:solidFill>
        <a:ln w="19050" cap="flat" cmpd="sng" algn="ctr">
          <a:solidFill>
            <a:scrgbClr r="0" g="0" b="0"/>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84912" tIns="184912" rIns="184912" bIns="184912" numCol="1" spcCol="1270" anchor="t" anchorCtr="0">
          <a:noAutofit/>
        </a:bodyPr>
        <a:lstStyle/>
        <a:p>
          <a:pPr marL="228600" lvl="1" indent="-228600" algn="l" defTabSz="1155700">
            <a:lnSpc>
              <a:spcPct val="90000"/>
            </a:lnSpc>
            <a:spcBef>
              <a:spcPct val="0"/>
            </a:spcBef>
            <a:spcAft>
              <a:spcPct val="15000"/>
            </a:spcAft>
            <a:buChar char="•"/>
          </a:pPr>
          <a:r>
            <a:rPr lang="en-US" sz="2600" kern="1200" dirty="0"/>
            <a:t>Congruence: t-tests &amp; classification accuracy</a:t>
          </a:r>
        </a:p>
        <a:p>
          <a:pPr marL="228600" lvl="1" indent="-228600" algn="l" defTabSz="1155700">
            <a:lnSpc>
              <a:spcPct val="90000"/>
            </a:lnSpc>
            <a:spcBef>
              <a:spcPct val="0"/>
            </a:spcBef>
            <a:spcAft>
              <a:spcPct val="15000"/>
            </a:spcAft>
            <a:buChar char="•"/>
          </a:pPr>
          <a:r>
            <a:rPr lang="en-US" sz="2600" kern="1200" dirty="0"/>
            <a:t>Classification Accuracy: Predicting feigning groups</a:t>
          </a:r>
        </a:p>
      </dsp:txBody>
      <dsp:txXfrm>
        <a:off x="4818376" y="2403611"/>
        <a:ext cx="2461683" cy="3737078"/>
      </dsp:txXfrm>
    </dsp:sp>
    <dsp:sp modelId="{020AE0F2-9742-4E85-AD4E-569B2597BAB2}">
      <dsp:nvSpPr>
        <dsp:cNvPr id="0" name=""/>
        <dsp:cNvSpPr/>
      </dsp:nvSpPr>
      <dsp:spPr>
        <a:xfrm>
          <a:off x="7217475" y="1492470"/>
          <a:ext cx="840373" cy="651023"/>
        </a:xfrm>
        <a:prstGeom prst="rightArrow">
          <a:avLst>
            <a:gd name="adj1" fmla="val 60000"/>
            <a:gd name="adj2" fmla="val 50000"/>
          </a:avLst>
        </a:prstGeom>
        <a:solidFill>
          <a:schemeClr val="accent1">
            <a:lumMod val="40000"/>
            <a:lumOff val="60000"/>
          </a:schemeClr>
        </a:soli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933450">
            <a:lnSpc>
              <a:spcPct val="90000"/>
            </a:lnSpc>
            <a:spcBef>
              <a:spcPct val="0"/>
            </a:spcBef>
            <a:spcAft>
              <a:spcPct val="35000"/>
            </a:spcAft>
            <a:buNone/>
          </a:pPr>
          <a:endParaRPr lang="en-US" sz="2100" kern="1200">
            <a:solidFill>
              <a:schemeClr val="bg1"/>
            </a:solidFill>
          </a:endParaRPr>
        </a:p>
      </dsp:txBody>
      <dsp:txXfrm>
        <a:off x="7217475" y="1622675"/>
        <a:ext cx="645066" cy="390613"/>
      </dsp:txXfrm>
    </dsp:sp>
    <dsp:sp modelId="{577FF2B4-6AF2-4226-8D5F-3BD6F48CD6A5}">
      <dsp:nvSpPr>
        <dsp:cNvPr id="0" name=""/>
        <dsp:cNvSpPr/>
      </dsp:nvSpPr>
      <dsp:spPr>
        <a:xfrm>
          <a:off x="8406683" y="1308939"/>
          <a:ext cx="2614855" cy="1527127"/>
        </a:xfrm>
        <a:prstGeom prst="roundRect">
          <a:avLst>
            <a:gd name="adj" fmla="val 10000"/>
          </a:avLst>
        </a:prstGeom>
        <a:solidFill>
          <a:schemeClr val="accent1"/>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84912" tIns="184912" rIns="184912" bIns="99060" numCol="1" spcCol="1270" anchor="t" anchorCtr="0">
          <a:noAutofit/>
        </a:bodyPr>
        <a:lstStyle/>
        <a:p>
          <a:pPr marL="0" lvl="0" indent="0" algn="l" defTabSz="1155700">
            <a:lnSpc>
              <a:spcPct val="90000"/>
            </a:lnSpc>
            <a:spcBef>
              <a:spcPct val="0"/>
            </a:spcBef>
            <a:spcAft>
              <a:spcPct val="35000"/>
            </a:spcAft>
            <a:buNone/>
          </a:pPr>
          <a:r>
            <a:rPr lang="en-US" sz="2600" kern="1200" dirty="0">
              <a:solidFill>
                <a:schemeClr val="bg1"/>
              </a:solidFill>
            </a:rPr>
            <a:t>Compare MMPI-3 and SOS Scales</a:t>
          </a:r>
        </a:p>
      </dsp:txBody>
      <dsp:txXfrm>
        <a:off x="8406683" y="1308939"/>
        <a:ext cx="2614855" cy="1018085"/>
      </dsp:txXfrm>
    </dsp:sp>
    <dsp:sp modelId="{AB2A4233-5BA7-4766-9A10-AFE6CDF474AF}">
      <dsp:nvSpPr>
        <dsp:cNvPr id="0" name=""/>
        <dsp:cNvSpPr/>
      </dsp:nvSpPr>
      <dsp:spPr>
        <a:xfrm>
          <a:off x="8942256" y="2327025"/>
          <a:ext cx="2614855" cy="3890250"/>
        </a:xfrm>
        <a:prstGeom prst="roundRect">
          <a:avLst>
            <a:gd name="adj" fmla="val 10000"/>
          </a:avLst>
        </a:prstGeom>
        <a:solidFill>
          <a:schemeClr val="lt1">
            <a:alpha val="90000"/>
            <a:hueOff val="0"/>
            <a:satOff val="0"/>
            <a:lumOff val="0"/>
            <a:alphaOff val="0"/>
          </a:schemeClr>
        </a:solidFill>
        <a:ln w="6350" cap="flat" cmpd="sng" algn="ctr">
          <a:solidFill>
            <a:schemeClr val="accent3">
              <a:alpha val="90000"/>
              <a:hueOff val="0"/>
              <a:satOff val="0"/>
              <a:lumOff val="0"/>
              <a:alphaOff val="-4000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84912" tIns="184912" rIns="184912" bIns="184912" numCol="1" spcCol="1270" anchor="t" anchorCtr="0">
          <a:noAutofit/>
        </a:bodyPr>
        <a:lstStyle/>
        <a:p>
          <a:pPr marL="228600" lvl="1" indent="-228600" algn="l" defTabSz="1155700">
            <a:lnSpc>
              <a:spcPct val="90000"/>
            </a:lnSpc>
            <a:spcBef>
              <a:spcPct val="0"/>
            </a:spcBef>
            <a:spcAft>
              <a:spcPct val="15000"/>
            </a:spcAft>
            <a:buChar char="•"/>
          </a:pPr>
          <a:r>
            <a:rPr lang="en-US" sz="2600" kern="1200" dirty="0"/>
            <a:t>Relative accuracy (sensitivity &amp; specificity)</a:t>
          </a:r>
        </a:p>
        <a:p>
          <a:pPr marL="228600" lvl="1" indent="-228600" algn="l" defTabSz="1155700">
            <a:lnSpc>
              <a:spcPct val="90000"/>
            </a:lnSpc>
            <a:spcBef>
              <a:spcPct val="0"/>
            </a:spcBef>
            <a:spcAft>
              <a:spcPct val="15000"/>
            </a:spcAft>
            <a:buChar char="•"/>
          </a:pPr>
          <a:r>
            <a:rPr lang="en-US" sz="2600" kern="1200" dirty="0"/>
            <a:t>Effect size differences</a:t>
          </a:r>
        </a:p>
      </dsp:txBody>
      <dsp:txXfrm>
        <a:off x="9018842" y="2403611"/>
        <a:ext cx="2461683" cy="3737078"/>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E5E04DC-5D59-4737-B4FD-C6A568982E76}">
      <dsp:nvSpPr>
        <dsp:cNvPr id="0" name=""/>
        <dsp:cNvSpPr/>
      </dsp:nvSpPr>
      <dsp:spPr>
        <a:xfrm>
          <a:off x="5750" y="1308939"/>
          <a:ext cx="2614855" cy="1527127"/>
        </a:xfrm>
        <a:prstGeom prst="roundRect">
          <a:avLst>
            <a:gd name="adj" fmla="val 10000"/>
          </a:avLst>
        </a:prstGeom>
        <a:solidFill>
          <a:schemeClr val="accent1"/>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84912" tIns="184912" rIns="184912" bIns="99060" numCol="1" spcCol="1270" anchor="t" anchorCtr="0">
          <a:noAutofit/>
        </a:bodyPr>
        <a:lstStyle/>
        <a:p>
          <a:pPr marL="0" lvl="0" indent="0" algn="l" defTabSz="1155700">
            <a:lnSpc>
              <a:spcPct val="90000"/>
            </a:lnSpc>
            <a:spcBef>
              <a:spcPct val="0"/>
            </a:spcBef>
            <a:spcAft>
              <a:spcPct val="35000"/>
            </a:spcAft>
            <a:buNone/>
          </a:pPr>
          <a:r>
            <a:rPr lang="en-US" sz="2600" kern="1200" dirty="0">
              <a:solidFill>
                <a:schemeClr val="bg1"/>
              </a:solidFill>
            </a:rPr>
            <a:t>Scale of Scales (SOS) Creation</a:t>
          </a:r>
        </a:p>
      </dsp:txBody>
      <dsp:txXfrm>
        <a:off x="5750" y="1308939"/>
        <a:ext cx="2614855" cy="1018085"/>
      </dsp:txXfrm>
    </dsp:sp>
    <dsp:sp modelId="{C757FC76-03B7-473A-8ABE-6B9080415590}">
      <dsp:nvSpPr>
        <dsp:cNvPr id="0" name=""/>
        <dsp:cNvSpPr/>
      </dsp:nvSpPr>
      <dsp:spPr>
        <a:xfrm>
          <a:off x="541323" y="2327025"/>
          <a:ext cx="2614855" cy="3890250"/>
        </a:xfrm>
        <a:prstGeom prst="roundRect">
          <a:avLst>
            <a:gd name="adj" fmla="val 10000"/>
          </a:avLst>
        </a:prstGeom>
        <a:solidFill>
          <a:schemeClr val="lt1">
            <a:alpha val="90000"/>
            <a:hueOff val="0"/>
            <a:satOff val="0"/>
            <a:lumOff val="0"/>
            <a:alphaOff val="0"/>
          </a:schemeClr>
        </a:solidFill>
        <a:ln w="6350" cap="flat" cmpd="sng" algn="ctr">
          <a:solidFill>
            <a:schemeClr val="accent3">
              <a:alpha val="9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84912" tIns="184912" rIns="184912" bIns="184912" numCol="1" spcCol="1270" anchor="t" anchorCtr="0">
          <a:noAutofit/>
        </a:bodyPr>
        <a:lstStyle/>
        <a:p>
          <a:pPr marL="228600" lvl="1" indent="-228600" algn="l" defTabSz="1155700">
            <a:lnSpc>
              <a:spcPct val="90000"/>
            </a:lnSpc>
            <a:spcBef>
              <a:spcPct val="0"/>
            </a:spcBef>
            <a:spcAft>
              <a:spcPct val="15000"/>
            </a:spcAft>
            <a:buChar char="•"/>
          </a:pPr>
          <a:r>
            <a:rPr lang="en-US" sz="2600" kern="1200" dirty="0"/>
            <a:t>Computed 5 average scores</a:t>
          </a:r>
        </a:p>
        <a:p>
          <a:pPr marL="228600" lvl="1" indent="-228600" algn="l" defTabSz="1155700">
            <a:lnSpc>
              <a:spcPct val="90000"/>
            </a:lnSpc>
            <a:spcBef>
              <a:spcPct val="0"/>
            </a:spcBef>
            <a:spcAft>
              <a:spcPct val="15000"/>
            </a:spcAft>
            <a:buChar char="•"/>
          </a:pPr>
          <a:r>
            <a:rPr lang="en-US" sz="2600" kern="1200" dirty="0"/>
            <a:t>Used different combinations of H-O &amp; RC scores</a:t>
          </a:r>
        </a:p>
      </dsp:txBody>
      <dsp:txXfrm>
        <a:off x="617909" y="2403611"/>
        <a:ext cx="2461683" cy="3737078"/>
      </dsp:txXfrm>
    </dsp:sp>
    <dsp:sp modelId="{E3363B73-391E-4F5D-9E7A-5FFD5FF5C038}">
      <dsp:nvSpPr>
        <dsp:cNvPr id="0" name=""/>
        <dsp:cNvSpPr/>
      </dsp:nvSpPr>
      <dsp:spPr>
        <a:xfrm>
          <a:off x="3017009" y="1492470"/>
          <a:ext cx="840373" cy="651023"/>
        </a:xfrm>
        <a:prstGeom prst="rightArrow">
          <a:avLst>
            <a:gd name="adj1" fmla="val 60000"/>
            <a:gd name="adj2" fmla="val 50000"/>
          </a:avLst>
        </a:prstGeom>
        <a:solidFill>
          <a:schemeClr val="accent1">
            <a:lumMod val="40000"/>
            <a:lumOff val="60000"/>
          </a:schemeClr>
        </a:soli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933450">
            <a:lnSpc>
              <a:spcPct val="90000"/>
            </a:lnSpc>
            <a:spcBef>
              <a:spcPct val="0"/>
            </a:spcBef>
            <a:spcAft>
              <a:spcPct val="35000"/>
            </a:spcAft>
            <a:buNone/>
          </a:pPr>
          <a:endParaRPr lang="en-US" sz="2100" kern="1200">
            <a:solidFill>
              <a:schemeClr val="bg1"/>
            </a:solidFill>
          </a:endParaRPr>
        </a:p>
      </dsp:txBody>
      <dsp:txXfrm>
        <a:off x="3017009" y="1622675"/>
        <a:ext cx="645066" cy="390613"/>
      </dsp:txXfrm>
    </dsp:sp>
    <dsp:sp modelId="{EA54153A-FD7E-4C75-8E45-679E248C93BA}">
      <dsp:nvSpPr>
        <dsp:cNvPr id="0" name=""/>
        <dsp:cNvSpPr/>
      </dsp:nvSpPr>
      <dsp:spPr>
        <a:xfrm>
          <a:off x="4206217" y="1308939"/>
          <a:ext cx="2614855" cy="1527127"/>
        </a:xfrm>
        <a:prstGeom prst="roundRect">
          <a:avLst>
            <a:gd name="adj" fmla="val 10000"/>
          </a:avLst>
        </a:prstGeom>
        <a:solidFill>
          <a:schemeClr val="accent1"/>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84912" tIns="184912" rIns="184912" bIns="99060" numCol="1" spcCol="1270" anchor="t" anchorCtr="0">
          <a:noAutofit/>
        </a:bodyPr>
        <a:lstStyle/>
        <a:p>
          <a:pPr marL="0" lvl="0" indent="0" algn="l" defTabSz="1155700">
            <a:lnSpc>
              <a:spcPct val="90000"/>
            </a:lnSpc>
            <a:spcBef>
              <a:spcPct val="0"/>
            </a:spcBef>
            <a:spcAft>
              <a:spcPct val="35000"/>
            </a:spcAft>
            <a:buNone/>
          </a:pPr>
          <a:r>
            <a:rPr lang="en-US" sz="2600" kern="1200" dirty="0">
              <a:solidFill>
                <a:schemeClr val="bg1"/>
              </a:solidFill>
            </a:rPr>
            <a:t>Evaluate SOS Performance</a:t>
          </a:r>
        </a:p>
      </dsp:txBody>
      <dsp:txXfrm>
        <a:off x="4206217" y="1308939"/>
        <a:ext cx="2614855" cy="1018085"/>
      </dsp:txXfrm>
    </dsp:sp>
    <dsp:sp modelId="{B7979C47-21F5-4A37-8DC0-DA1F6175CF8A}">
      <dsp:nvSpPr>
        <dsp:cNvPr id="0" name=""/>
        <dsp:cNvSpPr/>
      </dsp:nvSpPr>
      <dsp:spPr>
        <a:xfrm>
          <a:off x="4741790" y="2327025"/>
          <a:ext cx="2614855" cy="3890250"/>
        </a:xfrm>
        <a:prstGeom prst="roundRect">
          <a:avLst>
            <a:gd name="adj" fmla="val 10000"/>
          </a:avLst>
        </a:prstGeom>
        <a:solidFill>
          <a:schemeClr val="lt1">
            <a:alpha val="90000"/>
            <a:hueOff val="0"/>
            <a:satOff val="0"/>
            <a:lumOff val="0"/>
            <a:alphaOff val="0"/>
          </a:schemeClr>
        </a:solidFill>
        <a:ln w="6350" cap="flat" cmpd="sng" algn="ctr">
          <a:solidFill>
            <a:schemeClr val="accent3">
              <a:alpha val="90000"/>
              <a:hueOff val="0"/>
              <a:satOff val="0"/>
              <a:lumOff val="0"/>
              <a:alphaOff val="-2000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84912" tIns="184912" rIns="184912" bIns="184912" numCol="1" spcCol="1270" anchor="t" anchorCtr="0">
          <a:noAutofit/>
        </a:bodyPr>
        <a:lstStyle/>
        <a:p>
          <a:pPr marL="228600" lvl="1" indent="-228600" algn="l" defTabSz="1155700">
            <a:lnSpc>
              <a:spcPct val="90000"/>
            </a:lnSpc>
            <a:spcBef>
              <a:spcPct val="0"/>
            </a:spcBef>
            <a:spcAft>
              <a:spcPct val="15000"/>
            </a:spcAft>
            <a:buChar char="•"/>
          </a:pPr>
          <a:r>
            <a:rPr lang="en-US" sz="2600" kern="1200" dirty="0"/>
            <a:t>Congruence: t-tests &amp; classification accuracy</a:t>
          </a:r>
        </a:p>
        <a:p>
          <a:pPr marL="228600" lvl="1" indent="-228600" algn="l" defTabSz="1155700">
            <a:lnSpc>
              <a:spcPct val="90000"/>
            </a:lnSpc>
            <a:spcBef>
              <a:spcPct val="0"/>
            </a:spcBef>
            <a:spcAft>
              <a:spcPct val="15000"/>
            </a:spcAft>
            <a:buChar char="•"/>
          </a:pPr>
          <a:r>
            <a:rPr lang="en-US" sz="2600" kern="1200" dirty="0"/>
            <a:t>Classification Accuracy: Predicting feigning groups</a:t>
          </a:r>
        </a:p>
      </dsp:txBody>
      <dsp:txXfrm>
        <a:off x="4818376" y="2403611"/>
        <a:ext cx="2461683" cy="3737078"/>
      </dsp:txXfrm>
    </dsp:sp>
    <dsp:sp modelId="{020AE0F2-9742-4E85-AD4E-569B2597BAB2}">
      <dsp:nvSpPr>
        <dsp:cNvPr id="0" name=""/>
        <dsp:cNvSpPr/>
      </dsp:nvSpPr>
      <dsp:spPr>
        <a:xfrm>
          <a:off x="7217475" y="1492470"/>
          <a:ext cx="840373" cy="651023"/>
        </a:xfrm>
        <a:prstGeom prst="rightArrow">
          <a:avLst>
            <a:gd name="adj1" fmla="val 60000"/>
            <a:gd name="adj2" fmla="val 50000"/>
          </a:avLst>
        </a:prstGeom>
        <a:solidFill>
          <a:schemeClr val="accent1">
            <a:lumMod val="40000"/>
            <a:lumOff val="60000"/>
          </a:schemeClr>
        </a:soli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933450">
            <a:lnSpc>
              <a:spcPct val="90000"/>
            </a:lnSpc>
            <a:spcBef>
              <a:spcPct val="0"/>
            </a:spcBef>
            <a:spcAft>
              <a:spcPct val="35000"/>
            </a:spcAft>
            <a:buNone/>
          </a:pPr>
          <a:endParaRPr lang="en-US" sz="2100" kern="1200">
            <a:solidFill>
              <a:schemeClr val="bg1"/>
            </a:solidFill>
          </a:endParaRPr>
        </a:p>
      </dsp:txBody>
      <dsp:txXfrm>
        <a:off x="7217475" y="1622675"/>
        <a:ext cx="645066" cy="390613"/>
      </dsp:txXfrm>
    </dsp:sp>
    <dsp:sp modelId="{577FF2B4-6AF2-4226-8D5F-3BD6F48CD6A5}">
      <dsp:nvSpPr>
        <dsp:cNvPr id="0" name=""/>
        <dsp:cNvSpPr/>
      </dsp:nvSpPr>
      <dsp:spPr>
        <a:xfrm>
          <a:off x="8406683" y="1308939"/>
          <a:ext cx="2614855" cy="1527127"/>
        </a:xfrm>
        <a:prstGeom prst="roundRect">
          <a:avLst>
            <a:gd name="adj" fmla="val 10000"/>
          </a:avLst>
        </a:prstGeom>
        <a:solidFill>
          <a:schemeClr val="accent1"/>
        </a:solidFill>
        <a:ln w="38100">
          <a:solidFill>
            <a:schemeClr val="tx1"/>
          </a:solid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84912" tIns="184912" rIns="184912" bIns="99060" numCol="1" spcCol="1270" anchor="t" anchorCtr="0">
          <a:noAutofit/>
        </a:bodyPr>
        <a:lstStyle/>
        <a:p>
          <a:pPr marL="0" lvl="0" indent="0" algn="l" defTabSz="1155700">
            <a:lnSpc>
              <a:spcPct val="90000"/>
            </a:lnSpc>
            <a:spcBef>
              <a:spcPct val="0"/>
            </a:spcBef>
            <a:spcAft>
              <a:spcPct val="35000"/>
            </a:spcAft>
            <a:buNone/>
          </a:pPr>
          <a:r>
            <a:rPr lang="en-US" sz="2600" kern="1200" dirty="0">
              <a:solidFill>
                <a:schemeClr val="bg1"/>
              </a:solidFill>
            </a:rPr>
            <a:t>Compare MMPI-3 and SOS Scales</a:t>
          </a:r>
        </a:p>
      </dsp:txBody>
      <dsp:txXfrm>
        <a:off x="8406683" y="1308939"/>
        <a:ext cx="2614855" cy="1018085"/>
      </dsp:txXfrm>
    </dsp:sp>
    <dsp:sp modelId="{AB2A4233-5BA7-4766-9A10-AFE6CDF474AF}">
      <dsp:nvSpPr>
        <dsp:cNvPr id="0" name=""/>
        <dsp:cNvSpPr/>
      </dsp:nvSpPr>
      <dsp:spPr>
        <a:xfrm>
          <a:off x="8942256" y="2327025"/>
          <a:ext cx="2614855" cy="3890250"/>
        </a:xfrm>
        <a:prstGeom prst="roundRect">
          <a:avLst>
            <a:gd name="adj" fmla="val 10000"/>
          </a:avLst>
        </a:prstGeom>
        <a:solidFill>
          <a:schemeClr val="lt1">
            <a:alpha val="90000"/>
            <a:hueOff val="0"/>
            <a:satOff val="0"/>
            <a:lumOff val="0"/>
            <a:alphaOff val="0"/>
          </a:schemeClr>
        </a:solidFill>
        <a:ln w="19050" cap="flat" cmpd="sng" algn="ctr">
          <a:solidFill>
            <a:scrgbClr r="0" g="0" b="0"/>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84912" tIns="184912" rIns="184912" bIns="184912" numCol="1" spcCol="1270" anchor="t" anchorCtr="0">
          <a:noAutofit/>
        </a:bodyPr>
        <a:lstStyle/>
        <a:p>
          <a:pPr marL="228600" lvl="1" indent="-228600" algn="l" defTabSz="1155700">
            <a:lnSpc>
              <a:spcPct val="90000"/>
            </a:lnSpc>
            <a:spcBef>
              <a:spcPct val="0"/>
            </a:spcBef>
            <a:spcAft>
              <a:spcPct val="15000"/>
            </a:spcAft>
            <a:buChar char="•"/>
          </a:pPr>
          <a:r>
            <a:rPr lang="en-US" sz="2600" kern="1200" dirty="0"/>
            <a:t>Relative accuracy (sensitivity &amp; specificity)</a:t>
          </a:r>
        </a:p>
        <a:p>
          <a:pPr marL="228600" lvl="1" indent="-228600" algn="l" defTabSz="1155700">
            <a:lnSpc>
              <a:spcPct val="90000"/>
            </a:lnSpc>
            <a:spcBef>
              <a:spcPct val="0"/>
            </a:spcBef>
            <a:spcAft>
              <a:spcPct val="15000"/>
            </a:spcAft>
            <a:buChar char="•"/>
          </a:pPr>
          <a:r>
            <a:rPr lang="en-US" sz="2600" kern="1200" dirty="0"/>
            <a:t>Effect size differences</a:t>
          </a:r>
        </a:p>
      </dsp:txBody>
      <dsp:txXfrm>
        <a:off x="9018842" y="2403611"/>
        <a:ext cx="2461683" cy="3737078"/>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process3">
  <dgm:title val=""/>
  <dgm:desc val=""/>
  <dgm:catLst>
    <dgm:cat type="process" pri="2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3" destOrd="0"/>
        <dgm:cxn modelId="12" srcId="1" destId="11" srcOrd="0" destOrd="0"/>
        <dgm:cxn modelId="23" srcId="2" destId="21" srcOrd="0" destOrd="0"/>
        <dgm:cxn modelId="34"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fact="0.3333"/>
      <dgm:constr type="w" for="des" forName="parTx"/>
      <dgm:constr type="h" for="des" forName="parTx" op="equ"/>
      <dgm:constr type="h" for="des" forName="parSh" op="equ"/>
      <dgm:constr type="w" for="des" forName="desTx"/>
      <dgm:constr type="h" for="des" forName="desTx" op="equ"/>
      <dgm:constr type="w" for="des" forName="parSh"/>
      <dgm:constr type="primFontSz" for="des" forName="parTx" val="65"/>
      <dgm:constr type="secFontSz" for="des" forName="desTx" refType="primFontSz" refFor="des" refForName="parTx" op="equ"/>
      <dgm:constr type="primFontSz" for="des" forName="connTx" refType="primFontSz" refFor="des" refForName="parTx" fact="0.8"/>
      <dgm:constr type="primFontSz" for="des" forName="connTx" refType="primFontSz" refFor="des" refForName="parTx" op="lte" fact="0.8"/>
      <dgm:constr type="h" for="des" forName="parTx" refType="primFontSz" refFor="des" refForName="parTx" fact="0.8"/>
      <dgm:constr type="h" for="des" forName="parSh" refType="primFontSz" refFor="des" refForName="parTx" fact="1.2"/>
      <dgm:constr type="h" for="des" forName="desTx" refType="primFontSz" refFor="des" refForName="parTx" fact="1.6"/>
      <dgm:constr type="h" for="des" forName="parSh" refType="h" refFor="des" refForName="parTx" op="lte" fact="1.5"/>
      <dgm:constr type="h" for="des" forName="parSh" refType="h" refFor="des" refForName="parTx" op="gte" fact="1.5"/>
    </dgm:constrLst>
    <dgm:ruleLst>
      <dgm:rule type="w" for="ch" forName="composite" val="0" fact="NaN" max="NaN"/>
      <dgm:rule type="primFontSz" for="des" forName="parTx" val="5" fact="NaN" max="NaN"/>
    </dgm:ruleLst>
    <dgm:forEach name="Name3" axis="ch" ptType="node">
      <dgm:layoutNode name="composite">
        <dgm:alg type="composite"/>
        <dgm:shape xmlns:r="http://schemas.openxmlformats.org/officeDocument/2006/relationships" r:blip="">
          <dgm:adjLst/>
        </dgm:shape>
        <dgm:presOf/>
        <dgm:choose name="Name4">
          <dgm:if name="Name5" func="var" arg="dir" op="equ" val="norm">
            <dgm:constrLst>
              <dgm:constr type="h" refType="w" fact="1000"/>
              <dgm:constr type="l" for="ch" forName="parTx"/>
              <dgm:constr type="w" for="ch" forName="parTx" refType="w" fact="0.83"/>
              <dgm:constr type="t" for="ch" forName="parTx"/>
              <dgm:constr type="l" for="ch" forName="parSh"/>
              <dgm:constr type="w" for="ch" forName="parSh" refType="w" refFor="ch" refForName="parTx"/>
              <dgm:constr type="t" for="ch" forName="parSh"/>
              <dgm:constr type="l" for="ch" forName="desTx" refType="w" fact="0.17"/>
              <dgm:constr type="w" for="ch" forName="desTx" refType="w" refFor="ch" refForName="parTx"/>
              <dgm:constr type="t" for="ch" forName="desTx" refType="h" refFor="ch" refForName="parTx"/>
            </dgm:constrLst>
          </dgm:if>
          <dgm:else name="Name6">
            <dgm:constrLst>
              <dgm:constr type="h" refType="w" fact="1000"/>
              <dgm:constr type="l" for="ch" forName="parTx" refType="w" fact="0.17"/>
              <dgm:constr type="w" for="ch" forName="parTx" refType="w" fact="0.83"/>
              <dgm:constr type="t" for="ch" forName="parTx"/>
              <dgm:constr type="l" for="ch" forName="parSh" refType="w" fact="0.15"/>
              <dgm:constr type="w" for="ch" forName="parSh" refType="w" refFor="ch" refForName="parTx"/>
              <dgm:constr type="t" for="ch" forName="parSh"/>
              <dgm:constr type="l" for="ch" forName="desTx"/>
              <dgm:constr type="w" for="ch" forName="desTx" refType="w" refFor="ch" refForName="parTx"/>
              <dgm:constr type="t" for="ch" forName="desTx" refType="h" refFor="ch" refForName="parTx"/>
            </dgm:constrLst>
          </dgm:else>
        </dgm:choose>
        <dgm:ruleLst>
          <dgm:rule type="h" val="INF" fact="NaN" max="NaN"/>
        </dgm:ruleLst>
        <dgm:layoutNode name="parTx">
          <dgm:varLst>
            <dgm:chMax val="0"/>
            <dgm:chPref val="0"/>
            <dgm:bulletEnabled val="1"/>
          </dgm:varLst>
          <dgm:alg type="tx">
            <dgm:param type="parTxLTRAlign" val="l"/>
            <dgm:param type="parTxRTLAlign" val="r"/>
            <dgm:param type="txAnchorVert" val="t"/>
          </dgm:alg>
          <dgm:shape xmlns:r="http://schemas.openxmlformats.org/officeDocument/2006/relationships" type="rect" r:blip="" zOrderOff="1" hideGeom="1">
            <dgm:adjLst>
              <dgm:adj idx="1" val="0.1"/>
            </dgm:adjLst>
          </dgm:shape>
          <dgm:presOf axis="self" ptType="node"/>
          <dgm:constrLst>
            <dgm:constr type="h" refType="w" op="lte" fact="0.4"/>
            <dgm:constr type="bMarg" refType="primFontSz" fact="0.3"/>
            <dgm:constr type="h"/>
          </dgm:constrLst>
          <dgm:ruleLst>
            <dgm:rule type="h" val="INF" fact="NaN" max="NaN"/>
          </dgm:ruleLst>
        </dgm:layoutNode>
        <dgm:layoutNode name="parSh">
          <dgm:alg type="sp"/>
          <dgm:shape xmlns:r="http://schemas.openxmlformats.org/officeDocument/2006/relationships" type="roundRect" r:blip="">
            <dgm:adjLst>
              <dgm:adj idx="1" val="0.1"/>
            </dgm:adjLst>
          </dgm:shape>
          <dgm:presOf axis="self" ptType="node"/>
          <dgm:constrLst>
            <dgm:constr type="h"/>
          </dgm:constrLst>
          <dgm:ruleLst/>
        </dgm:layoutNode>
        <dgm:layoutNode name="desTx" styleLbl="fgAcc1">
          <dgm:varLst>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secFontSz" val="65"/>
            <dgm:constr type="primFontSz" refType="secFontSz"/>
            <dgm:constr type="h"/>
          </dgm:constrLst>
          <dgm:ruleLst>
            <dgm:rule type="h" val="INF" fact="NaN" max="NaN"/>
          </dgm:ruleLst>
        </dgm:layoutNode>
      </dgm:layoutNode>
      <dgm:forEach name="sibTransForEach" axis="followSib" ptType="sibTrans" cnt="1">
        <dgm:layoutNode name="sibTrans">
          <dgm:alg type="conn">
            <dgm:param type="begPts" val="auto"/>
            <dgm:param type="endPts" val="auto"/>
            <dgm:param type="srcNode" val="parTx"/>
            <dgm:param type="dstNode" val="parTx"/>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process3">
  <dgm:title val=""/>
  <dgm:desc val=""/>
  <dgm:catLst>
    <dgm:cat type="process" pri="2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3" destOrd="0"/>
        <dgm:cxn modelId="12" srcId="1" destId="11" srcOrd="0" destOrd="0"/>
        <dgm:cxn modelId="23" srcId="2" destId="21" srcOrd="0" destOrd="0"/>
        <dgm:cxn modelId="34"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fact="0.3333"/>
      <dgm:constr type="w" for="des" forName="parTx"/>
      <dgm:constr type="h" for="des" forName="parTx" op="equ"/>
      <dgm:constr type="h" for="des" forName="parSh" op="equ"/>
      <dgm:constr type="w" for="des" forName="desTx"/>
      <dgm:constr type="h" for="des" forName="desTx" op="equ"/>
      <dgm:constr type="w" for="des" forName="parSh"/>
      <dgm:constr type="primFontSz" for="des" forName="parTx" val="65"/>
      <dgm:constr type="secFontSz" for="des" forName="desTx" refType="primFontSz" refFor="des" refForName="parTx" op="equ"/>
      <dgm:constr type="primFontSz" for="des" forName="connTx" refType="primFontSz" refFor="des" refForName="parTx" fact="0.8"/>
      <dgm:constr type="primFontSz" for="des" forName="connTx" refType="primFontSz" refFor="des" refForName="parTx" op="lte" fact="0.8"/>
      <dgm:constr type="h" for="des" forName="parTx" refType="primFontSz" refFor="des" refForName="parTx" fact="0.8"/>
      <dgm:constr type="h" for="des" forName="parSh" refType="primFontSz" refFor="des" refForName="parTx" fact="1.2"/>
      <dgm:constr type="h" for="des" forName="desTx" refType="primFontSz" refFor="des" refForName="parTx" fact="1.6"/>
      <dgm:constr type="h" for="des" forName="parSh" refType="h" refFor="des" refForName="parTx" op="lte" fact="1.5"/>
      <dgm:constr type="h" for="des" forName="parSh" refType="h" refFor="des" refForName="parTx" op="gte" fact="1.5"/>
    </dgm:constrLst>
    <dgm:ruleLst>
      <dgm:rule type="w" for="ch" forName="composite" val="0" fact="NaN" max="NaN"/>
      <dgm:rule type="primFontSz" for="des" forName="parTx" val="5" fact="NaN" max="NaN"/>
    </dgm:ruleLst>
    <dgm:forEach name="Name3" axis="ch" ptType="node">
      <dgm:layoutNode name="composite">
        <dgm:alg type="composite"/>
        <dgm:shape xmlns:r="http://schemas.openxmlformats.org/officeDocument/2006/relationships" r:blip="">
          <dgm:adjLst/>
        </dgm:shape>
        <dgm:presOf/>
        <dgm:choose name="Name4">
          <dgm:if name="Name5" func="var" arg="dir" op="equ" val="norm">
            <dgm:constrLst>
              <dgm:constr type="h" refType="w" fact="1000"/>
              <dgm:constr type="l" for="ch" forName="parTx"/>
              <dgm:constr type="w" for="ch" forName="parTx" refType="w" fact="0.83"/>
              <dgm:constr type="t" for="ch" forName="parTx"/>
              <dgm:constr type="l" for="ch" forName="parSh"/>
              <dgm:constr type="w" for="ch" forName="parSh" refType="w" refFor="ch" refForName="parTx"/>
              <dgm:constr type="t" for="ch" forName="parSh"/>
              <dgm:constr type="l" for="ch" forName="desTx" refType="w" fact="0.17"/>
              <dgm:constr type="w" for="ch" forName="desTx" refType="w" refFor="ch" refForName="parTx"/>
              <dgm:constr type="t" for="ch" forName="desTx" refType="h" refFor="ch" refForName="parTx"/>
            </dgm:constrLst>
          </dgm:if>
          <dgm:else name="Name6">
            <dgm:constrLst>
              <dgm:constr type="h" refType="w" fact="1000"/>
              <dgm:constr type="l" for="ch" forName="parTx" refType="w" fact="0.17"/>
              <dgm:constr type="w" for="ch" forName="parTx" refType="w" fact="0.83"/>
              <dgm:constr type="t" for="ch" forName="parTx"/>
              <dgm:constr type="l" for="ch" forName="parSh" refType="w" fact="0.15"/>
              <dgm:constr type="w" for="ch" forName="parSh" refType="w" refFor="ch" refForName="parTx"/>
              <dgm:constr type="t" for="ch" forName="parSh"/>
              <dgm:constr type="l" for="ch" forName="desTx"/>
              <dgm:constr type="w" for="ch" forName="desTx" refType="w" refFor="ch" refForName="parTx"/>
              <dgm:constr type="t" for="ch" forName="desTx" refType="h" refFor="ch" refForName="parTx"/>
            </dgm:constrLst>
          </dgm:else>
        </dgm:choose>
        <dgm:ruleLst>
          <dgm:rule type="h" val="INF" fact="NaN" max="NaN"/>
        </dgm:ruleLst>
        <dgm:layoutNode name="parTx">
          <dgm:varLst>
            <dgm:chMax val="0"/>
            <dgm:chPref val="0"/>
            <dgm:bulletEnabled val="1"/>
          </dgm:varLst>
          <dgm:alg type="tx">
            <dgm:param type="parTxLTRAlign" val="l"/>
            <dgm:param type="parTxRTLAlign" val="r"/>
            <dgm:param type="txAnchorVert" val="t"/>
          </dgm:alg>
          <dgm:shape xmlns:r="http://schemas.openxmlformats.org/officeDocument/2006/relationships" type="rect" r:blip="" zOrderOff="1" hideGeom="1">
            <dgm:adjLst>
              <dgm:adj idx="1" val="0.1"/>
            </dgm:adjLst>
          </dgm:shape>
          <dgm:presOf axis="self" ptType="node"/>
          <dgm:constrLst>
            <dgm:constr type="h" refType="w" op="lte" fact="0.4"/>
            <dgm:constr type="bMarg" refType="primFontSz" fact="0.3"/>
            <dgm:constr type="h"/>
          </dgm:constrLst>
          <dgm:ruleLst>
            <dgm:rule type="h" val="INF" fact="NaN" max="NaN"/>
          </dgm:ruleLst>
        </dgm:layoutNode>
        <dgm:layoutNode name="parSh">
          <dgm:alg type="sp"/>
          <dgm:shape xmlns:r="http://schemas.openxmlformats.org/officeDocument/2006/relationships" type="roundRect" r:blip="">
            <dgm:adjLst>
              <dgm:adj idx="1" val="0.1"/>
            </dgm:adjLst>
          </dgm:shape>
          <dgm:presOf axis="self" ptType="node"/>
          <dgm:constrLst>
            <dgm:constr type="h"/>
          </dgm:constrLst>
          <dgm:ruleLst/>
        </dgm:layoutNode>
        <dgm:layoutNode name="desTx" styleLbl="fgAcc1">
          <dgm:varLst>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secFontSz" val="65"/>
            <dgm:constr type="primFontSz" refType="secFontSz"/>
            <dgm:constr type="h"/>
          </dgm:constrLst>
          <dgm:ruleLst>
            <dgm:rule type="h" val="INF" fact="NaN" max="NaN"/>
          </dgm:ruleLst>
        </dgm:layoutNode>
      </dgm:layoutNode>
      <dgm:forEach name="sibTransForEach" axis="followSib" ptType="sibTrans" cnt="1">
        <dgm:layoutNode name="sibTrans">
          <dgm:alg type="conn">
            <dgm:param type="begPts" val="auto"/>
            <dgm:param type="endPts" val="auto"/>
            <dgm:param type="srcNode" val="parTx"/>
            <dgm:param type="dstNode" val="parTx"/>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process3">
  <dgm:title val=""/>
  <dgm:desc val=""/>
  <dgm:catLst>
    <dgm:cat type="process" pri="2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3" destOrd="0"/>
        <dgm:cxn modelId="12" srcId="1" destId="11" srcOrd="0" destOrd="0"/>
        <dgm:cxn modelId="23" srcId="2" destId="21" srcOrd="0" destOrd="0"/>
        <dgm:cxn modelId="34"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fact="0.3333"/>
      <dgm:constr type="w" for="des" forName="parTx"/>
      <dgm:constr type="h" for="des" forName="parTx" op="equ"/>
      <dgm:constr type="h" for="des" forName="parSh" op="equ"/>
      <dgm:constr type="w" for="des" forName="desTx"/>
      <dgm:constr type="h" for="des" forName="desTx" op="equ"/>
      <dgm:constr type="w" for="des" forName="parSh"/>
      <dgm:constr type="primFontSz" for="des" forName="parTx" val="65"/>
      <dgm:constr type="secFontSz" for="des" forName="desTx" refType="primFontSz" refFor="des" refForName="parTx" op="equ"/>
      <dgm:constr type="primFontSz" for="des" forName="connTx" refType="primFontSz" refFor="des" refForName="parTx" fact="0.8"/>
      <dgm:constr type="primFontSz" for="des" forName="connTx" refType="primFontSz" refFor="des" refForName="parTx" op="lte" fact="0.8"/>
      <dgm:constr type="h" for="des" forName="parTx" refType="primFontSz" refFor="des" refForName="parTx" fact="0.8"/>
      <dgm:constr type="h" for="des" forName="parSh" refType="primFontSz" refFor="des" refForName="parTx" fact="1.2"/>
      <dgm:constr type="h" for="des" forName="desTx" refType="primFontSz" refFor="des" refForName="parTx" fact="1.6"/>
      <dgm:constr type="h" for="des" forName="parSh" refType="h" refFor="des" refForName="parTx" op="lte" fact="1.5"/>
      <dgm:constr type="h" for="des" forName="parSh" refType="h" refFor="des" refForName="parTx" op="gte" fact="1.5"/>
    </dgm:constrLst>
    <dgm:ruleLst>
      <dgm:rule type="w" for="ch" forName="composite" val="0" fact="NaN" max="NaN"/>
      <dgm:rule type="primFontSz" for="des" forName="parTx" val="5" fact="NaN" max="NaN"/>
    </dgm:ruleLst>
    <dgm:forEach name="Name3" axis="ch" ptType="node">
      <dgm:layoutNode name="composite">
        <dgm:alg type="composite"/>
        <dgm:shape xmlns:r="http://schemas.openxmlformats.org/officeDocument/2006/relationships" r:blip="">
          <dgm:adjLst/>
        </dgm:shape>
        <dgm:presOf/>
        <dgm:choose name="Name4">
          <dgm:if name="Name5" func="var" arg="dir" op="equ" val="norm">
            <dgm:constrLst>
              <dgm:constr type="h" refType="w" fact="1000"/>
              <dgm:constr type="l" for="ch" forName="parTx"/>
              <dgm:constr type="w" for="ch" forName="parTx" refType="w" fact="0.83"/>
              <dgm:constr type="t" for="ch" forName="parTx"/>
              <dgm:constr type="l" for="ch" forName="parSh"/>
              <dgm:constr type="w" for="ch" forName="parSh" refType="w" refFor="ch" refForName="parTx"/>
              <dgm:constr type="t" for="ch" forName="parSh"/>
              <dgm:constr type="l" for="ch" forName="desTx" refType="w" fact="0.17"/>
              <dgm:constr type="w" for="ch" forName="desTx" refType="w" refFor="ch" refForName="parTx"/>
              <dgm:constr type="t" for="ch" forName="desTx" refType="h" refFor="ch" refForName="parTx"/>
            </dgm:constrLst>
          </dgm:if>
          <dgm:else name="Name6">
            <dgm:constrLst>
              <dgm:constr type="h" refType="w" fact="1000"/>
              <dgm:constr type="l" for="ch" forName="parTx" refType="w" fact="0.17"/>
              <dgm:constr type="w" for="ch" forName="parTx" refType="w" fact="0.83"/>
              <dgm:constr type="t" for="ch" forName="parTx"/>
              <dgm:constr type="l" for="ch" forName="parSh" refType="w" fact="0.15"/>
              <dgm:constr type="w" for="ch" forName="parSh" refType="w" refFor="ch" refForName="parTx"/>
              <dgm:constr type="t" for="ch" forName="parSh"/>
              <dgm:constr type="l" for="ch" forName="desTx"/>
              <dgm:constr type="w" for="ch" forName="desTx" refType="w" refFor="ch" refForName="parTx"/>
              <dgm:constr type="t" for="ch" forName="desTx" refType="h" refFor="ch" refForName="parTx"/>
            </dgm:constrLst>
          </dgm:else>
        </dgm:choose>
        <dgm:ruleLst>
          <dgm:rule type="h" val="INF" fact="NaN" max="NaN"/>
        </dgm:ruleLst>
        <dgm:layoutNode name="parTx">
          <dgm:varLst>
            <dgm:chMax val="0"/>
            <dgm:chPref val="0"/>
            <dgm:bulletEnabled val="1"/>
          </dgm:varLst>
          <dgm:alg type="tx">
            <dgm:param type="parTxLTRAlign" val="l"/>
            <dgm:param type="parTxRTLAlign" val="r"/>
            <dgm:param type="txAnchorVert" val="t"/>
          </dgm:alg>
          <dgm:shape xmlns:r="http://schemas.openxmlformats.org/officeDocument/2006/relationships" type="rect" r:blip="" zOrderOff="1" hideGeom="1">
            <dgm:adjLst>
              <dgm:adj idx="1" val="0.1"/>
            </dgm:adjLst>
          </dgm:shape>
          <dgm:presOf axis="self" ptType="node"/>
          <dgm:constrLst>
            <dgm:constr type="h" refType="w" op="lte" fact="0.4"/>
            <dgm:constr type="bMarg" refType="primFontSz" fact="0.3"/>
            <dgm:constr type="h"/>
          </dgm:constrLst>
          <dgm:ruleLst>
            <dgm:rule type="h" val="INF" fact="NaN" max="NaN"/>
          </dgm:ruleLst>
        </dgm:layoutNode>
        <dgm:layoutNode name="parSh">
          <dgm:alg type="sp"/>
          <dgm:shape xmlns:r="http://schemas.openxmlformats.org/officeDocument/2006/relationships" type="roundRect" r:blip="">
            <dgm:adjLst>
              <dgm:adj idx="1" val="0.1"/>
            </dgm:adjLst>
          </dgm:shape>
          <dgm:presOf axis="self" ptType="node"/>
          <dgm:constrLst>
            <dgm:constr type="h"/>
          </dgm:constrLst>
          <dgm:ruleLst/>
        </dgm:layoutNode>
        <dgm:layoutNode name="desTx" styleLbl="fgAcc1">
          <dgm:varLst>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secFontSz" val="65"/>
            <dgm:constr type="primFontSz" refType="secFontSz"/>
            <dgm:constr type="h"/>
          </dgm:constrLst>
          <dgm:ruleLst>
            <dgm:rule type="h" val="INF" fact="NaN" max="NaN"/>
          </dgm:ruleLst>
        </dgm:layoutNode>
      </dgm:layoutNode>
      <dgm:forEach name="sibTransForEach" axis="followSib" ptType="sibTrans" cnt="1">
        <dgm:layoutNode name="sibTrans">
          <dgm:alg type="conn">
            <dgm:param type="begPts" val="auto"/>
            <dgm:param type="endPts" val="auto"/>
            <dgm:param type="srcNode" val="parTx"/>
            <dgm:param type="dstNode" val="parTx"/>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3051443-2A65-4450-9A91-9F7FBDBDD50A}" type="datetimeFigureOut">
              <a:rPr lang="en-US" smtClean="0"/>
              <a:t>6/13/2022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3A13FB1-7874-413B-A0F0-BF17C35865A6}" type="slidenum">
              <a:rPr lang="en-US" smtClean="0"/>
              <a:t>‹#›</a:t>
            </a:fld>
            <a:endParaRPr lang="en-US"/>
          </a:p>
        </p:txBody>
      </p:sp>
    </p:spTree>
    <p:extLst>
      <p:ext uri="{BB962C8B-B14F-4D97-AF65-F5344CB8AC3E}">
        <p14:creationId xmlns:p14="http://schemas.microsoft.com/office/powerpoint/2010/main" val="36892378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My name is Megan Keen and similar to what Dr. </a:t>
            </a:r>
            <a:r>
              <a:rPr lang="en-US" dirty="0" err="1"/>
              <a:t>Menton</a:t>
            </a:r>
            <a:r>
              <a:rPr lang="en-US" dirty="0"/>
              <a:t> and his colleagues just discussed, Dr. Ingram and I will be talking about a potential general overreporting scale for the MMPI-3 constructed using an alternative approach</a:t>
            </a:r>
          </a:p>
        </p:txBody>
      </p:sp>
      <p:sp>
        <p:nvSpPr>
          <p:cNvPr id="4" name="Slide Number Placeholder 3"/>
          <p:cNvSpPr>
            <a:spLocks noGrp="1"/>
          </p:cNvSpPr>
          <p:nvPr>
            <p:ph type="sldNum" sz="quarter" idx="5"/>
          </p:nvPr>
        </p:nvSpPr>
        <p:spPr/>
        <p:txBody>
          <a:bodyPr/>
          <a:lstStyle/>
          <a:p>
            <a:fld id="{C3A13FB1-7874-413B-A0F0-BF17C35865A6}" type="slidenum">
              <a:rPr lang="en-US" smtClean="0"/>
              <a:t>1</a:t>
            </a:fld>
            <a:endParaRPr lang="en-US"/>
          </a:p>
        </p:txBody>
      </p:sp>
    </p:spTree>
    <p:extLst>
      <p:ext uri="{BB962C8B-B14F-4D97-AF65-F5344CB8AC3E}">
        <p14:creationId xmlns:p14="http://schemas.microsoft.com/office/powerpoint/2010/main" val="10310349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was previously discussed, the MMPI-3 contains 5 overreporting scales, with F, </a:t>
            </a:r>
            <a:r>
              <a:rPr lang="en-US" dirty="0" err="1"/>
              <a:t>Fp</a:t>
            </a:r>
            <a:r>
              <a:rPr lang="en-US" dirty="0"/>
              <a:t>, Fs, and to some extent FBS detecting overreporting using items that are infrequently endorsed by honest respondents. FBS also uses some version of an unusual combination approach, as described by Burchett &amp; Bagby, in that it pairs denial of minor faults with an over endorsement of actual cognitive and somatic symptoms. RBS differs from these in that it uses a boot-strapped floor effect approach derived from items that were associated with performance validity test failure. While these scales are conceptually distinct in some ways, the majority of them depend on an infrequency detection strategy, and all of these scales were designed to capture the overreporting of specific, distinct symptoms domains such as psychopathology or memory problems. </a:t>
            </a:r>
          </a:p>
          <a:p>
            <a:endParaRPr lang="en-US" dirty="0"/>
          </a:p>
          <a:p>
            <a:r>
              <a:rPr lang="en-US" dirty="0"/>
              <a:t>The MMPI has scales designed to assess different domains of over-reporting (e.g., somatic, cognitive, psychological); however, scales generally take the same infrequent approach.</a:t>
            </a:r>
          </a:p>
        </p:txBody>
      </p:sp>
      <p:sp>
        <p:nvSpPr>
          <p:cNvPr id="4" name="Slide Number Placeholder 3"/>
          <p:cNvSpPr>
            <a:spLocks noGrp="1"/>
          </p:cNvSpPr>
          <p:nvPr>
            <p:ph type="sldNum" sz="quarter" idx="5"/>
          </p:nvPr>
        </p:nvSpPr>
        <p:spPr/>
        <p:txBody>
          <a:bodyPr/>
          <a:lstStyle/>
          <a:p>
            <a:fld id="{C3A13FB1-7874-413B-A0F0-BF17C35865A6}" type="slidenum">
              <a:rPr lang="en-US" smtClean="0"/>
              <a:t>2</a:t>
            </a:fld>
            <a:endParaRPr lang="en-US"/>
          </a:p>
        </p:txBody>
      </p:sp>
    </p:spTree>
    <p:extLst>
      <p:ext uri="{BB962C8B-B14F-4D97-AF65-F5344CB8AC3E}">
        <p14:creationId xmlns:p14="http://schemas.microsoft.com/office/powerpoint/2010/main" val="13336271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we know that they work well, with a large body of research supporting the classification accuracy of the MMPI-2-RF versions of these scales and the newer but highly related MMPI-3 iterations. We see high specificity, or a good ability to identify those who are NOT overreporting, across student, veteran, disability, and corrections settings. </a:t>
            </a:r>
          </a:p>
        </p:txBody>
      </p:sp>
      <p:sp>
        <p:nvSpPr>
          <p:cNvPr id="4" name="Slide Number Placeholder 3"/>
          <p:cNvSpPr>
            <a:spLocks noGrp="1"/>
          </p:cNvSpPr>
          <p:nvPr>
            <p:ph type="sldNum" sz="quarter" idx="5"/>
          </p:nvPr>
        </p:nvSpPr>
        <p:spPr/>
        <p:txBody>
          <a:bodyPr/>
          <a:lstStyle/>
          <a:p>
            <a:fld id="{C3A13FB1-7874-413B-A0F0-BF17C35865A6}" type="slidenum">
              <a:rPr lang="en-US" smtClean="0"/>
              <a:t>3</a:t>
            </a:fld>
            <a:endParaRPr lang="en-US"/>
          </a:p>
        </p:txBody>
      </p:sp>
    </p:spTree>
    <p:extLst>
      <p:ext uri="{BB962C8B-B14F-4D97-AF65-F5344CB8AC3E}">
        <p14:creationId xmlns:p14="http://schemas.microsoft.com/office/powerpoint/2010/main" val="39803515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Similarly, in studies with honest reporting versus feigning or overreporting groups, we see consistent and larger group differences compared to the PAI</a:t>
            </a:r>
          </a:p>
        </p:txBody>
      </p:sp>
      <p:sp>
        <p:nvSpPr>
          <p:cNvPr id="4" name="Slide Number Placeholder 3"/>
          <p:cNvSpPr>
            <a:spLocks noGrp="1"/>
          </p:cNvSpPr>
          <p:nvPr>
            <p:ph type="sldNum" sz="quarter" idx="5"/>
          </p:nvPr>
        </p:nvSpPr>
        <p:spPr/>
        <p:txBody>
          <a:bodyPr/>
          <a:lstStyle/>
          <a:p>
            <a:fld id="{C3A13FB1-7874-413B-A0F0-BF17C35865A6}" type="slidenum">
              <a:rPr lang="en-US" smtClean="0"/>
              <a:t>4</a:t>
            </a:fld>
            <a:endParaRPr lang="en-US"/>
          </a:p>
        </p:txBody>
      </p:sp>
    </p:spTree>
    <p:extLst>
      <p:ext uri="{BB962C8B-B14F-4D97-AF65-F5344CB8AC3E}">
        <p14:creationId xmlns:p14="http://schemas.microsoft.com/office/powerpoint/2010/main" val="9043438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However, while we know that these scales perform well in a lot of ways, the research in this area has identified some patterns that we think point towards some areas for growth. </a:t>
            </a:r>
          </a:p>
        </p:txBody>
      </p:sp>
      <p:sp>
        <p:nvSpPr>
          <p:cNvPr id="4" name="Slide Number Placeholder 3"/>
          <p:cNvSpPr>
            <a:spLocks noGrp="1"/>
          </p:cNvSpPr>
          <p:nvPr>
            <p:ph type="sldNum" sz="quarter" idx="5"/>
          </p:nvPr>
        </p:nvSpPr>
        <p:spPr/>
        <p:txBody>
          <a:bodyPr/>
          <a:lstStyle/>
          <a:p>
            <a:fld id="{C3A13FB1-7874-413B-A0F0-BF17C35865A6}" type="slidenum">
              <a:rPr lang="en-US" smtClean="0"/>
              <a:t>5</a:t>
            </a:fld>
            <a:endParaRPr lang="en-US"/>
          </a:p>
        </p:txBody>
      </p:sp>
    </p:spTree>
    <p:extLst>
      <p:ext uri="{BB962C8B-B14F-4D97-AF65-F5344CB8AC3E}">
        <p14:creationId xmlns:p14="http://schemas.microsoft.com/office/powerpoint/2010/main" val="41899750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 while specificity is consistently excellent, sensitivities tend to be low. In fact, across the research cited on the last slide, the average sensitivity was between .20 and .30</a:t>
            </a:r>
          </a:p>
          <a:p>
            <a:endParaRPr lang="en-US" dirty="0"/>
          </a:p>
          <a:p>
            <a:endParaRPr lang="en-US" dirty="0"/>
          </a:p>
          <a:p>
            <a:endParaRPr lang="en-US" dirty="0"/>
          </a:p>
          <a:p>
            <a:endParaRPr lang="en-US" dirty="0"/>
          </a:p>
          <a:p>
            <a:r>
              <a:rPr lang="en-US" dirty="0"/>
              <a:t>________________________________</a:t>
            </a:r>
          </a:p>
          <a:p>
            <a:r>
              <a:rPr lang="en-US" dirty="0"/>
              <a:t>Morris: .48, .49, .43, 0, .34</a:t>
            </a:r>
          </a:p>
          <a:p>
            <a:r>
              <a:rPr lang="en-US" dirty="0"/>
              <a:t>Ingram: 0, .08, .10, .02, .10</a:t>
            </a:r>
          </a:p>
          <a:p>
            <a:r>
              <a:rPr lang="en-US" dirty="0" err="1"/>
              <a:t>Tyliki</a:t>
            </a:r>
            <a:r>
              <a:rPr lang="en-US" dirty="0"/>
              <a:t>: .18, .05, .17, .17, .39</a:t>
            </a:r>
          </a:p>
          <a:p>
            <a:r>
              <a:rPr lang="en-US" dirty="0"/>
              <a:t>Wall: .61, .67, .75, .58</a:t>
            </a:r>
          </a:p>
          <a:p>
            <a:endParaRPr lang="en-US" dirty="0"/>
          </a:p>
        </p:txBody>
      </p:sp>
      <p:sp>
        <p:nvSpPr>
          <p:cNvPr id="4" name="Slide Number Placeholder 3"/>
          <p:cNvSpPr>
            <a:spLocks noGrp="1"/>
          </p:cNvSpPr>
          <p:nvPr>
            <p:ph type="sldNum" sz="quarter" idx="5"/>
          </p:nvPr>
        </p:nvSpPr>
        <p:spPr/>
        <p:txBody>
          <a:bodyPr/>
          <a:lstStyle/>
          <a:p>
            <a:fld id="{C3A13FB1-7874-413B-A0F0-BF17C35865A6}" type="slidenum">
              <a:rPr lang="en-US" smtClean="0"/>
              <a:t>6</a:t>
            </a:fld>
            <a:endParaRPr lang="en-US"/>
          </a:p>
        </p:txBody>
      </p:sp>
    </p:spTree>
    <p:extLst>
      <p:ext uri="{BB962C8B-B14F-4D97-AF65-F5344CB8AC3E}">
        <p14:creationId xmlns:p14="http://schemas.microsoft.com/office/powerpoint/2010/main" val="36130361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 we commonly see these overreporting scales elevating together </a:t>
            </a:r>
            <a:r>
              <a:rPr lang="en-US" strike="noStrike" dirty="0"/>
              <a:t>and being interrelated</a:t>
            </a:r>
            <a:r>
              <a:rPr lang="en-US" dirty="0"/>
              <a:t>, suggesting that perhaps the style of responding most frequently captured by elevated scores on these scales is one of more general overreporting versus more targeted domain-specific symptom exaggeration or fabrication. </a:t>
            </a:r>
          </a:p>
          <a:p>
            <a:endParaRPr lang="en-US" dirty="0"/>
          </a:p>
          <a:p>
            <a:endParaRPr lang="en-US" dirty="0"/>
          </a:p>
        </p:txBody>
      </p:sp>
      <p:sp>
        <p:nvSpPr>
          <p:cNvPr id="4" name="Slide Number Placeholder 3"/>
          <p:cNvSpPr>
            <a:spLocks noGrp="1"/>
          </p:cNvSpPr>
          <p:nvPr>
            <p:ph type="sldNum" sz="quarter" idx="5"/>
          </p:nvPr>
        </p:nvSpPr>
        <p:spPr/>
        <p:txBody>
          <a:bodyPr/>
          <a:lstStyle/>
          <a:p>
            <a:fld id="{C3A13FB1-7874-413B-A0F0-BF17C35865A6}" type="slidenum">
              <a:rPr lang="en-US" smtClean="0"/>
              <a:t>7</a:t>
            </a:fld>
            <a:endParaRPr lang="en-US"/>
          </a:p>
        </p:txBody>
      </p:sp>
    </p:spTree>
    <p:extLst>
      <p:ext uri="{BB962C8B-B14F-4D97-AF65-F5344CB8AC3E}">
        <p14:creationId xmlns:p14="http://schemas.microsoft.com/office/powerpoint/2010/main" val="21065919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third, as a function of low sensitivity, feigning groups in both clinical known-group and simulated samples often do not elevate to recommended cut scores. </a:t>
            </a:r>
          </a:p>
          <a:p>
            <a:endParaRPr lang="en-US" dirty="0"/>
          </a:p>
        </p:txBody>
      </p:sp>
      <p:sp>
        <p:nvSpPr>
          <p:cNvPr id="4" name="Slide Number Placeholder 3"/>
          <p:cNvSpPr>
            <a:spLocks noGrp="1"/>
          </p:cNvSpPr>
          <p:nvPr>
            <p:ph type="sldNum" sz="quarter" idx="5"/>
          </p:nvPr>
        </p:nvSpPr>
        <p:spPr/>
        <p:txBody>
          <a:bodyPr/>
          <a:lstStyle/>
          <a:p>
            <a:fld id="{C3A13FB1-7874-413B-A0F0-BF17C35865A6}" type="slidenum">
              <a:rPr lang="en-US" smtClean="0"/>
              <a:t>8</a:t>
            </a:fld>
            <a:endParaRPr lang="en-US"/>
          </a:p>
        </p:txBody>
      </p:sp>
    </p:spTree>
    <p:extLst>
      <p:ext uri="{BB962C8B-B14F-4D97-AF65-F5344CB8AC3E}">
        <p14:creationId xmlns:p14="http://schemas.microsoft.com/office/powerpoint/2010/main" val="37004969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difficulties with detection of over-reporting is common across broadband measures.</a:t>
            </a:r>
          </a:p>
          <a:p>
            <a:endParaRPr lang="en-US" dirty="0"/>
          </a:p>
          <a:p>
            <a:endParaRPr lang="en-US" dirty="0"/>
          </a:p>
          <a:p>
            <a:r>
              <a:rPr lang="en-US" dirty="0"/>
              <a:t>Gaines et al noted their own clinical observations, for instance, when evaluating a new PAI validity scale with a different approach.</a:t>
            </a:r>
          </a:p>
        </p:txBody>
      </p:sp>
      <p:sp>
        <p:nvSpPr>
          <p:cNvPr id="4" name="Slide Number Placeholder 3"/>
          <p:cNvSpPr>
            <a:spLocks noGrp="1"/>
          </p:cNvSpPr>
          <p:nvPr>
            <p:ph type="sldNum" sz="quarter" idx="5"/>
          </p:nvPr>
        </p:nvSpPr>
        <p:spPr/>
        <p:txBody>
          <a:bodyPr/>
          <a:lstStyle/>
          <a:p>
            <a:fld id="{C3A13FB1-7874-413B-A0F0-BF17C35865A6}" type="slidenum">
              <a:rPr lang="en-US" smtClean="0"/>
              <a:t>9</a:t>
            </a:fld>
            <a:endParaRPr lang="en-US"/>
          </a:p>
        </p:txBody>
      </p:sp>
    </p:spTree>
    <p:extLst>
      <p:ext uri="{BB962C8B-B14F-4D97-AF65-F5344CB8AC3E}">
        <p14:creationId xmlns:p14="http://schemas.microsoft.com/office/powerpoint/2010/main" val="25161163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They also observed a broader overreporting response style characterized by symptom endorsement across wide ranging psychopathology domains, regardless of the specific symptom endorsement that would serve the test-takers needs in a given assessment context</a:t>
            </a:r>
          </a:p>
          <a:p>
            <a:endParaRPr lang="en-US" dirty="0"/>
          </a:p>
          <a:p>
            <a:r>
              <a:rPr lang="en-US" dirty="0"/>
              <a:t>We can examine this observation via scale scores on the MMPI</a:t>
            </a:r>
          </a:p>
        </p:txBody>
      </p:sp>
      <p:sp>
        <p:nvSpPr>
          <p:cNvPr id="4" name="Slide Number Placeholder 3"/>
          <p:cNvSpPr>
            <a:spLocks noGrp="1"/>
          </p:cNvSpPr>
          <p:nvPr>
            <p:ph type="sldNum" sz="quarter" idx="5"/>
          </p:nvPr>
        </p:nvSpPr>
        <p:spPr/>
        <p:txBody>
          <a:bodyPr/>
          <a:lstStyle/>
          <a:p>
            <a:fld id="{C3A13FB1-7874-413B-A0F0-BF17C35865A6}" type="slidenum">
              <a:rPr lang="en-US" smtClean="0"/>
              <a:t>10</a:t>
            </a:fld>
            <a:endParaRPr lang="en-US"/>
          </a:p>
        </p:txBody>
      </p:sp>
    </p:spTree>
    <p:extLst>
      <p:ext uri="{BB962C8B-B14F-4D97-AF65-F5344CB8AC3E}">
        <p14:creationId xmlns:p14="http://schemas.microsoft.com/office/powerpoint/2010/main" val="273017057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 they noticed that this broad overreporting response pattern was characterized by overwhelmingly severe ratings of symptoms, lacking the variability we see in honest responding. </a:t>
            </a:r>
          </a:p>
          <a:p>
            <a:endParaRPr lang="en-US" dirty="0"/>
          </a:p>
          <a:p>
            <a:endParaRPr lang="en-US" dirty="0"/>
          </a:p>
          <a:p>
            <a:r>
              <a:rPr lang="en-US" dirty="0"/>
              <a:t>This observation provides  less of an item-level option for the MMPI given the T/F format.</a:t>
            </a:r>
          </a:p>
          <a:p>
            <a:endParaRPr lang="en-US" dirty="0"/>
          </a:p>
          <a:p>
            <a:endParaRPr lang="en-US" dirty="0"/>
          </a:p>
        </p:txBody>
      </p:sp>
      <p:sp>
        <p:nvSpPr>
          <p:cNvPr id="4" name="Slide Number Placeholder 3"/>
          <p:cNvSpPr>
            <a:spLocks noGrp="1"/>
          </p:cNvSpPr>
          <p:nvPr>
            <p:ph type="sldNum" sz="quarter" idx="5"/>
          </p:nvPr>
        </p:nvSpPr>
        <p:spPr/>
        <p:txBody>
          <a:bodyPr/>
          <a:lstStyle/>
          <a:p>
            <a:fld id="{C3A13FB1-7874-413B-A0F0-BF17C35865A6}" type="slidenum">
              <a:rPr lang="en-US" smtClean="0"/>
              <a:t>11</a:t>
            </a:fld>
            <a:endParaRPr lang="en-US"/>
          </a:p>
        </p:txBody>
      </p:sp>
    </p:spTree>
    <p:extLst>
      <p:ext uri="{BB962C8B-B14F-4D97-AF65-F5344CB8AC3E}">
        <p14:creationId xmlns:p14="http://schemas.microsoft.com/office/powerpoint/2010/main" val="2524178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clinical observations were reflected in their data, with substantive scale scores being much higher for test-takers who were feigning versus those who were not. This is not surprising, this is what we would expect and it is what we see consistently in the MMPI validity scale literature as well. </a:t>
            </a:r>
          </a:p>
        </p:txBody>
      </p:sp>
      <p:sp>
        <p:nvSpPr>
          <p:cNvPr id="4" name="Slide Number Placeholder 3"/>
          <p:cNvSpPr>
            <a:spLocks noGrp="1"/>
          </p:cNvSpPr>
          <p:nvPr>
            <p:ph type="sldNum" sz="quarter" idx="5"/>
          </p:nvPr>
        </p:nvSpPr>
        <p:spPr/>
        <p:txBody>
          <a:bodyPr/>
          <a:lstStyle/>
          <a:p>
            <a:fld id="{C3A13FB1-7874-413B-A0F0-BF17C35865A6}" type="slidenum">
              <a:rPr lang="en-US" smtClean="0"/>
              <a:t>12</a:t>
            </a:fld>
            <a:endParaRPr lang="en-US"/>
          </a:p>
        </p:txBody>
      </p:sp>
    </p:spTree>
    <p:extLst>
      <p:ext uri="{BB962C8B-B14F-4D97-AF65-F5344CB8AC3E}">
        <p14:creationId xmlns:p14="http://schemas.microsoft.com/office/powerpoint/2010/main" val="23200112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Based on these observations, Gaines and colleges created a broad overreporting index for the PAI, which was computed by simply taking the average of several of their core clinical scales.</a:t>
            </a:r>
          </a:p>
          <a:p>
            <a:endParaRPr lang="en-US" dirty="0"/>
          </a:p>
          <a:p>
            <a:r>
              <a:rPr lang="en-US" dirty="0"/>
              <a:t>Their approach was to assume, in general, that these non-overlapping content scales will detect those who attempt to “throw paint at the wall” in feigning attempts</a:t>
            </a:r>
          </a:p>
        </p:txBody>
      </p:sp>
      <p:sp>
        <p:nvSpPr>
          <p:cNvPr id="4" name="Slide Number Placeholder 3"/>
          <p:cNvSpPr>
            <a:spLocks noGrp="1"/>
          </p:cNvSpPr>
          <p:nvPr>
            <p:ph type="sldNum" sz="quarter" idx="5"/>
          </p:nvPr>
        </p:nvSpPr>
        <p:spPr/>
        <p:txBody>
          <a:bodyPr/>
          <a:lstStyle/>
          <a:p>
            <a:fld id="{C3A13FB1-7874-413B-A0F0-BF17C35865A6}" type="slidenum">
              <a:rPr lang="en-US" smtClean="0"/>
              <a:t>13</a:t>
            </a:fld>
            <a:endParaRPr lang="en-US"/>
          </a:p>
        </p:txBody>
      </p:sp>
    </p:spTree>
    <p:extLst>
      <p:ext uri="{BB962C8B-B14F-4D97-AF65-F5344CB8AC3E}">
        <p14:creationId xmlns:p14="http://schemas.microsoft.com/office/powerpoint/2010/main" val="18742774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addition of this scale to the PAI actually worked very well, with specificity in the range we expect for validity scales and sensitivity</a:t>
            </a:r>
          </a:p>
          <a:p>
            <a:endParaRPr lang="en-US" dirty="0"/>
          </a:p>
          <a:p>
            <a:r>
              <a:rPr lang="en-US" dirty="0"/>
              <a:t>Real quickly, I’ll just highlight what they found for context.</a:t>
            </a:r>
          </a:p>
        </p:txBody>
      </p:sp>
      <p:sp>
        <p:nvSpPr>
          <p:cNvPr id="4" name="Slide Number Placeholder 3"/>
          <p:cNvSpPr>
            <a:spLocks noGrp="1"/>
          </p:cNvSpPr>
          <p:nvPr>
            <p:ph type="sldNum" sz="quarter" idx="5"/>
          </p:nvPr>
        </p:nvSpPr>
        <p:spPr/>
        <p:txBody>
          <a:bodyPr/>
          <a:lstStyle/>
          <a:p>
            <a:fld id="{C3A13FB1-7874-413B-A0F0-BF17C35865A6}" type="slidenum">
              <a:rPr lang="en-US" smtClean="0"/>
              <a:t>14</a:t>
            </a:fld>
            <a:endParaRPr lang="en-US"/>
          </a:p>
        </p:txBody>
      </p:sp>
    </p:spTree>
    <p:extLst>
      <p:ext uri="{BB962C8B-B14F-4D97-AF65-F5344CB8AC3E}">
        <p14:creationId xmlns:p14="http://schemas.microsoft.com/office/powerpoint/2010/main" val="37764798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3A13FB1-7874-413B-A0F0-BF17C35865A6}" type="slidenum">
              <a:rPr lang="en-US" smtClean="0"/>
              <a:t>15</a:t>
            </a:fld>
            <a:endParaRPr lang="en-US"/>
          </a:p>
        </p:txBody>
      </p:sp>
    </p:spTree>
    <p:extLst>
      <p:ext uri="{BB962C8B-B14F-4D97-AF65-F5344CB8AC3E}">
        <p14:creationId xmlns:p14="http://schemas.microsoft.com/office/powerpoint/2010/main" val="156693178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the PAI’s </a:t>
            </a:r>
            <a:r>
              <a:rPr lang="en-US" dirty="0" err="1"/>
              <a:t>multifeigning</a:t>
            </a:r>
            <a:r>
              <a:rPr lang="en-US" dirty="0"/>
              <a:t> index demonstrated strong convergent validity with a structured interview designed to capture various over-reported response styles.</a:t>
            </a:r>
          </a:p>
        </p:txBody>
      </p:sp>
      <p:sp>
        <p:nvSpPr>
          <p:cNvPr id="4" name="Slide Number Placeholder 3"/>
          <p:cNvSpPr>
            <a:spLocks noGrp="1"/>
          </p:cNvSpPr>
          <p:nvPr>
            <p:ph type="sldNum" sz="quarter" idx="5"/>
          </p:nvPr>
        </p:nvSpPr>
        <p:spPr/>
        <p:txBody>
          <a:bodyPr/>
          <a:lstStyle/>
          <a:p>
            <a:fld id="{C3A13FB1-7874-413B-A0F0-BF17C35865A6}" type="slidenum">
              <a:rPr lang="en-US" smtClean="0"/>
              <a:t>16</a:t>
            </a:fld>
            <a:endParaRPr lang="en-US"/>
          </a:p>
        </p:txBody>
      </p:sp>
    </p:spTree>
    <p:extLst>
      <p:ext uri="{BB962C8B-B14F-4D97-AF65-F5344CB8AC3E}">
        <p14:creationId xmlns:p14="http://schemas.microsoft.com/office/powerpoint/2010/main" val="322646915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Given the promising work with the </a:t>
            </a:r>
            <a:r>
              <a:rPr lang="en-US" dirty="0" err="1"/>
              <a:t>multifeigning</a:t>
            </a:r>
            <a:r>
              <a:rPr lang="en-US" dirty="0"/>
              <a:t> index with the PAI and the consistent evidence we see of a potentially more general overreporting style than current MMPI-3 Overreporting scales are conceptually designed to asses, the purpose of this work was to evaluate an alternative approach for detecting broad overreporting as a potential supplemental validity scale for the MMPI-3</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Given the overwhelming evidence for the current MMPI-3s overreporting validity scales in terms of specificity and group differences, we believe that any addition to this group of validity scales should demonstrate similar or better specificity and effect sizes as current scales and should result in improved sensitivity values. </a:t>
            </a:r>
          </a:p>
        </p:txBody>
      </p:sp>
      <p:sp>
        <p:nvSpPr>
          <p:cNvPr id="4" name="Slide Number Placeholder 3"/>
          <p:cNvSpPr>
            <a:spLocks noGrp="1"/>
          </p:cNvSpPr>
          <p:nvPr>
            <p:ph type="sldNum" sz="quarter" idx="5"/>
          </p:nvPr>
        </p:nvSpPr>
        <p:spPr/>
        <p:txBody>
          <a:bodyPr/>
          <a:lstStyle/>
          <a:p>
            <a:fld id="{C3A13FB1-7874-413B-A0F0-BF17C35865A6}" type="slidenum">
              <a:rPr lang="en-US" smtClean="0"/>
              <a:t>17</a:t>
            </a:fld>
            <a:endParaRPr lang="en-US"/>
          </a:p>
        </p:txBody>
      </p:sp>
    </p:spTree>
    <p:extLst>
      <p:ext uri="{BB962C8B-B14F-4D97-AF65-F5344CB8AC3E}">
        <p14:creationId xmlns:p14="http://schemas.microsoft.com/office/powerpoint/2010/main" val="326673993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tried out this new scale using feigning data published by </a:t>
            </a:r>
            <a:r>
              <a:rPr lang="en-US" sz="1200" kern="1200" dirty="0">
                <a:solidFill>
                  <a:srgbClr val="FFFFFF"/>
                </a:solidFill>
                <a:latin typeface="+mj-lt"/>
                <a:ea typeface="+mj-ea"/>
                <a:cs typeface="+mj-cs"/>
              </a:rPr>
              <a:t>Morris and colleagues in 2021.</a:t>
            </a:r>
          </a:p>
          <a:p>
            <a:endParaRPr lang="en-US" sz="1200" kern="1200" dirty="0">
              <a:solidFill>
                <a:srgbClr val="FFFFFF"/>
              </a:solidFill>
              <a:latin typeface="+mj-lt"/>
              <a:ea typeface="+mj-ea"/>
              <a:cs typeface="+mj-cs"/>
            </a:endParaRPr>
          </a:p>
          <a:p>
            <a:endParaRPr lang="en-US" sz="1200" kern="1200" dirty="0">
              <a:solidFill>
                <a:srgbClr val="FFFFFF"/>
              </a:solidFill>
              <a:latin typeface="+mj-lt"/>
              <a:ea typeface="+mj-ea"/>
              <a:cs typeface="+mj-cs"/>
            </a:endParaRPr>
          </a:p>
          <a:p>
            <a:endParaRPr lang="en-US" sz="1200" kern="1200" dirty="0">
              <a:solidFill>
                <a:srgbClr val="FFFFFF"/>
              </a:solidFill>
              <a:latin typeface="+mj-lt"/>
              <a:ea typeface="+mj-ea"/>
              <a:cs typeface="+mj-cs"/>
            </a:endParaRPr>
          </a:p>
          <a:p>
            <a:r>
              <a:rPr lang="en-US" sz="1200" kern="1200" dirty="0">
                <a:solidFill>
                  <a:srgbClr val="FFFFFF"/>
                </a:solidFill>
                <a:latin typeface="+mj-lt"/>
                <a:ea typeface="+mj-ea"/>
                <a:cs typeface="+mj-cs"/>
              </a:rPr>
              <a:t>We combined the feigning groups because there was not evidence of disorder specific effectiveness, consistent with Reeves et al and Morris et al findings</a:t>
            </a:r>
            <a:endParaRPr lang="en-US" dirty="0"/>
          </a:p>
        </p:txBody>
      </p:sp>
      <p:sp>
        <p:nvSpPr>
          <p:cNvPr id="4" name="Slide Number Placeholder 3"/>
          <p:cNvSpPr>
            <a:spLocks noGrp="1"/>
          </p:cNvSpPr>
          <p:nvPr>
            <p:ph type="sldNum" sz="quarter" idx="5"/>
          </p:nvPr>
        </p:nvSpPr>
        <p:spPr/>
        <p:txBody>
          <a:bodyPr/>
          <a:lstStyle/>
          <a:p>
            <a:fld id="{C3A13FB1-7874-413B-A0F0-BF17C35865A6}" type="slidenum">
              <a:rPr lang="en-US" smtClean="0"/>
              <a:t>18</a:t>
            </a:fld>
            <a:endParaRPr lang="en-US"/>
          </a:p>
        </p:txBody>
      </p:sp>
    </p:spTree>
    <p:extLst>
      <p:ext uri="{BB962C8B-B14F-4D97-AF65-F5344CB8AC3E}">
        <p14:creationId xmlns:p14="http://schemas.microsoft.com/office/powerpoint/2010/main" val="321044702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participants were predominately 20 year old women who identified as white or Latinx. </a:t>
            </a:r>
          </a:p>
        </p:txBody>
      </p:sp>
      <p:sp>
        <p:nvSpPr>
          <p:cNvPr id="4" name="Slide Number Placeholder 3"/>
          <p:cNvSpPr>
            <a:spLocks noGrp="1"/>
          </p:cNvSpPr>
          <p:nvPr>
            <p:ph type="sldNum" sz="quarter" idx="5"/>
          </p:nvPr>
        </p:nvSpPr>
        <p:spPr/>
        <p:txBody>
          <a:bodyPr/>
          <a:lstStyle/>
          <a:p>
            <a:fld id="{C3A13FB1-7874-413B-A0F0-BF17C35865A6}" type="slidenum">
              <a:rPr lang="en-US" smtClean="0"/>
              <a:t>19</a:t>
            </a:fld>
            <a:endParaRPr lang="en-US"/>
          </a:p>
        </p:txBody>
      </p:sp>
    </p:spTree>
    <p:extLst>
      <p:ext uri="{BB962C8B-B14F-4D97-AF65-F5344CB8AC3E}">
        <p14:creationId xmlns:p14="http://schemas.microsoft.com/office/powerpoint/2010/main" val="267515663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So, with these data, the first thing we wanted to do was establish a base line of how the current MMPI-3 OR scales were performing, to which we could then compare our new scale. We looked at the classification accuracy of the MMPI-3 OR scales in predicting feigning group, so having received any of the feigning instructions versus normal instructions</a:t>
            </a:r>
          </a:p>
          <a:p>
            <a:endParaRPr lang="en-US" dirty="0"/>
          </a:p>
          <a:p>
            <a:endParaRPr lang="en-US" dirty="0"/>
          </a:p>
          <a:p>
            <a:r>
              <a:rPr lang="en-US" dirty="0"/>
              <a:t>First, I am going to take a moment to orient you to this figure because you will being seeing different versions of it throughout this presentation. </a:t>
            </a:r>
          </a:p>
        </p:txBody>
      </p:sp>
      <p:sp>
        <p:nvSpPr>
          <p:cNvPr id="4" name="Slide Number Placeholder 3"/>
          <p:cNvSpPr>
            <a:spLocks noGrp="1"/>
          </p:cNvSpPr>
          <p:nvPr>
            <p:ph type="sldNum" sz="quarter" idx="5"/>
          </p:nvPr>
        </p:nvSpPr>
        <p:spPr/>
        <p:txBody>
          <a:bodyPr/>
          <a:lstStyle/>
          <a:p>
            <a:fld id="{C3A13FB1-7874-413B-A0F0-BF17C35865A6}" type="slidenum">
              <a:rPr lang="en-US" smtClean="0"/>
              <a:t>20</a:t>
            </a:fld>
            <a:endParaRPr lang="en-US"/>
          </a:p>
        </p:txBody>
      </p:sp>
    </p:spTree>
    <p:extLst>
      <p:ext uri="{BB962C8B-B14F-4D97-AF65-F5344CB8AC3E}">
        <p14:creationId xmlns:p14="http://schemas.microsoft.com/office/powerpoint/2010/main" val="287939328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figures will depict area under the curve, sensitivity, and specificity values for </a:t>
            </a:r>
          </a:p>
        </p:txBody>
      </p:sp>
      <p:sp>
        <p:nvSpPr>
          <p:cNvPr id="4" name="Slide Number Placeholder 3"/>
          <p:cNvSpPr>
            <a:spLocks noGrp="1"/>
          </p:cNvSpPr>
          <p:nvPr>
            <p:ph type="sldNum" sz="quarter" idx="5"/>
          </p:nvPr>
        </p:nvSpPr>
        <p:spPr/>
        <p:txBody>
          <a:bodyPr/>
          <a:lstStyle/>
          <a:p>
            <a:fld id="{C3A13FB1-7874-413B-A0F0-BF17C35865A6}" type="slidenum">
              <a:rPr lang="en-US" smtClean="0"/>
              <a:t>21</a:t>
            </a:fld>
            <a:endParaRPr lang="en-US"/>
          </a:p>
        </p:txBody>
      </p:sp>
    </p:spTree>
    <p:extLst>
      <p:ext uri="{BB962C8B-B14F-4D97-AF65-F5344CB8AC3E}">
        <p14:creationId xmlns:p14="http://schemas.microsoft.com/office/powerpoint/2010/main" val="201690771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our scales of interest. This figure is specifically showing the accuracy of these scales in classifying the any feigning instruction group versus the control group</a:t>
            </a:r>
          </a:p>
        </p:txBody>
      </p:sp>
      <p:sp>
        <p:nvSpPr>
          <p:cNvPr id="4" name="Slide Number Placeholder 3"/>
          <p:cNvSpPr>
            <a:spLocks noGrp="1"/>
          </p:cNvSpPr>
          <p:nvPr>
            <p:ph type="sldNum" sz="quarter" idx="5"/>
          </p:nvPr>
        </p:nvSpPr>
        <p:spPr/>
        <p:txBody>
          <a:bodyPr/>
          <a:lstStyle/>
          <a:p>
            <a:fld id="{C3A13FB1-7874-413B-A0F0-BF17C35865A6}" type="slidenum">
              <a:rPr lang="en-US" smtClean="0"/>
              <a:t>22</a:t>
            </a:fld>
            <a:endParaRPr lang="en-US"/>
          </a:p>
        </p:txBody>
      </p:sp>
    </p:spTree>
    <p:extLst>
      <p:ext uri="{BB962C8B-B14F-4D97-AF65-F5344CB8AC3E}">
        <p14:creationId xmlns:p14="http://schemas.microsoft.com/office/powerpoint/2010/main" val="319251776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3A13FB1-7874-413B-A0F0-BF17C35865A6}" type="slidenum">
              <a:rPr lang="en-US" smtClean="0"/>
              <a:t>23</a:t>
            </a:fld>
            <a:endParaRPr lang="en-US"/>
          </a:p>
        </p:txBody>
      </p:sp>
    </p:spTree>
    <p:extLst>
      <p:ext uri="{BB962C8B-B14F-4D97-AF65-F5344CB8AC3E}">
        <p14:creationId xmlns:p14="http://schemas.microsoft.com/office/powerpoint/2010/main" val="314129422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pattern was largely consistent, which you can see here for </a:t>
            </a:r>
            <a:r>
              <a:rPr lang="en-US" dirty="0" err="1"/>
              <a:t>Fp</a:t>
            </a:r>
            <a:endParaRPr lang="en-US" dirty="0"/>
          </a:p>
        </p:txBody>
      </p:sp>
      <p:sp>
        <p:nvSpPr>
          <p:cNvPr id="4" name="Slide Number Placeholder 3"/>
          <p:cNvSpPr>
            <a:spLocks noGrp="1"/>
          </p:cNvSpPr>
          <p:nvPr>
            <p:ph type="sldNum" sz="quarter" idx="5"/>
          </p:nvPr>
        </p:nvSpPr>
        <p:spPr/>
        <p:txBody>
          <a:bodyPr/>
          <a:lstStyle/>
          <a:p>
            <a:fld id="{C3A13FB1-7874-413B-A0F0-BF17C35865A6}" type="slidenum">
              <a:rPr lang="en-US" smtClean="0"/>
              <a:t>24</a:t>
            </a:fld>
            <a:endParaRPr lang="en-US"/>
          </a:p>
        </p:txBody>
      </p:sp>
    </p:spTree>
    <p:extLst>
      <p:ext uri="{BB962C8B-B14F-4D97-AF65-F5344CB8AC3E}">
        <p14:creationId xmlns:p14="http://schemas.microsoft.com/office/powerpoint/2010/main" val="23984436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here for Fs</a:t>
            </a:r>
          </a:p>
        </p:txBody>
      </p:sp>
      <p:sp>
        <p:nvSpPr>
          <p:cNvPr id="4" name="Slide Number Placeholder 3"/>
          <p:cNvSpPr>
            <a:spLocks noGrp="1"/>
          </p:cNvSpPr>
          <p:nvPr>
            <p:ph type="sldNum" sz="quarter" idx="5"/>
          </p:nvPr>
        </p:nvSpPr>
        <p:spPr/>
        <p:txBody>
          <a:bodyPr/>
          <a:lstStyle/>
          <a:p>
            <a:fld id="{C3A13FB1-7874-413B-A0F0-BF17C35865A6}" type="slidenum">
              <a:rPr lang="en-US" smtClean="0"/>
              <a:t>25</a:t>
            </a:fld>
            <a:endParaRPr lang="en-US"/>
          </a:p>
        </p:txBody>
      </p:sp>
    </p:spTree>
    <p:extLst>
      <p:ext uri="{BB962C8B-B14F-4D97-AF65-F5344CB8AC3E}">
        <p14:creationId xmlns:p14="http://schemas.microsoft.com/office/powerpoint/2010/main" val="338084522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3A13FB1-7874-413B-A0F0-BF17C35865A6}" type="slidenum">
              <a:rPr lang="en-US" smtClean="0"/>
              <a:t>26</a:t>
            </a:fld>
            <a:endParaRPr lang="en-US"/>
          </a:p>
        </p:txBody>
      </p:sp>
    </p:spTree>
    <p:extLst>
      <p:ext uri="{BB962C8B-B14F-4D97-AF65-F5344CB8AC3E}">
        <p14:creationId xmlns:p14="http://schemas.microsoft.com/office/powerpoint/2010/main" val="23289508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 the only divergence from our pattern, FBS demonstrated especially low sensitivity, which may be owed to the low base rate of score elevations on this scale in our sample.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These patterns remained true when we looked at specific feigning conditions.</a:t>
            </a:r>
          </a:p>
          <a:p>
            <a:endParaRPr lang="en-US" dirty="0"/>
          </a:p>
        </p:txBody>
      </p:sp>
      <p:sp>
        <p:nvSpPr>
          <p:cNvPr id="4" name="Slide Number Placeholder 3"/>
          <p:cNvSpPr>
            <a:spLocks noGrp="1"/>
          </p:cNvSpPr>
          <p:nvPr>
            <p:ph type="sldNum" sz="quarter" idx="5"/>
          </p:nvPr>
        </p:nvSpPr>
        <p:spPr/>
        <p:txBody>
          <a:bodyPr/>
          <a:lstStyle/>
          <a:p>
            <a:fld id="{C3A13FB1-7874-413B-A0F0-BF17C35865A6}" type="slidenum">
              <a:rPr lang="en-US" smtClean="0"/>
              <a:t>27</a:t>
            </a:fld>
            <a:endParaRPr lang="en-US"/>
          </a:p>
        </p:txBody>
      </p:sp>
    </p:spTree>
    <p:extLst>
      <p:ext uri="{BB962C8B-B14F-4D97-AF65-F5344CB8AC3E}">
        <p14:creationId xmlns:p14="http://schemas.microsoft.com/office/powerpoint/2010/main" val="293360688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then went on to compute 5 different versions of a scale made up of the average of higher order and or restructured clinical scales. We called these Scale of Scales, referenced throughout the rest of this presentation as SOS. </a:t>
            </a:r>
          </a:p>
          <a:p>
            <a:endParaRPr lang="en-US" dirty="0"/>
          </a:p>
        </p:txBody>
      </p:sp>
      <p:sp>
        <p:nvSpPr>
          <p:cNvPr id="4" name="Slide Number Placeholder 3"/>
          <p:cNvSpPr>
            <a:spLocks noGrp="1"/>
          </p:cNvSpPr>
          <p:nvPr>
            <p:ph type="sldNum" sz="quarter" idx="5"/>
          </p:nvPr>
        </p:nvSpPr>
        <p:spPr/>
        <p:txBody>
          <a:bodyPr/>
          <a:lstStyle/>
          <a:p>
            <a:fld id="{C3A13FB1-7874-413B-A0F0-BF17C35865A6}" type="slidenum">
              <a:rPr lang="en-US" smtClean="0"/>
              <a:t>28</a:t>
            </a:fld>
            <a:endParaRPr lang="en-US"/>
          </a:p>
        </p:txBody>
      </p:sp>
    </p:spTree>
    <p:extLst>
      <p:ext uri="{BB962C8B-B14F-4D97-AF65-F5344CB8AC3E}">
        <p14:creationId xmlns:p14="http://schemas.microsoft.com/office/powerpoint/2010/main" val="198132348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Once computed, we first looked at how congruent our new scores were with current MMPI-3 overreporting scales, using t-tests &amp; classification accuracy statistics of these SOS scales predicting MMPI-3 OR scale score elevations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then looked at the classification accuracy of the SOS scales in predicting feigning groups </a:t>
            </a:r>
          </a:p>
          <a:p>
            <a:endParaRPr lang="en-US" dirty="0"/>
          </a:p>
        </p:txBody>
      </p:sp>
      <p:sp>
        <p:nvSpPr>
          <p:cNvPr id="4" name="Slide Number Placeholder 3"/>
          <p:cNvSpPr>
            <a:spLocks noGrp="1"/>
          </p:cNvSpPr>
          <p:nvPr>
            <p:ph type="sldNum" sz="quarter" idx="5"/>
          </p:nvPr>
        </p:nvSpPr>
        <p:spPr/>
        <p:txBody>
          <a:bodyPr/>
          <a:lstStyle/>
          <a:p>
            <a:fld id="{C3A13FB1-7874-413B-A0F0-BF17C35865A6}" type="slidenum">
              <a:rPr lang="en-US" smtClean="0"/>
              <a:t>29</a:t>
            </a:fld>
            <a:endParaRPr lang="en-US"/>
          </a:p>
        </p:txBody>
      </p:sp>
    </p:spTree>
    <p:extLst>
      <p:ext uri="{BB962C8B-B14F-4D97-AF65-F5344CB8AC3E}">
        <p14:creationId xmlns:p14="http://schemas.microsoft.com/office/powerpoint/2010/main" val="112068072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then compared those accuracy statistics to those demonstrated by the MMPI-3 scales</a:t>
            </a:r>
          </a:p>
        </p:txBody>
      </p:sp>
      <p:sp>
        <p:nvSpPr>
          <p:cNvPr id="4" name="Slide Number Placeholder 3"/>
          <p:cNvSpPr>
            <a:spLocks noGrp="1"/>
          </p:cNvSpPr>
          <p:nvPr>
            <p:ph type="sldNum" sz="quarter" idx="5"/>
          </p:nvPr>
        </p:nvSpPr>
        <p:spPr/>
        <p:txBody>
          <a:bodyPr/>
          <a:lstStyle/>
          <a:p>
            <a:fld id="{C3A13FB1-7874-413B-A0F0-BF17C35865A6}" type="slidenum">
              <a:rPr lang="en-US" smtClean="0"/>
              <a:t>30</a:t>
            </a:fld>
            <a:endParaRPr lang="en-US"/>
          </a:p>
        </p:txBody>
      </p:sp>
    </p:spTree>
    <p:extLst>
      <p:ext uri="{BB962C8B-B14F-4D97-AF65-F5344CB8AC3E}">
        <p14:creationId xmlns:p14="http://schemas.microsoft.com/office/powerpoint/2010/main" val="186779797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tried to capture different levels of hierarchical measurement, as well as being mindful of the potential impact of demoralization on inflated endorsement.</a:t>
            </a:r>
          </a:p>
        </p:txBody>
      </p:sp>
      <p:sp>
        <p:nvSpPr>
          <p:cNvPr id="4" name="Slide Number Placeholder 3"/>
          <p:cNvSpPr>
            <a:spLocks noGrp="1"/>
          </p:cNvSpPr>
          <p:nvPr>
            <p:ph type="sldNum" sz="quarter" idx="5"/>
          </p:nvPr>
        </p:nvSpPr>
        <p:spPr/>
        <p:txBody>
          <a:bodyPr/>
          <a:lstStyle/>
          <a:p>
            <a:fld id="{C3A13FB1-7874-413B-A0F0-BF17C35865A6}" type="slidenum">
              <a:rPr lang="en-US" smtClean="0"/>
              <a:t>31</a:t>
            </a:fld>
            <a:endParaRPr lang="en-US"/>
          </a:p>
        </p:txBody>
      </p:sp>
    </p:spTree>
    <p:extLst>
      <p:ext uri="{BB962C8B-B14F-4D97-AF65-F5344CB8AC3E}">
        <p14:creationId xmlns:p14="http://schemas.microsoft.com/office/powerpoint/2010/main" val="99960702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actual computation of these scales, we wanted to test if which substantive scales included mattered, especially as it related to RCd given that this scale is especially likely to be elevated alongside actual severe psychopathology.  </a:t>
            </a:r>
          </a:p>
        </p:txBody>
      </p:sp>
      <p:sp>
        <p:nvSpPr>
          <p:cNvPr id="4" name="Slide Number Placeholder 3"/>
          <p:cNvSpPr>
            <a:spLocks noGrp="1"/>
          </p:cNvSpPr>
          <p:nvPr>
            <p:ph type="sldNum" sz="quarter" idx="5"/>
          </p:nvPr>
        </p:nvSpPr>
        <p:spPr/>
        <p:txBody>
          <a:bodyPr/>
          <a:lstStyle/>
          <a:p>
            <a:fld id="{C3A13FB1-7874-413B-A0F0-BF17C35865A6}" type="slidenum">
              <a:rPr lang="en-US" smtClean="0"/>
              <a:t>32</a:t>
            </a:fld>
            <a:endParaRPr lang="en-US"/>
          </a:p>
        </p:txBody>
      </p:sp>
    </p:spTree>
    <p:extLst>
      <p:ext uri="{BB962C8B-B14F-4D97-AF65-F5344CB8AC3E}">
        <p14:creationId xmlns:p14="http://schemas.microsoft.com/office/powerpoint/2010/main" val="218267210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version of the SOS scale was just the average of the three higher order scales </a:t>
            </a:r>
          </a:p>
        </p:txBody>
      </p:sp>
      <p:sp>
        <p:nvSpPr>
          <p:cNvPr id="4" name="Slide Number Placeholder 3"/>
          <p:cNvSpPr>
            <a:spLocks noGrp="1"/>
          </p:cNvSpPr>
          <p:nvPr>
            <p:ph type="sldNum" sz="quarter" idx="5"/>
          </p:nvPr>
        </p:nvSpPr>
        <p:spPr/>
        <p:txBody>
          <a:bodyPr/>
          <a:lstStyle/>
          <a:p>
            <a:fld id="{C3A13FB1-7874-413B-A0F0-BF17C35865A6}" type="slidenum">
              <a:rPr lang="en-US" smtClean="0"/>
              <a:t>33</a:t>
            </a:fld>
            <a:endParaRPr lang="en-US"/>
          </a:p>
        </p:txBody>
      </p:sp>
    </p:spTree>
    <p:extLst>
      <p:ext uri="{BB962C8B-B14F-4D97-AF65-F5344CB8AC3E}">
        <p14:creationId xmlns:p14="http://schemas.microsoft.com/office/powerpoint/2010/main" val="42508562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second was the average of all higher order and RC scales</a:t>
            </a:r>
          </a:p>
        </p:txBody>
      </p:sp>
      <p:sp>
        <p:nvSpPr>
          <p:cNvPr id="4" name="Slide Number Placeholder 3"/>
          <p:cNvSpPr>
            <a:spLocks noGrp="1"/>
          </p:cNvSpPr>
          <p:nvPr>
            <p:ph type="sldNum" sz="quarter" idx="5"/>
          </p:nvPr>
        </p:nvSpPr>
        <p:spPr/>
        <p:txBody>
          <a:bodyPr/>
          <a:lstStyle/>
          <a:p>
            <a:fld id="{C3A13FB1-7874-413B-A0F0-BF17C35865A6}" type="slidenum">
              <a:rPr lang="en-US" smtClean="0"/>
              <a:t>34</a:t>
            </a:fld>
            <a:endParaRPr lang="en-US"/>
          </a:p>
        </p:txBody>
      </p:sp>
    </p:spTree>
    <p:extLst>
      <p:ext uri="{BB962C8B-B14F-4D97-AF65-F5344CB8AC3E}">
        <p14:creationId xmlns:p14="http://schemas.microsoft.com/office/powerpoint/2010/main" val="411337638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then for the third version, we took the average of all of the higher order scales and all of the RC scales except for RCd. </a:t>
            </a:r>
          </a:p>
        </p:txBody>
      </p:sp>
      <p:sp>
        <p:nvSpPr>
          <p:cNvPr id="4" name="Slide Number Placeholder 3"/>
          <p:cNvSpPr>
            <a:spLocks noGrp="1"/>
          </p:cNvSpPr>
          <p:nvPr>
            <p:ph type="sldNum" sz="quarter" idx="5"/>
          </p:nvPr>
        </p:nvSpPr>
        <p:spPr/>
        <p:txBody>
          <a:bodyPr/>
          <a:lstStyle/>
          <a:p>
            <a:fld id="{C3A13FB1-7874-413B-A0F0-BF17C35865A6}" type="slidenum">
              <a:rPr lang="en-US" smtClean="0"/>
              <a:t>35</a:t>
            </a:fld>
            <a:endParaRPr lang="en-US"/>
          </a:p>
        </p:txBody>
      </p:sp>
    </p:spTree>
    <p:extLst>
      <p:ext uri="{BB962C8B-B14F-4D97-AF65-F5344CB8AC3E}">
        <p14:creationId xmlns:p14="http://schemas.microsoft.com/office/powerpoint/2010/main" val="71446877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Version 4 tested the average of all the RC scales</a:t>
            </a:r>
          </a:p>
        </p:txBody>
      </p:sp>
      <p:sp>
        <p:nvSpPr>
          <p:cNvPr id="4" name="Slide Number Placeholder 3"/>
          <p:cNvSpPr>
            <a:spLocks noGrp="1"/>
          </p:cNvSpPr>
          <p:nvPr>
            <p:ph type="sldNum" sz="quarter" idx="5"/>
          </p:nvPr>
        </p:nvSpPr>
        <p:spPr/>
        <p:txBody>
          <a:bodyPr/>
          <a:lstStyle/>
          <a:p>
            <a:fld id="{C3A13FB1-7874-413B-A0F0-BF17C35865A6}" type="slidenum">
              <a:rPr lang="en-US" smtClean="0"/>
              <a:t>36</a:t>
            </a:fld>
            <a:endParaRPr lang="en-US"/>
          </a:p>
        </p:txBody>
      </p:sp>
    </p:spTree>
    <p:extLst>
      <p:ext uri="{BB962C8B-B14F-4D97-AF65-F5344CB8AC3E}">
        <p14:creationId xmlns:p14="http://schemas.microsoft.com/office/powerpoint/2010/main" val="359778785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After computing these scales, we found that descriptively, they were fairly equivalent. In this feigning sample, averages tended to be just below a T of 65 and scales had good variability. 66% of this sample was assigned to a feigning condition, and roughly 42% of this sample produced an SOS scale score above T = 65</a:t>
            </a:r>
          </a:p>
        </p:txBody>
      </p:sp>
      <p:sp>
        <p:nvSpPr>
          <p:cNvPr id="4" name="Slide Number Placeholder 3"/>
          <p:cNvSpPr>
            <a:spLocks noGrp="1"/>
          </p:cNvSpPr>
          <p:nvPr>
            <p:ph type="sldNum" sz="quarter" idx="5"/>
          </p:nvPr>
        </p:nvSpPr>
        <p:spPr/>
        <p:txBody>
          <a:bodyPr/>
          <a:lstStyle/>
          <a:p>
            <a:fld id="{C3A13FB1-7874-413B-A0F0-BF17C35865A6}" type="slidenum">
              <a:rPr lang="en-US" smtClean="0"/>
              <a:t>37</a:t>
            </a:fld>
            <a:endParaRPr lang="en-US"/>
          </a:p>
        </p:txBody>
      </p:sp>
    </p:spTree>
    <p:extLst>
      <p:ext uri="{BB962C8B-B14F-4D97-AF65-F5344CB8AC3E}">
        <p14:creationId xmlns:p14="http://schemas.microsoft.com/office/powerpoint/2010/main" val="352197390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Looking at how the SOS scales align with current MMPI-3 Overreporting scales, we see that they were all exceptionally accurate in classifying if participants elevated any of the MMPI-3 overreporting scales, with all sensitivity values and most specificity values exceeding .90</a:t>
            </a:r>
          </a:p>
        </p:txBody>
      </p:sp>
      <p:sp>
        <p:nvSpPr>
          <p:cNvPr id="4" name="Slide Number Placeholder 3"/>
          <p:cNvSpPr>
            <a:spLocks noGrp="1"/>
          </p:cNvSpPr>
          <p:nvPr>
            <p:ph type="sldNum" sz="quarter" idx="5"/>
          </p:nvPr>
        </p:nvSpPr>
        <p:spPr/>
        <p:txBody>
          <a:bodyPr/>
          <a:lstStyle/>
          <a:p>
            <a:fld id="{C3A13FB1-7874-413B-A0F0-BF17C35865A6}" type="slidenum">
              <a:rPr lang="en-US" smtClean="0"/>
              <a:t>38</a:t>
            </a:fld>
            <a:endParaRPr lang="en-US"/>
          </a:p>
        </p:txBody>
      </p:sp>
    </p:spTree>
    <p:extLst>
      <p:ext uri="{BB962C8B-B14F-4D97-AF65-F5344CB8AC3E}">
        <p14:creationId xmlns:p14="http://schemas.microsoft.com/office/powerpoint/2010/main" val="378729179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Similarly, we conducted t-tests looking at mean differences on the SOS scales based on if participants had elevated any OR scales</a:t>
            </a:r>
          </a:p>
        </p:txBody>
      </p:sp>
      <p:sp>
        <p:nvSpPr>
          <p:cNvPr id="4" name="Slide Number Placeholder 3"/>
          <p:cNvSpPr>
            <a:spLocks noGrp="1"/>
          </p:cNvSpPr>
          <p:nvPr>
            <p:ph type="sldNum" sz="quarter" idx="5"/>
          </p:nvPr>
        </p:nvSpPr>
        <p:spPr/>
        <p:txBody>
          <a:bodyPr/>
          <a:lstStyle/>
          <a:p>
            <a:fld id="{C3A13FB1-7874-413B-A0F0-BF17C35865A6}" type="slidenum">
              <a:rPr lang="en-US" smtClean="0"/>
              <a:t>39</a:t>
            </a:fld>
            <a:endParaRPr lang="en-US"/>
          </a:p>
        </p:txBody>
      </p:sp>
    </p:spTree>
    <p:extLst>
      <p:ext uri="{BB962C8B-B14F-4D97-AF65-F5344CB8AC3E}">
        <p14:creationId xmlns:p14="http://schemas.microsoft.com/office/powerpoint/2010/main" val="368880529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differences produced very large effect sizes </a:t>
            </a:r>
          </a:p>
        </p:txBody>
      </p:sp>
      <p:sp>
        <p:nvSpPr>
          <p:cNvPr id="4" name="Slide Number Placeholder 3"/>
          <p:cNvSpPr>
            <a:spLocks noGrp="1"/>
          </p:cNvSpPr>
          <p:nvPr>
            <p:ph type="sldNum" sz="quarter" idx="5"/>
          </p:nvPr>
        </p:nvSpPr>
        <p:spPr/>
        <p:txBody>
          <a:bodyPr/>
          <a:lstStyle/>
          <a:p>
            <a:fld id="{C3A13FB1-7874-413B-A0F0-BF17C35865A6}" type="slidenum">
              <a:rPr lang="en-US" smtClean="0"/>
              <a:t>40</a:t>
            </a:fld>
            <a:endParaRPr lang="en-US"/>
          </a:p>
        </p:txBody>
      </p:sp>
    </p:spTree>
    <p:extLst>
      <p:ext uri="{BB962C8B-B14F-4D97-AF65-F5344CB8AC3E}">
        <p14:creationId xmlns:p14="http://schemas.microsoft.com/office/powerpoint/2010/main" val="287145564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moving into applying theses SOS scales to the prediction of those same feigning groups we looked at earlier with the MMPI-3 overreporting scales, we see here that the higher order SOS scale produced high specificity and moderate sensitivity</a:t>
            </a:r>
          </a:p>
        </p:txBody>
      </p:sp>
      <p:sp>
        <p:nvSpPr>
          <p:cNvPr id="4" name="Slide Number Placeholder 3"/>
          <p:cNvSpPr>
            <a:spLocks noGrp="1"/>
          </p:cNvSpPr>
          <p:nvPr>
            <p:ph type="sldNum" sz="quarter" idx="5"/>
          </p:nvPr>
        </p:nvSpPr>
        <p:spPr/>
        <p:txBody>
          <a:bodyPr/>
          <a:lstStyle/>
          <a:p>
            <a:fld id="{C3A13FB1-7874-413B-A0F0-BF17C35865A6}" type="slidenum">
              <a:rPr lang="en-US" smtClean="0"/>
              <a:t>41</a:t>
            </a:fld>
            <a:endParaRPr lang="en-US"/>
          </a:p>
        </p:txBody>
      </p:sp>
    </p:spTree>
    <p:extLst>
      <p:ext uri="{BB962C8B-B14F-4D97-AF65-F5344CB8AC3E}">
        <p14:creationId xmlns:p14="http://schemas.microsoft.com/office/powerpoint/2010/main" val="30657864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pattern continues when SOS scales included RC scales</a:t>
            </a:r>
          </a:p>
        </p:txBody>
      </p:sp>
      <p:sp>
        <p:nvSpPr>
          <p:cNvPr id="4" name="Slide Number Placeholder 3"/>
          <p:cNvSpPr>
            <a:spLocks noGrp="1"/>
          </p:cNvSpPr>
          <p:nvPr>
            <p:ph type="sldNum" sz="quarter" idx="5"/>
          </p:nvPr>
        </p:nvSpPr>
        <p:spPr/>
        <p:txBody>
          <a:bodyPr/>
          <a:lstStyle/>
          <a:p>
            <a:fld id="{C3A13FB1-7874-413B-A0F0-BF17C35865A6}" type="slidenum">
              <a:rPr lang="en-US" smtClean="0"/>
              <a:t>42</a:t>
            </a:fld>
            <a:endParaRPr lang="en-US"/>
          </a:p>
        </p:txBody>
      </p:sp>
    </p:spTree>
    <p:extLst>
      <p:ext uri="{BB962C8B-B14F-4D97-AF65-F5344CB8AC3E}">
        <p14:creationId xmlns:p14="http://schemas.microsoft.com/office/powerpoint/2010/main" val="353367855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RCd was excluded</a:t>
            </a:r>
          </a:p>
        </p:txBody>
      </p:sp>
      <p:sp>
        <p:nvSpPr>
          <p:cNvPr id="4" name="Slide Number Placeholder 3"/>
          <p:cNvSpPr>
            <a:spLocks noGrp="1"/>
          </p:cNvSpPr>
          <p:nvPr>
            <p:ph type="sldNum" sz="quarter" idx="5"/>
          </p:nvPr>
        </p:nvSpPr>
        <p:spPr/>
        <p:txBody>
          <a:bodyPr/>
          <a:lstStyle/>
          <a:p>
            <a:fld id="{C3A13FB1-7874-413B-A0F0-BF17C35865A6}" type="slidenum">
              <a:rPr lang="en-US" smtClean="0"/>
              <a:t>43</a:t>
            </a:fld>
            <a:endParaRPr lang="en-US"/>
          </a:p>
        </p:txBody>
      </p:sp>
    </p:spTree>
    <p:extLst>
      <p:ext uri="{BB962C8B-B14F-4D97-AF65-F5344CB8AC3E}">
        <p14:creationId xmlns:p14="http://schemas.microsoft.com/office/powerpoint/2010/main" val="355916103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When only RC scales were used</a:t>
            </a:r>
          </a:p>
          <a:p>
            <a:endParaRPr lang="en-US" dirty="0"/>
          </a:p>
        </p:txBody>
      </p:sp>
      <p:sp>
        <p:nvSpPr>
          <p:cNvPr id="4" name="Slide Number Placeholder 3"/>
          <p:cNvSpPr>
            <a:spLocks noGrp="1"/>
          </p:cNvSpPr>
          <p:nvPr>
            <p:ph type="sldNum" sz="quarter" idx="5"/>
          </p:nvPr>
        </p:nvSpPr>
        <p:spPr/>
        <p:txBody>
          <a:bodyPr/>
          <a:lstStyle/>
          <a:p>
            <a:fld id="{C3A13FB1-7874-413B-A0F0-BF17C35865A6}" type="slidenum">
              <a:rPr lang="en-US" smtClean="0"/>
              <a:t>44</a:t>
            </a:fld>
            <a:endParaRPr lang="en-US"/>
          </a:p>
        </p:txBody>
      </p:sp>
    </p:spTree>
    <p:extLst>
      <p:ext uri="{BB962C8B-B14F-4D97-AF65-F5344CB8AC3E}">
        <p14:creationId xmlns:p14="http://schemas.microsoft.com/office/powerpoint/2010/main" val="34731623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Across all five scales, we are seeing similar performance to the point that you can’t even enjoy the beautiful green and orange lines.</a:t>
            </a:r>
          </a:p>
        </p:txBody>
      </p:sp>
      <p:sp>
        <p:nvSpPr>
          <p:cNvPr id="4" name="Slide Number Placeholder 3"/>
          <p:cNvSpPr>
            <a:spLocks noGrp="1"/>
          </p:cNvSpPr>
          <p:nvPr>
            <p:ph type="sldNum" sz="quarter" idx="5"/>
          </p:nvPr>
        </p:nvSpPr>
        <p:spPr/>
        <p:txBody>
          <a:bodyPr/>
          <a:lstStyle/>
          <a:p>
            <a:fld id="{C3A13FB1-7874-413B-A0F0-BF17C35865A6}" type="slidenum">
              <a:rPr lang="en-US" smtClean="0"/>
              <a:t>45</a:t>
            </a:fld>
            <a:endParaRPr lang="en-US"/>
          </a:p>
        </p:txBody>
      </p:sp>
    </p:spTree>
    <p:extLst>
      <p:ext uri="{BB962C8B-B14F-4D97-AF65-F5344CB8AC3E}">
        <p14:creationId xmlns:p14="http://schemas.microsoft.com/office/powerpoint/2010/main" val="14361603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to put it all together, I have graphed here the average performance of the MMPI-3 OR scales, excluding FBS</a:t>
            </a:r>
          </a:p>
          <a:p>
            <a:pPr lvl="1"/>
            <a:endParaRPr lang="en-US" dirty="0"/>
          </a:p>
          <a:p>
            <a:endParaRPr lang="en-US" dirty="0"/>
          </a:p>
        </p:txBody>
      </p:sp>
      <p:sp>
        <p:nvSpPr>
          <p:cNvPr id="4" name="Slide Number Placeholder 3"/>
          <p:cNvSpPr>
            <a:spLocks noGrp="1"/>
          </p:cNvSpPr>
          <p:nvPr>
            <p:ph type="sldNum" sz="quarter" idx="5"/>
          </p:nvPr>
        </p:nvSpPr>
        <p:spPr/>
        <p:txBody>
          <a:bodyPr/>
          <a:lstStyle/>
          <a:p>
            <a:fld id="{C3A13FB1-7874-413B-A0F0-BF17C35865A6}" type="slidenum">
              <a:rPr lang="en-US" smtClean="0"/>
              <a:t>46</a:t>
            </a:fld>
            <a:endParaRPr lang="en-US"/>
          </a:p>
        </p:txBody>
      </p:sp>
    </p:spTree>
    <p:extLst>
      <p:ext uri="{BB962C8B-B14F-4D97-AF65-F5344CB8AC3E}">
        <p14:creationId xmlns:p14="http://schemas.microsoft.com/office/powerpoint/2010/main" val="239438606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here I have overlaid the SOS scales that we investigated in this study. What we found was that while specificity values were largely similar across analyses, sensitivity values were higher on average across all considered SOS scales versus their MMPI-3 counter parts, regardless of if we defined groups using any feigning instructions or broke it down by specific instruction groups</a:t>
            </a:r>
          </a:p>
          <a:p>
            <a:endParaRPr lang="en-US" dirty="0"/>
          </a:p>
          <a:p>
            <a:pPr lvl="1"/>
            <a:endParaRPr lang="en-US" dirty="0"/>
          </a:p>
          <a:p>
            <a:endParaRPr lang="en-US" dirty="0"/>
          </a:p>
        </p:txBody>
      </p:sp>
      <p:sp>
        <p:nvSpPr>
          <p:cNvPr id="4" name="Slide Number Placeholder 3"/>
          <p:cNvSpPr>
            <a:spLocks noGrp="1"/>
          </p:cNvSpPr>
          <p:nvPr>
            <p:ph type="sldNum" sz="quarter" idx="5"/>
          </p:nvPr>
        </p:nvSpPr>
        <p:spPr/>
        <p:txBody>
          <a:bodyPr/>
          <a:lstStyle/>
          <a:p>
            <a:fld id="{C3A13FB1-7874-413B-A0F0-BF17C35865A6}" type="slidenum">
              <a:rPr lang="en-US" smtClean="0"/>
              <a:t>47</a:t>
            </a:fld>
            <a:endParaRPr lang="en-US"/>
          </a:p>
        </p:txBody>
      </p:sp>
    </p:spTree>
    <p:extLst>
      <p:ext uri="{BB962C8B-B14F-4D97-AF65-F5344CB8AC3E}">
        <p14:creationId xmlns:p14="http://schemas.microsoft.com/office/powerpoint/2010/main" val="384690242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average sensitivity, excluding FBS, for MMPI-3 OR scales across those groups and analyses was around .41 while it was around .54 across those same analyses for the SOS scales, resulting in a roughly 13% increase in our ability to correctly identify feigners as feigning when using an SOS scale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C3A13FB1-7874-413B-A0F0-BF17C35865A6}" type="slidenum">
              <a:rPr lang="en-US" smtClean="0"/>
              <a:t>48</a:t>
            </a:fld>
            <a:endParaRPr lang="en-US"/>
          </a:p>
        </p:txBody>
      </p:sp>
    </p:spTree>
    <p:extLst>
      <p:ext uri="{BB962C8B-B14F-4D97-AF65-F5344CB8AC3E}">
        <p14:creationId xmlns:p14="http://schemas.microsoft.com/office/powerpoint/2010/main" val="281360377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BA659A2-A745-644C-99E9-B916192B02DB}" type="slidenum">
              <a:rPr lang="en-US" smtClean="0"/>
              <a:t>54</a:t>
            </a:fld>
            <a:endParaRPr lang="en-US"/>
          </a:p>
        </p:txBody>
      </p:sp>
    </p:spTree>
    <p:extLst>
      <p:ext uri="{BB962C8B-B14F-4D97-AF65-F5344CB8AC3E}">
        <p14:creationId xmlns:p14="http://schemas.microsoft.com/office/powerpoint/2010/main" val="403067204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patterns remained true when we looked at specific feigning conditions, so PTSD instructions, </a:t>
            </a:r>
            <a:r>
              <a:rPr lang="en-US" dirty="0" err="1"/>
              <a:t>mTBI</a:t>
            </a:r>
            <a:r>
              <a:rPr lang="en-US" dirty="0"/>
              <a:t> instructions, or the co-morbid condition, but we do see more moderate specificity in the .75 range while sensitivity stays between .28 and .47 excluding FBS as an outlier</a:t>
            </a:r>
          </a:p>
          <a:p>
            <a:endParaRPr lang="en-US" dirty="0"/>
          </a:p>
          <a:p>
            <a:endParaRPr lang="en-US" dirty="0"/>
          </a:p>
          <a:p>
            <a:endParaRPr lang="en-US" dirty="0"/>
          </a:p>
          <a:p>
            <a:r>
              <a:rPr lang="en-US" dirty="0"/>
              <a:t>____________________________________________________________________</a:t>
            </a:r>
          </a:p>
          <a:p>
            <a:r>
              <a:rPr lang="en-US" dirty="0"/>
              <a:t>Sen/spec around .40/.98 and changes to: .46/.75, .28/.72, .47/.75</a:t>
            </a:r>
          </a:p>
        </p:txBody>
      </p:sp>
      <p:sp>
        <p:nvSpPr>
          <p:cNvPr id="4" name="Slide Number Placeholder 3"/>
          <p:cNvSpPr>
            <a:spLocks noGrp="1"/>
          </p:cNvSpPr>
          <p:nvPr>
            <p:ph type="sldNum" sz="quarter" idx="5"/>
          </p:nvPr>
        </p:nvSpPr>
        <p:spPr/>
        <p:txBody>
          <a:bodyPr/>
          <a:lstStyle/>
          <a:p>
            <a:fld id="{C3A13FB1-7874-413B-A0F0-BF17C35865A6}" type="slidenum">
              <a:rPr lang="en-US" smtClean="0"/>
              <a:t>55</a:t>
            </a:fld>
            <a:endParaRPr lang="en-US"/>
          </a:p>
        </p:txBody>
      </p:sp>
    </p:spTree>
    <p:extLst>
      <p:ext uri="{BB962C8B-B14F-4D97-AF65-F5344CB8AC3E}">
        <p14:creationId xmlns:p14="http://schemas.microsoft.com/office/powerpoint/2010/main" val="344905493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and, like in the MMPI-3 scale analyses, the general pattern of findings is similar when we break these analyses a part by specific feigning conditions, although like in the MMPI-3 analyses, we are seeing more moderate specificity values, for these between .57 and .63</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________________________________________________________________________________________</a:t>
            </a:r>
          </a:p>
          <a:p>
            <a:r>
              <a:rPr lang="en-US" dirty="0"/>
              <a:t>Was .54/.94: .57/.63, .47/.59, .59/.63</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For MMPI scales: Sen/spec around .40/.98 and changes to: .46/.75, .28/.72, .47/.75</a:t>
            </a:r>
          </a:p>
          <a:p>
            <a:endParaRPr lang="en-US" dirty="0"/>
          </a:p>
        </p:txBody>
      </p:sp>
      <p:sp>
        <p:nvSpPr>
          <p:cNvPr id="4" name="Slide Number Placeholder 3"/>
          <p:cNvSpPr>
            <a:spLocks noGrp="1"/>
          </p:cNvSpPr>
          <p:nvPr>
            <p:ph type="sldNum" sz="quarter" idx="5"/>
          </p:nvPr>
        </p:nvSpPr>
        <p:spPr/>
        <p:txBody>
          <a:bodyPr/>
          <a:lstStyle/>
          <a:p>
            <a:fld id="{C3A13FB1-7874-413B-A0F0-BF17C35865A6}" type="slidenum">
              <a:rPr lang="en-US" smtClean="0"/>
              <a:t>56</a:t>
            </a:fld>
            <a:endParaRPr lang="en-US"/>
          </a:p>
        </p:txBody>
      </p:sp>
    </p:spTree>
    <p:extLst>
      <p:ext uri="{BB962C8B-B14F-4D97-AF65-F5344CB8AC3E}">
        <p14:creationId xmlns:p14="http://schemas.microsoft.com/office/powerpoint/2010/main" val="342890112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000000"/>
                </a:solidFill>
                <a:effectLst/>
                <a:latin typeface="Times New Roman" panose="02020603050405020304" pitchFamily="18" charset="0"/>
              </a:rPr>
              <a:t>Description of the condition-specific symptoms were read aloud by a research assistant and participants were provided with printed information about diagnostic criteria/symptoms for their condition, which they were able to reference during the study.</a:t>
            </a:r>
            <a:endParaRPr lang="en-US" dirty="0"/>
          </a:p>
        </p:txBody>
      </p:sp>
      <p:sp>
        <p:nvSpPr>
          <p:cNvPr id="4" name="Slide Number Placeholder 3"/>
          <p:cNvSpPr>
            <a:spLocks noGrp="1"/>
          </p:cNvSpPr>
          <p:nvPr>
            <p:ph type="sldNum" sz="quarter" idx="5"/>
          </p:nvPr>
        </p:nvSpPr>
        <p:spPr/>
        <p:txBody>
          <a:bodyPr/>
          <a:lstStyle/>
          <a:p>
            <a:fld id="{C3A13FB1-7874-413B-A0F0-BF17C35865A6}" type="slidenum">
              <a:rPr lang="en-US" smtClean="0"/>
              <a:t>57</a:t>
            </a:fld>
            <a:endParaRPr lang="en-US"/>
          </a:p>
        </p:txBody>
      </p:sp>
    </p:spTree>
    <p:extLst>
      <p:ext uri="{BB962C8B-B14F-4D97-AF65-F5344CB8AC3E}">
        <p14:creationId xmlns:p14="http://schemas.microsoft.com/office/powerpoint/2010/main" val="20605434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F80BCA-6610-EA47-379C-E4D7D7322D3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2CF924A-3545-0790-13E3-5D461F1759F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19BD91F-18E4-CF23-2726-3630A5307EC4}"/>
              </a:ext>
            </a:extLst>
          </p:cNvPr>
          <p:cNvSpPr>
            <a:spLocks noGrp="1"/>
          </p:cNvSpPr>
          <p:nvPr>
            <p:ph type="dt" sz="half" idx="10"/>
          </p:nvPr>
        </p:nvSpPr>
        <p:spPr/>
        <p:txBody>
          <a:bodyPr/>
          <a:lstStyle/>
          <a:p>
            <a:fld id="{AECB9D26-0C91-4D5F-959D-049BB8459B15}" type="datetimeFigureOut">
              <a:rPr lang="en-US" smtClean="0"/>
              <a:t>6/13/2022</a:t>
            </a:fld>
            <a:endParaRPr lang="en-US"/>
          </a:p>
        </p:txBody>
      </p:sp>
      <p:sp>
        <p:nvSpPr>
          <p:cNvPr id="5" name="Footer Placeholder 4">
            <a:extLst>
              <a:ext uri="{FF2B5EF4-FFF2-40B4-BE49-F238E27FC236}">
                <a16:creationId xmlns:a16="http://schemas.microsoft.com/office/drawing/2014/main" id="{0D59CC49-5CD9-BAA6-C206-60DCF17481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27A39F1-D9AA-44F6-00BA-4FAC4A35C9BD}"/>
              </a:ext>
            </a:extLst>
          </p:cNvPr>
          <p:cNvSpPr>
            <a:spLocks noGrp="1"/>
          </p:cNvSpPr>
          <p:nvPr>
            <p:ph type="sldNum" sz="quarter" idx="12"/>
          </p:nvPr>
        </p:nvSpPr>
        <p:spPr/>
        <p:txBody>
          <a:bodyPr/>
          <a:lstStyle/>
          <a:p>
            <a:fld id="{89EC5E5C-006F-41E0-93A3-BF75D37A9B04}" type="slidenum">
              <a:rPr lang="en-US" smtClean="0"/>
              <a:t>‹#›</a:t>
            </a:fld>
            <a:endParaRPr lang="en-US"/>
          </a:p>
        </p:txBody>
      </p:sp>
    </p:spTree>
    <p:extLst>
      <p:ext uri="{BB962C8B-B14F-4D97-AF65-F5344CB8AC3E}">
        <p14:creationId xmlns:p14="http://schemas.microsoft.com/office/powerpoint/2010/main" val="11650153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2FBBAA-6CF9-2A7E-2312-D7D5726F63B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5A3D236-0901-F8F1-1702-0C0EA331DF4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BC30F6-E6BF-5E78-D9D1-F6FEC59DF958}"/>
              </a:ext>
            </a:extLst>
          </p:cNvPr>
          <p:cNvSpPr>
            <a:spLocks noGrp="1"/>
          </p:cNvSpPr>
          <p:nvPr>
            <p:ph type="dt" sz="half" idx="10"/>
          </p:nvPr>
        </p:nvSpPr>
        <p:spPr/>
        <p:txBody>
          <a:bodyPr/>
          <a:lstStyle/>
          <a:p>
            <a:fld id="{AECB9D26-0C91-4D5F-959D-049BB8459B15}" type="datetimeFigureOut">
              <a:rPr lang="en-US" smtClean="0"/>
              <a:t>6/13/2022</a:t>
            </a:fld>
            <a:endParaRPr lang="en-US"/>
          </a:p>
        </p:txBody>
      </p:sp>
      <p:sp>
        <p:nvSpPr>
          <p:cNvPr id="5" name="Footer Placeholder 4">
            <a:extLst>
              <a:ext uri="{FF2B5EF4-FFF2-40B4-BE49-F238E27FC236}">
                <a16:creationId xmlns:a16="http://schemas.microsoft.com/office/drawing/2014/main" id="{66F43038-BEF7-B237-412E-F32051311B9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658D908-3BAC-9BE6-72B9-5E73AF81EC83}"/>
              </a:ext>
            </a:extLst>
          </p:cNvPr>
          <p:cNvSpPr>
            <a:spLocks noGrp="1"/>
          </p:cNvSpPr>
          <p:nvPr>
            <p:ph type="sldNum" sz="quarter" idx="12"/>
          </p:nvPr>
        </p:nvSpPr>
        <p:spPr/>
        <p:txBody>
          <a:bodyPr/>
          <a:lstStyle/>
          <a:p>
            <a:fld id="{89EC5E5C-006F-41E0-93A3-BF75D37A9B04}" type="slidenum">
              <a:rPr lang="en-US" smtClean="0"/>
              <a:t>‹#›</a:t>
            </a:fld>
            <a:endParaRPr lang="en-US"/>
          </a:p>
        </p:txBody>
      </p:sp>
    </p:spTree>
    <p:extLst>
      <p:ext uri="{BB962C8B-B14F-4D97-AF65-F5344CB8AC3E}">
        <p14:creationId xmlns:p14="http://schemas.microsoft.com/office/powerpoint/2010/main" val="15048323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AE873A-B3A1-EABE-2BFB-847DE365D9B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03EE5CE-05F1-BB54-8DE3-9F96C548A3B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49F3CCF-3FC3-E04C-AD86-8C71F49B5B8B}"/>
              </a:ext>
            </a:extLst>
          </p:cNvPr>
          <p:cNvSpPr>
            <a:spLocks noGrp="1"/>
          </p:cNvSpPr>
          <p:nvPr>
            <p:ph type="dt" sz="half" idx="10"/>
          </p:nvPr>
        </p:nvSpPr>
        <p:spPr/>
        <p:txBody>
          <a:bodyPr/>
          <a:lstStyle/>
          <a:p>
            <a:fld id="{AECB9D26-0C91-4D5F-959D-049BB8459B15}" type="datetimeFigureOut">
              <a:rPr lang="en-US" smtClean="0"/>
              <a:t>6/13/2022</a:t>
            </a:fld>
            <a:endParaRPr lang="en-US"/>
          </a:p>
        </p:txBody>
      </p:sp>
      <p:sp>
        <p:nvSpPr>
          <p:cNvPr id="5" name="Footer Placeholder 4">
            <a:extLst>
              <a:ext uri="{FF2B5EF4-FFF2-40B4-BE49-F238E27FC236}">
                <a16:creationId xmlns:a16="http://schemas.microsoft.com/office/drawing/2014/main" id="{E4EFF7F1-7D99-90EA-1707-9B06FFD671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51F9401-F373-7467-C084-FFAF34DEA208}"/>
              </a:ext>
            </a:extLst>
          </p:cNvPr>
          <p:cNvSpPr>
            <a:spLocks noGrp="1"/>
          </p:cNvSpPr>
          <p:nvPr>
            <p:ph type="sldNum" sz="quarter" idx="12"/>
          </p:nvPr>
        </p:nvSpPr>
        <p:spPr/>
        <p:txBody>
          <a:bodyPr/>
          <a:lstStyle/>
          <a:p>
            <a:fld id="{89EC5E5C-006F-41E0-93A3-BF75D37A9B04}" type="slidenum">
              <a:rPr lang="en-US" smtClean="0"/>
              <a:t>‹#›</a:t>
            </a:fld>
            <a:endParaRPr lang="en-US"/>
          </a:p>
        </p:txBody>
      </p:sp>
    </p:spTree>
    <p:extLst>
      <p:ext uri="{BB962C8B-B14F-4D97-AF65-F5344CB8AC3E}">
        <p14:creationId xmlns:p14="http://schemas.microsoft.com/office/powerpoint/2010/main" val="32254203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069ECC-DC0A-C998-56B7-5A73DD83EAA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18A2292-5CF7-3750-E411-7CC6C2D9E6B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E0945E7-7C53-B914-8D54-7FA87C02810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744357A-7605-2AC3-310A-78BB88825E9C}"/>
              </a:ext>
            </a:extLst>
          </p:cNvPr>
          <p:cNvSpPr>
            <a:spLocks noGrp="1"/>
          </p:cNvSpPr>
          <p:nvPr>
            <p:ph type="dt" sz="half" idx="10"/>
          </p:nvPr>
        </p:nvSpPr>
        <p:spPr/>
        <p:txBody>
          <a:bodyPr/>
          <a:lstStyle/>
          <a:p>
            <a:fld id="{AECB9D26-0C91-4D5F-959D-049BB8459B15}" type="datetimeFigureOut">
              <a:rPr lang="en-US" smtClean="0"/>
              <a:t>6/13/2022</a:t>
            </a:fld>
            <a:endParaRPr lang="en-US"/>
          </a:p>
        </p:txBody>
      </p:sp>
      <p:sp>
        <p:nvSpPr>
          <p:cNvPr id="6" name="Footer Placeholder 5">
            <a:extLst>
              <a:ext uri="{FF2B5EF4-FFF2-40B4-BE49-F238E27FC236}">
                <a16:creationId xmlns:a16="http://schemas.microsoft.com/office/drawing/2014/main" id="{0A1D9F34-7CB4-8017-9240-8D18B564956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9BD1B0A-8C09-D004-BB82-D634B195571A}"/>
              </a:ext>
            </a:extLst>
          </p:cNvPr>
          <p:cNvSpPr>
            <a:spLocks noGrp="1"/>
          </p:cNvSpPr>
          <p:nvPr>
            <p:ph type="sldNum" sz="quarter" idx="12"/>
          </p:nvPr>
        </p:nvSpPr>
        <p:spPr/>
        <p:txBody>
          <a:bodyPr/>
          <a:lstStyle/>
          <a:p>
            <a:fld id="{89EC5E5C-006F-41E0-93A3-BF75D37A9B04}" type="slidenum">
              <a:rPr lang="en-US" smtClean="0"/>
              <a:t>‹#›</a:t>
            </a:fld>
            <a:endParaRPr lang="en-US"/>
          </a:p>
        </p:txBody>
      </p:sp>
    </p:spTree>
    <p:extLst>
      <p:ext uri="{BB962C8B-B14F-4D97-AF65-F5344CB8AC3E}">
        <p14:creationId xmlns:p14="http://schemas.microsoft.com/office/powerpoint/2010/main" val="6513412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EE3C65-E95D-7DAB-E287-0651B488143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C0F114E-7196-89C5-1B1B-3ED18CE2A6E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6462BB1-D599-6788-38E4-86151C574FC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26727A6-0107-C388-3990-2C3933A0999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532C251-9018-80FF-77DD-A121D05B83B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AC71CD8-E6B9-0DB3-C72C-4EBE7355625B}"/>
              </a:ext>
            </a:extLst>
          </p:cNvPr>
          <p:cNvSpPr>
            <a:spLocks noGrp="1"/>
          </p:cNvSpPr>
          <p:nvPr>
            <p:ph type="dt" sz="half" idx="10"/>
          </p:nvPr>
        </p:nvSpPr>
        <p:spPr/>
        <p:txBody>
          <a:bodyPr/>
          <a:lstStyle/>
          <a:p>
            <a:fld id="{AECB9D26-0C91-4D5F-959D-049BB8459B15}" type="datetimeFigureOut">
              <a:rPr lang="en-US" smtClean="0"/>
              <a:t>6/13/2022</a:t>
            </a:fld>
            <a:endParaRPr lang="en-US"/>
          </a:p>
        </p:txBody>
      </p:sp>
      <p:sp>
        <p:nvSpPr>
          <p:cNvPr id="8" name="Footer Placeholder 7">
            <a:extLst>
              <a:ext uri="{FF2B5EF4-FFF2-40B4-BE49-F238E27FC236}">
                <a16:creationId xmlns:a16="http://schemas.microsoft.com/office/drawing/2014/main" id="{C1E0236E-C340-81BF-34CE-8474CBF45D9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0BF1ECB-3C77-22E8-7263-BD4936748AB0}"/>
              </a:ext>
            </a:extLst>
          </p:cNvPr>
          <p:cNvSpPr>
            <a:spLocks noGrp="1"/>
          </p:cNvSpPr>
          <p:nvPr>
            <p:ph type="sldNum" sz="quarter" idx="12"/>
          </p:nvPr>
        </p:nvSpPr>
        <p:spPr/>
        <p:txBody>
          <a:bodyPr/>
          <a:lstStyle/>
          <a:p>
            <a:fld id="{89EC5E5C-006F-41E0-93A3-BF75D37A9B04}" type="slidenum">
              <a:rPr lang="en-US" smtClean="0"/>
              <a:t>‹#›</a:t>
            </a:fld>
            <a:endParaRPr lang="en-US"/>
          </a:p>
        </p:txBody>
      </p:sp>
    </p:spTree>
    <p:extLst>
      <p:ext uri="{BB962C8B-B14F-4D97-AF65-F5344CB8AC3E}">
        <p14:creationId xmlns:p14="http://schemas.microsoft.com/office/powerpoint/2010/main" val="24594807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7BF934-6971-D266-26CD-F88F2D4857C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C1BD06A-8B19-4BF5-687D-129BD1ABD8D4}"/>
              </a:ext>
            </a:extLst>
          </p:cNvPr>
          <p:cNvSpPr>
            <a:spLocks noGrp="1"/>
          </p:cNvSpPr>
          <p:nvPr>
            <p:ph type="dt" sz="half" idx="10"/>
          </p:nvPr>
        </p:nvSpPr>
        <p:spPr/>
        <p:txBody>
          <a:bodyPr/>
          <a:lstStyle/>
          <a:p>
            <a:fld id="{AECB9D26-0C91-4D5F-959D-049BB8459B15}" type="datetimeFigureOut">
              <a:rPr lang="en-US" smtClean="0"/>
              <a:t>6/13/2022</a:t>
            </a:fld>
            <a:endParaRPr lang="en-US"/>
          </a:p>
        </p:txBody>
      </p:sp>
      <p:sp>
        <p:nvSpPr>
          <p:cNvPr id="4" name="Footer Placeholder 3">
            <a:extLst>
              <a:ext uri="{FF2B5EF4-FFF2-40B4-BE49-F238E27FC236}">
                <a16:creationId xmlns:a16="http://schemas.microsoft.com/office/drawing/2014/main" id="{3A755C6F-DEE7-C71B-C37C-C2C187B1AE6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9287F96-52E5-CB0F-B45D-E0765D8AF035}"/>
              </a:ext>
            </a:extLst>
          </p:cNvPr>
          <p:cNvSpPr>
            <a:spLocks noGrp="1"/>
          </p:cNvSpPr>
          <p:nvPr>
            <p:ph type="sldNum" sz="quarter" idx="12"/>
          </p:nvPr>
        </p:nvSpPr>
        <p:spPr/>
        <p:txBody>
          <a:bodyPr/>
          <a:lstStyle/>
          <a:p>
            <a:fld id="{89EC5E5C-006F-41E0-93A3-BF75D37A9B04}" type="slidenum">
              <a:rPr lang="en-US" smtClean="0"/>
              <a:t>‹#›</a:t>
            </a:fld>
            <a:endParaRPr lang="en-US"/>
          </a:p>
        </p:txBody>
      </p:sp>
    </p:spTree>
    <p:extLst>
      <p:ext uri="{BB962C8B-B14F-4D97-AF65-F5344CB8AC3E}">
        <p14:creationId xmlns:p14="http://schemas.microsoft.com/office/powerpoint/2010/main" val="30418321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598A8A6-A2B7-F256-56F1-7E4DAF2D4AAF}"/>
              </a:ext>
            </a:extLst>
          </p:cNvPr>
          <p:cNvSpPr>
            <a:spLocks noGrp="1"/>
          </p:cNvSpPr>
          <p:nvPr>
            <p:ph type="dt" sz="half" idx="10"/>
          </p:nvPr>
        </p:nvSpPr>
        <p:spPr/>
        <p:txBody>
          <a:bodyPr/>
          <a:lstStyle/>
          <a:p>
            <a:fld id="{AECB9D26-0C91-4D5F-959D-049BB8459B15}" type="datetimeFigureOut">
              <a:rPr lang="en-US" smtClean="0"/>
              <a:t>6/13/2022</a:t>
            </a:fld>
            <a:endParaRPr lang="en-US"/>
          </a:p>
        </p:txBody>
      </p:sp>
      <p:sp>
        <p:nvSpPr>
          <p:cNvPr id="3" name="Footer Placeholder 2">
            <a:extLst>
              <a:ext uri="{FF2B5EF4-FFF2-40B4-BE49-F238E27FC236}">
                <a16:creationId xmlns:a16="http://schemas.microsoft.com/office/drawing/2014/main" id="{C58EB225-4F17-8BFF-4170-E3A4A20296D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0628D1B-44C2-BADC-78F0-465D40666988}"/>
              </a:ext>
            </a:extLst>
          </p:cNvPr>
          <p:cNvSpPr>
            <a:spLocks noGrp="1"/>
          </p:cNvSpPr>
          <p:nvPr>
            <p:ph type="sldNum" sz="quarter" idx="12"/>
          </p:nvPr>
        </p:nvSpPr>
        <p:spPr/>
        <p:txBody>
          <a:bodyPr/>
          <a:lstStyle/>
          <a:p>
            <a:fld id="{89EC5E5C-006F-41E0-93A3-BF75D37A9B04}" type="slidenum">
              <a:rPr lang="en-US" smtClean="0"/>
              <a:t>‹#›</a:t>
            </a:fld>
            <a:endParaRPr lang="en-US"/>
          </a:p>
        </p:txBody>
      </p:sp>
    </p:spTree>
    <p:extLst>
      <p:ext uri="{BB962C8B-B14F-4D97-AF65-F5344CB8AC3E}">
        <p14:creationId xmlns:p14="http://schemas.microsoft.com/office/powerpoint/2010/main" val="25860570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D817A-85E8-ABF0-A7D2-B6E10C7B139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9B79F93-7DD7-0F6D-AE17-96963EA89FC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4E9F969-1E47-C149-038F-AD4A9BB9664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2B2CE35-45E7-4884-4FFD-73B15315F4E5}"/>
              </a:ext>
            </a:extLst>
          </p:cNvPr>
          <p:cNvSpPr>
            <a:spLocks noGrp="1"/>
          </p:cNvSpPr>
          <p:nvPr>
            <p:ph type="dt" sz="half" idx="10"/>
          </p:nvPr>
        </p:nvSpPr>
        <p:spPr/>
        <p:txBody>
          <a:bodyPr/>
          <a:lstStyle/>
          <a:p>
            <a:fld id="{AECB9D26-0C91-4D5F-959D-049BB8459B15}" type="datetimeFigureOut">
              <a:rPr lang="en-US" smtClean="0"/>
              <a:t>6/13/2022</a:t>
            </a:fld>
            <a:endParaRPr lang="en-US"/>
          </a:p>
        </p:txBody>
      </p:sp>
      <p:sp>
        <p:nvSpPr>
          <p:cNvPr id="6" name="Footer Placeholder 5">
            <a:extLst>
              <a:ext uri="{FF2B5EF4-FFF2-40B4-BE49-F238E27FC236}">
                <a16:creationId xmlns:a16="http://schemas.microsoft.com/office/drawing/2014/main" id="{B75F8475-9BB0-AEB0-1056-DB335E0DBF7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FB1E06F-8FFE-503B-A7CC-BF32FC1B2ACF}"/>
              </a:ext>
            </a:extLst>
          </p:cNvPr>
          <p:cNvSpPr>
            <a:spLocks noGrp="1"/>
          </p:cNvSpPr>
          <p:nvPr>
            <p:ph type="sldNum" sz="quarter" idx="12"/>
          </p:nvPr>
        </p:nvSpPr>
        <p:spPr/>
        <p:txBody>
          <a:bodyPr/>
          <a:lstStyle/>
          <a:p>
            <a:fld id="{89EC5E5C-006F-41E0-93A3-BF75D37A9B04}" type="slidenum">
              <a:rPr lang="en-US" smtClean="0"/>
              <a:t>‹#›</a:t>
            </a:fld>
            <a:endParaRPr lang="en-US"/>
          </a:p>
        </p:txBody>
      </p:sp>
    </p:spTree>
    <p:extLst>
      <p:ext uri="{BB962C8B-B14F-4D97-AF65-F5344CB8AC3E}">
        <p14:creationId xmlns:p14="http://schemas.microsoft.com/office/powerpoint/2010/main" val="25517427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C70F2F-FE02-69EA-869E-EDAAAE327D2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D7F5753-85E9-4527-F0EE-A33791F8B48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CFB7A98-C070-9761-7931-EA8D06327B2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457D578-EC1C-CF53-2058-7770B00AF6CD}"/>
              </a:ext>
            </a:extLst>
          </p:cNvPr>
          <p:cNvSpPr>
            <a:spLocks noGrp="1"/>
          </p:cNvSpPr>
          <p:nvPr>
            <p:ph type="dt" sz="half" idx="10"/>
          </p:nvPr>
        </p:nvSpPr>
        <p:spPr/>
        <p:txBody>
          <a:bodyPr/>
          <a:lstStyle/>
          <a:p>
            <a:fld id="{AECB9D26-0C91-4D5F-959D-049BB8459B15}" type="datetimeFigureOut">
              <a:rPr lang="en-US" smtClean="0"/>
              <a:t>6/13/2022</a:t>
            </a:fld>
            <a:endParaRPr lang="en-US"/>
          </a:p>
        </p:txBody>
      </p:sp>
      <p:sp>
        <p:nvSpPr>
          <p:cNvPr id="6" name="Footer Placeholder 5">
            <a:extLst>
              <a:ext uri="{FF2B5EF4-FFF2-40B4-BE49-F238E27FC236}">
                <a16:creationId xmlns:a16="http://schemas.microsoft.com/office/drawing/2014/main" id="{A99927F9-96FF-89F1-4592-4C232604325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2F044F1-27EC-D156-9902-1422B0E97687}"/>
              </a:ext>
            </a:extLst>
          </p:cNvPr>
          <p:cNvSpPr>
            <a:spLocks noGrp="1"/>
          </p:cNvSpPr>
          <p:nvPr>
            <p:ph type="sldNum" sz="quarter" idx="12"/>
          </p:nvPr>
        </p:nvSpPr>
        <p:spPr/>
        <p:txBody>
          <a:bodyPr/>
          <a:lstStyle/>
          <a:p>
            <a:fld id="{89EC5E5C-006F-41E0-93A3-BF75D37A9B04}" type="slidenum">
              <a:rPr lang="en-US" smtClean="0"/>
              <a:t>‹#›</a:t>
            </a:fld>
            <a:endParaRPr lang="en-US"/>
          </a:p>
        </p:txBody>
      </p:sp>
    </p:spTree>
    <p:extLst>
      <p:ext uri="{BB962C8B-B14F-4D97-AF65-F5344CB8AC3E}">
        <p14:creationId xmlns:p14="http://schemas.microsoft.com/office/powerpoint/2010/main" val="23430748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DB8BE8-E4A2-D401-9693-43695CF0DE4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3C23CA4-59AA-6455-35F9-62D67AC887A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C55FD61-0516-0EB2-005A-27D8411BEABD}"/>
              </a:ext>
            </a:extLst>
          </p:cNvPr>
          <p:cNvSpPr>
            <a:spLocks noGrp="1"/>
          </p:cNvSpPr>
          <p:nvPr>
            <p:ph type="dt" sz="half" idx="10"/>
          </p:nvPr>
        </p:nvSpPr>
        <p:spPr/>
        <p:txBody>
          <a:bodyPr/>
          <a:lstStyle/>
          <a:p>
            <a:fld id="{AECB9D26-0C91-4D5F-959D-049BB8459B15}" type="datetimeFigureOut">
              <a:rPr lang="en-US" smtClean="0"/>
              <a:t>6/13/2022</a:t>
            </a:fld>
            <a:endParaRPr lang="en-US"/>
          </a:p>
        </p:txBody>
      </p:sp>
      <p:sp>
        <p:nvSpPr>
          <p:cNvPr id="5" name="Footer Placeholder 4">
            <a:extLst>
              <a:ext uri="{FF2B5EF4-FFF2-40B4-BE49-F238E27FC236}">
                <a16:creationId xmlns:a16="http://schemas.microsoft.com/office/drawing/2014/main" id="{5B110346-B040-028D-D4F9-69A9E98BC2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FC6037C-1437-7B54-5832-B22C1126864D}"/>
              </a:ext>
            </a:extLst>
          </p:cNvPr>
          <p:cNvSpPr>
            <a:spLocks noGrp="1"/>
          </p:cNvSpPr>
          <p:nvPr>
            <p:ph type="sldNum" sz="quarter" idx="12"/>
          </p:nvPr>
        </p:nvSpPr>
        <p:spPr/>
        <p:txBody>
          <a:bodyPr/>
          <a:lstStyle/>
          <a:p>
            <a:fld id="{89EC5E5C-006F-41E0-93A3-BF75D37A9B04}" type="slidenum">
              <a:rPr lang="en-US" smtClean="0"/>
              <a:t>‹#›</a:t>
            </a:fld>
            <a:endParaRPr lang="en-US"/>
          </a:p>
        </p:txBody>
      </p:sp>
    </p:spTree>
    <p:extLst>
      <p:ext uri="{BB962C8B-B14F-4D97-AF65-F5344CB8AC3E}">
        <p14:creationId xmlns:p14="http://schemas.microsoft.com/office/powerpoint/2010/main" val="26067613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B177941-5E05-8344-2277-040F02593C6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D6C5B2A-D9D5-7FBB-BFD3-11B5EB32F87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CCB32A0-A19D-2237-3400-4FC6F8DD0A83}"/>
              </a:ext>
            </a:extLst>
          </p:cNvPr>
          <p:cNvSpPr>
            <a:spLocks noGrp="1"/>
          </p:cNvSpPr>
          <p:nvPr>
            <p:ph type="dt" sz="half" idx="10"/>
          </p:nvPr>
        </p:nvSpPr>
        <p:spPr/>
        <p:txBody>
          <a:bodyPr/>
          <a:lstStyle/>
          <a:p>
            <a:fld id="{AECB9D26-0C91-4D5F-959D-049BB8459B15}" type="datetimeFigureOut">
              <a:rPr lang="en-US" smtClean="0"/>
              <a:t>6/13/2022</a:t>
            </a:fld>
            <a:endParaRPr lang="en-US"/>
          </a:p>
        </p:txBody>
      </p:sp>
      <p:sp>
        <p:nvSpPr>
          <p:cNvPr id="5" name="Footer Placeholder 4">
            <a:extLst>
              <a:ext uri="{FF2B5EF4-FFF2-40B4-BE49-F238E27FC236}">
                <a16:creationId xmlns:a16="http://schemas.microsoft.com/office/drawing/2014/main" id="{63C39536-4690-0163-AA15-D915865F5F8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9AC00EA-850A-6925-FFF0-0B4CBF9B36F7}"/>
              </a:ext>
            </a:extLst>
          </p:cNvPr>
          <p:cNvSpPr>
            <a:spLocks noGrp="1"/>
          </p:cNvSpPr>
          <p:nvPr>
            <p:ph type="sldNum" sz="quarter" idx="12"/>
          </p:nvPr>
        </p:nvSpPr>
        <p:spPr/>
        <p:txBody>
          <a:bodyPr/>
          <a:lstStyle/>
          <a:p>
            <a:fld id="{89EC5E5C-006F-41E0-93A3-BF75D37A9B04}" type="slidenum">
              <a:rPr lang="en-US" smtClean="0"/>
              <a:t>‹#›</a:t>
            </a:fld>
            <a:endParaRPr lang="en-US"/>
          </a:p>
        </p:txBody>
      </p:sp>
    </p:spTree>
    <p:extLst>
      <p:ext uri="{BB962C8B-B14F-4D97-AF65-F5344CB8AC3E}">
        <p14:creationId xmlns:p14="http://schemas.microsoft.com/office/powerpoint/2010/main" val="12391037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C63B465-7EC2-BE0C-B53B-1750E69B3B9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B01335C-D29E-8D6D-3967-4ABEAD9D1CE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9F35B99-A951-3FA9-2F84-D9150ECF429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ECB9D26-0C91-4D5F-959D-049BB8459B15}" type="datetimeFigureOut">
              <a:rPr lang="en-US" smtClean="0"/>
              <a:t>6/13/2022</a:t>
            </a:fld>
            <a:endParaRPr lang="en-US"/>
          </a:p>
        </p:txBody>
      </p:sp>
      <p:sp>
        <p:nvSpPr>
          <p:cNvPr id="5" name="Footer Placeholder 4">
            <a:extLst>
              <a:ext uri="{FF2B5EF4-FFF2-40B4-BE49-F238E27FC236}">
                <a16:creationId xmlns:a16="http://schemas.microsoft.com/office/drawing/2014/main" id="{ACF9DD1C-A0CB-8D31-1783-4AEE41BAC0E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1050A0C-B75D-24DC-5F57-B5C66359269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9EC5E5C-006F-41E0-93A3-BF75D37A9B04}" type="slidenum">
              <a:rPr lang="en-US" smtClean="0"/>
              <a:t>‹#›</a:t>
            </a:fld>
            <a:endParaRPr lang="en-US"/>
          </a:p>
        </p:txBody>
      </p:sp>
    </p:spTree>
    <p:extLst>
      <p:ext uri="{BB962C8B-B14F-4D97-AF65-F5344CB8AC3E}">
        <p14:creationId xmlns:p14="http://schemas.microsoft.com/office/powerpoint/2010/main" val="86420813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9.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30.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41.xml"/><Relationship Id="rId1" Type="http://schemas.openxmlformats.org/officeDocument/2006/relationships/slideLayout" Target="../slideLayouts/slideLayout2.xml"/><Relationship Id="rId5" Type="http://schemas.openxmlformats.org/officeDocument/2006/relationships/chart" Target="../charts/chart14.xml"/><Relationship Id="rId4" Type="http://schemas.openxmlformats.org/officeDocument/2006/relationships/chart" Target="../charts/chart13.xml"/></Relationships>
</file>

<file path=ppt/slides/_rels/slide42.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notesSlide" Target="../notesSlides/notesSlide42.xml"/><Relationship Id="rId1" Type="http://schemas.openxmlformats.org/officeDocument/2006/relationships/slideLayout" Target="../slideLayouts/slideLayout2.xml"/><Relationship Id="rId5" Type="http://schemas.openxmlformats.org/officeDocument/2006/relationships/chart" Target="../charts/chart17.xml"/><Relationship Id="rId4" Type="http://schemas.openxmlformats.org/officeDocument/2006/relationships/chart" Target="../charts/chart16.xml"/></Relationships>
</file>

<file path=ppt/slides/_rels/slide43.xml.rels><?xml version="1.0" encoding="UTF-8" standalone="yes"?>
<Relationships xmlns="http://schemas.openxmlformats.org/package/2006/relationships"><Relationship Id="rId3" Type="http://schemas.openxmlformats.org/officeDocument/2006/relationships/chart" Target="../charts/chart18.xml"/><Relationship Id="rId2" Type="http://schemas.openxmlformats.org/officeDocument/2006/relationships/notesSlide" Target="../notesSlides/notesSlide43.xml"/><Relationship Id="rId1" Type="http://schemas.openxmlformats.org/officeDocument/2006/relationships/slideLayout" Target="../slideLayouts/slideLayout2.xml"/><Relationship Id="rId5" Type="http://schemas.openxmlformats.org/officeDocument/2006/relationships/chart" Target="../charts/chart20.xml"/><Relationship Id="rId4" Type="http://schemas.openxmlformats.org/officeDocument/2006/relationships/chart" Target="../charts/chart19.xml"/></Relationships>
</file>

<file path=ppt/slides/_rels/slide44.xml.rels><?xml version="1.0" encoding="UTF-8" standalone="yes"?>
<Relationships xmlns="http://schemas.openxmlformats.org/package/2006/relationships"><Relationship Id="rId3" Type="http://schemas.openxmlformats.org/officeDocument/2006/relationships/chart" Target="../charts/chart21.xml"/><Relationship Id="rId2" Type="http://schemas.openxmlformats.org/officeDocument/2006/relationships/notesSlide" Target="../notesSlides/notesSlide44.xml"/><Relationship Id="rId1" Type="http://schemas.openxmlformats.org/officeDocument/2006/relationships/slideLayout" Target="../slideLayouts/slideLayout2.xml"/><Relationship Id="rId6" Type="http://schemas.openxmlformats.org/officeDocument/2006/relationships/chart" Target="../charts/chart24.xml"/><Relationship Id="rId5" Type="http://schemas.openxmlformats.org/officeDocument/2006/relationships/chart" Target="../charts/chart23.xml"/><Relationship Id="rId4" Type="http://schemas.openxmlformats.org/officeDocument/2006/relationships/chart" Target="../charts/chart22.xml"/></Relationships>
</file>

<file path=ppt/slides/_rels/slide45.xml.rels><?xml version="1.0" encoding="UTF-8" standalone="yes"?>
<Relationships xmlns="http://schemas.openxmlformats.org/package/2006/relationships"><Relationship Id="rId3" Type="http://schemas.openxmlformats.org/officeDocument/2006/relationships/chart" Target="../charts/chart25.xml"/><Relationship Id="rId2" Type="http://schemas.openxmlformats.org/officeDocument/2006/relationships/notesSlide" Target="../notesSlides/notesSlide45.xml"/><Relationship Id="rId1" Type="http://schemas.openxmlformats.org/officeDocument/2006/relationships/slideLayout" Target="../slideLayouts/slideLayout2.xml"/><Relationship Id="rId6" Type="http://schemas.openxmlformats.org/officeDocument/2006/relationships/chart" Target="../charts/chart28.xml"/><Relationship Id="rId5" Type="http://schemas.openxmlformats.org/officeDocument/2006/relationships/chart" Target="../charts/chart27.xml"/><Relationship Id="rId4" Type="http://schemas.openxmlformats.org/officeDocument/2006/relationships/chart" Target="../charts/chart26.xml"/></Relationships>
</file>

<file path=ppt/slides/_rels/slide46.xml.rels><?xml version="1.0" encoding="UTF-8" standalone="yes"?>
<Relationships xmlns="http://schemas.openxmlformats.org/package/2006/relationships"><Relationship Id="rId3" Type="http://schemas.openxmlformats.org/officeDocument/2006/relationships/chart" Target="../charts/chart29.xml"/><Relationship Id="rId2" Type="http://schemas.openxmlformats.org/officeDocument/2006/relationships/notesSlide" Target="../notesSlides/notesSlide46.xml"/><Relationship Id="rId1" Type="http://schemas.openxmlformats.org/officeDocument/2006/relationships/slideLayout" Target="../slideLayouts/slideLayout2.xml"/><Relationship Id="rId5" Type="http://schemas.openxmlformats.org/officeDocument/2006/relationships/chart" Target="../charts/chart31.xml"/><Relationship Id="rId4" Type="http://schemas.openxmlformats.org/officeDocument/2006/relationships/chart" Target="../charts/chart30.xml"/></Relationships>
</file>

<file path=ppt/slides/_rels/slide47.xml.rels><?xml version="1.0" encoding="UTF-8" standalone="yes"?>
<Relationships xmlns="http://schemas.openxmlformats.org/package/2006/relationships"><Relationship Id="rId3" Type="http://schemas.openxmlformats.org/officeDocument/2006/relationships/chart" Target="../charts/chart32.xml"/><Relationship Id="rId2" Type="http://schemas.openxmlformats.org/officeDocument/2006/relationships/notesSlide" Target="../notesSlides/notesSlide47.xml"/><Relationship Id="rId1" Type="http://schemas.openxmlformats.org/officeDocument/2006/relationships/slideLayout" Target="../slideLayouts/slideLayout2.xml"/><Relationship Id="rId5" Type="http://schemas.openxmlformats.org/officeDocument/2006/relationships/chart" Target="../charts/chart34.xml"/><Relationship Id="rId4" Type="http://schemas.openxmlformats.org/officeDocument/2006/relationships/chart" Target="../charts/chart33.xml"/></Relationships>
</file>

<file path=ppt/slides/_rels/slide48.xml.rels><?xml version="1.0" encoding="UTF-8" standalone="yes"?>
<Relationships xmlns="http://schemas.openxmlformats.org/package/2006/relationships"><Relationship Id="rId3" Type="http://schemas.openxmlformats.org/officeDocument/2006/relationships/chart" Target="../charts/chart35.xml"/><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9.xml"/><Relationship Id="rId1" Type="http://schemas.openxmlformats.org/officeDocument/2006/relationships/slideLayout" Target="../slideLayouts/slideLayout5.xml"/><Relationship Id="rId4" Type="http://schemas.openxmlformats.org/officeDocument/2006/relationships/image" Target="../media/image6.png"/></Relationships>
</file>

<file path=ppt/slides/_rels/slide55.xml.rels><?xml version="1.0" encoding="UTF-8" standalone="yes"?>
<Relationships xmlns="http://schemas.openxmlformats.org/package/2006/relationships"><Relationship Id="rId3" Type="http://schemas.openxmlformats.org/officeDocument/2006/relationships/chart" Target="../charts/chart36.xml"/><Relationship Id="rId2" Type="http://schemas.openxmlformats.org/officeDocument/2006/relationships/notesSlide" Target="../notesSlides/notesSlide50.xml"/><Relationship Id="rId1" Type="http://schemas.openxmlformats.org/officeDocument/2006/relationships/slideLayout" Target="../slideLayouts/slideLayout2.xml"/><Relationship Id="rId6" Type="http://schemas.openxmlformats.org/officeDocument/2006/relationships/chart" Target="../charts/chart39.xml"/><Relationship Id="rId5" Type="http://schemas.openxmlformats.org/officeDocument/2006/relationships/chart" Target="../charts/chart38.xml"/><Relationship Id="rId4" Type="http://schemas.openxmlformats.org/officeDocument/2006/relationships/chart" Target="../charts/chart37.xml"/></Relationships>
</file>

<file path=ppt/slides/_rels/slide56.xml.rels><?xml version="1.0" encoding="UTF-8" standalone="yes"?>
<Relationships xmlns="http://schemas.openxmlformats.org/package/2006/relationships"><Relationship Id="rId8" Type="http://schemas.openxmlformats.org/officeDocument/2006/relationships/chart" Target="../charts/chart45.xml"/><Relationship Id="rId3" Type="http://schemas.openxmlformats.org/officeDocument/2006/relationships/chart" Target="../charts/chart40.xml"/><Relationship Id="rId7" Type="http://schemas.openxmlformats.org/officeDocument/2006/relationships/chart" Target="../charts/chart44.xml"/><Relationship Id="rId12" Type="http://schemas.openxmlformats.org/officeDocument/2006/relationships/chart" Target="../charts/chart49.xml"/><Relationship Id="rId2" Type="http://schemas.openxmlformats.org/officeDocument/2006/relationships/notesSlide" Target="../notesSlides/notesSlide51.xml"/><Relationship Id="rId1" Type="http://schemas.openxmlformats.org/officeDocument/2006/relationships/slideLayout" Target="../slideLayouts/slideLayout2.xml"/><Relationship Id="rId6" Type="http://schemas.openxmlformats.org/officeDocument/2006/relationships/chart" Target="../charts/chart43.xml"/><Relationship Id="rId11" Type="http://schemas.openxmlformats.org/officeDocument/2006/relationships/chart" Target="../charts/chart48.xml"/><Relationship Id="rId5" Type="http://schemas.openxmlformats.org/officeDocument/2006/relationships/chart" Target="../charts/chart42.xml"/><Relationship Id="rId10" Type="http://schemas.openxmlformats.org/officeDocument/2006/relationships/chart" Target="../charts/chart47.xml"/><Relationship Id="rId4" Type="http://schemas.openxmlformats.org/officeDocument/2006/relationships/chart" Target="../charts/chart41.xml"/><Relationship Id="rId9" Type="http://schemas.openxmlformats.org/officeDocument/2006/relationships/chart" Target="../charts/chart46.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4A70F4F6-8761-4016-931A-4535464E4C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70B13F0-7EBF-F390-D933-40C31E334DF7}"/>
              </a:ext>
            </a:extLst>
          </p:cNvPr>
          <p:cNvSpPr>
            <a:spLocks noGrp="1"/>
          </p:cNvSpPr>
          <p:nvPr>
            <p:ph type="ctrTitle"/>
          </p:nvPr>
        </p:nvSpPr>
        <p:spPr>
          <a:xfrm>
            <a:off x="1033272" y="954284"/>
            <a:ext cx="10513106" cy="2943432"/>
          </a:xfrm>
        </p:spPr>
        <p:txBody>
          <a:bodyPr>
            <a:normAutofit/>
          </a:bodyPr>
          <a:lstStyle/>
          <a:p>
            <a:pPr algn="l"/>
            <a:r>
              <a:rPr lang="en-US" sz="5600" b="1" dirty="0"/>
              <a:t>Development and Initial Validation of the Scale of Scales (SOS) Over-Reporting Scale for the MMPI-3</a:t>
            </a:r>
          </a:p>
        </p:txBody>
      </p:sp>
      <p:sp>
        <p:nvSpPr>
          <p:cNvPr id="4" name="Subtitle 3">
            <a:extLst>
              <a:ext uri="{FF2B5EF4-FFF2-40B4-BE49-F238E27FC236}">
                <a16:creationId xmlns:a16="http://schemas.microsoft.com/office/drawing/2014/main" id="{DCD0F865-B642-CC4A-C344-D6D6CE2B21F0}"/>
              </a:ext>
            </a:extLst>
          </p:cNvPr>
          <p:cNvSpPr>
            <a:spLocks noGrp="1"/>
          </p:cNvSpPr>
          <p:nvPr>
            <p:ph type="subTitle" idx="1"/>
          </p:nvPr>
        </p:nvSpPr>
        <p:spPr>
          <a:xfrm>
            <a:off x="1033272" y="4262016"/>
            <a:ext cx="10513106" cy="1242688"/>
          </a:xfrm>
        </p:spPr>
        <p:txBody>
          <a:bodyPr anchor="t">
            <a:normAutofit/>
          </a:bodyPr>
          <a:lstStyle/>
          <a:p>
            <a:pPr marL="0" marR="0" algn="l">
              <a:spcBef>
                <a:spcPts val="0"/>
              </a:spcBef>
              <a:spcAft>
                <a:spcPts val="0"/>
              </a:spcAft>
            </a:pPr>
            <a:r>
              <a:rPr lang="en-US" sz="3200" b="1" dirty="0">
                <a:effectLst/>
                <a:latin typeface="+mj-lt"/>
                <a:ea typeface="Calibri" panose="020F0502020204030204" pitchFamily="34" charset="0"/>
                <a:cs typeface="Times New Roman" panose="02020603050405020304" pitchFamily="18" charset="0"/>
              </a:rPr>
              <a:t>Megan A. Keen, Paul B. Ingram, &amp; Nicole M. Morris</a:t>
            </a:r>
          </a:p>
          <a:p>
            <a:pPr marL="0" marR="0" algn="l">
              <a:spcBef>
                <a:spcPts val="0"/>
              </a:spcBef>
              <a:spcAft>
                <a:spcPts val="0"/>
              </a:spcAft>
            </a:pPr>
            <a:r>
              <a:rPr lang="en-US" sz="3200" dirty="0">
                <a:effectLst/>
                <a:latin typeface="+mj-lt"/>
                <a:ea typeface="Calibri" panose="020F0502020204030204" pitchFamily="34" charset="0"/>
                <a:cs typeface="Times New Roman" panose="02020603050405020304" pitchFamily="18" charset="0"/>
              </a:rPr>
              <a:t>Department of Psychological Sciences, Texas Tech University </a:t>
            </a:r>
          </a:p>
          <a:p>
            <a:pPr algn="l"/>
            <a:endParaRPr lang="en-US" sz="3200" dirty="0"/>
          </a:p>
        </p:txBody>
      </p:sp>
      <p:sp>
        <p:nvSpPr>
          <p:cNvPr id="24" name="Rectangle 23">
            <a:extLst>
              <a:ext uri="{FF2B5EF4-FFF2-40B4-BE49-F238E27FC236}">
                <a16:creationId xmlns:a16="http://schemas.microsoft.com/office/drawing/2014/main" id="{A5271697-90F1-4A23-8EF2-0179F2EAFA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606972" cy="3233984"/>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6" name="Group 25">
            <a:extLst>
              <a:ext uri="{FF2B5EF4-FFF2-40B4-BE49-F238E27FC236}">
                <a16:creationId xmlns:a16="http://schemas.microsoft.com/office/drawing/2014/main" id="{B4C49FD3-CD95-4BA4-8BD3-B4A4C6844FC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88720" y="73152"/>
            <a:ext cx="1178966" cy="232963"/>
            <a:chOff x="5422392" y="64008"/>
            <a:chExt cx="1178966" cy="232963"/>
          </a:xfrm>
        </p:grpSpPr>
        <p:sp>
          <p:nvSpPr>
            <p:cNvPr id="27" name="Rectangle 64">
              <a:extLst>
                <a:ext uri="{FF2B5EF4-FFF2-40B4-BE49-F238E27FC236}">
                  <a16:creationId xmlns:a16="http://schemas.microsoft.com/office/drawing/2014/main" id="{194125EE-68A0-44AF-9565-81EF0F3118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22213" y="6400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66">
              <a:extLst>
                <a:ext uri="{FF2B5EF4-FFF2-40B4-BE49-F238E27FC236}">
                  <a16:creationId xmlns:a16="http://schemas.microsoft.com/office/drawing/2014/main" id="{47D98E13-5DFC-4FC3-B217-18D7503F2DC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22213" y="237744"/>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64">
              <a:extLst>
                <a:ext uri="{FF2B5EF4-FFF2-40B4-BE49-F238E27FC236}">
                  <a16:creationId xmlns:a16="http://schemas.microsoft.com/office/drawing/2014/main" id="{1208B249-52C1-45B2-94CA-7FCF767BD5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7258" y="6400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66">
              <a:extLst>
                <a:ext uri="{FF2B5EF4-FFF2-40B4-BE49-F238E27FC236}">
                  <a16:creationId xmlns:a16="http://schemas.microsoft.com/office/drawing/2014/main" id="{8E8EC538-BB99-4192-A555-FD23D92C5C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7258" y="237744"/>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64">
              <a:extLst>
                <a:ext uri="{FF2B5EF4-FFF2-40B4-BE49-F238E27FC236}">
                  <a16:creationId xmlns:a16="http://schemas.microsoft.com/office/drawing/2014/main" id="{C818F7CD-D8C3-4B0E-8332-5F5D23675C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672303" y="6400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66">
              <a:extLst>
                <a:ext uri="{FF2B5EF4-FFF2-40B4-BE49-F238E27FC236}">
                  <a16:creationId xmlns:a16="http://schemas.microsoft.com/office/drawing/2014/main" id="{BA3A1026-C945-44C7-95BC-3BF4551EF3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672303" y="237744"/>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64">
              <a:extLst>
                <a:ext uri="{FF2B5EF4-FFF2-40B4-BE49-F238E27FC236}">
                  <a16:creationId xmlns:a16="http://schemas.microsoft.com/office/drawing/2014/main" id="{E7A2271E-1BF0-4DBF-BDC5-8205DFE2B7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547347" y="6400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66">
              <a:extLst>
                <a:ext uri="{FF2B5EF4-FFF2-40B4-BE49-F238E27FC236}">
                  <a16:creationId xmlns:a16="http://schemas.microsoft.com/office/drawing/2014/main" id="{FC359C9B-D7DB-4D67-BC20-0ED526C67E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547347" y="237744"/>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64">
              <a:extLst>
                <a:ext uri="{FF2B5EF4-FFF2-40B4-BE49-F238E27FC236}">
                  <a16:creationId xmlns:a16="http://schemas.microsoft.com/office/drawing/2014/main" id="{5DA7CDCF-326D-40F3-9FA1-F6B696E8FF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22392" y="6400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66">
              <a:extLst>
                <a:ext uri="{FF2B5EF4-FFF2-40B4-BE49-F238E27FC236}">
                  <a16:creationId xmlns:a16="http://schemas.microsoft.com/office/drawing/2014/main" id="{42EAB6A2-C79F-4E11-BA2B-823945037EF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22392" y="237744"/>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64">
              <a:extLst>
                <a:ext uri="{FF2B5EF4-FFF2-40B4-BE49-F238E27FC236}">
                  <a16:creationId xmlns:a16="http://schemas.microsoft.com/office/drawing/2014/main" id="{0409AE1C-32E7-42F0-8174-D8EC28D1DD1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46990" y="6400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66">
              <a:extLst>
                <a:ext uri="{FF2B5EF4-FFF2-40B4-BE49-F238E27FC236}">
                  <a16:creationId xmlns:a16="http://schemas.microsoft.com/office/drawing/2014/main" id="{6D094018-4CC4-4507-BD21-223B12217DF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46990" y="237744"/>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64">
              <a:extLst>
                <a:ext uri="{FF2B5EF4-FFF2-40B4-BE49-F238E27FC236}">
                  <a16:creationId xmlns:a16="http://schemas.microsoft.com/office/drawing/2014/main" id="{4971B5B3-87D2-49C1-9AD0-984AF7579C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22035" y="6400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66">
              <a:extLst>
                <a:ext uri="{FF2B5EF4-FFF2-40B4-BE49-F238E27FC236}">
                  <a16:creationId xmlns:a16="http://schemas.microsoft.com/office/drawing/2014/main" id="{7F8CC77F-5D16-46D1-9E76-844D3D54B1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22035" y="237744"/>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64">
              <a:extLst>
                <a:ext uri="{FF2B5EF4-FFF2-40B4-BE49-F238E27FC236}">
                  <a16:creationId xmlns:a16="http://schemas.microsoft.com/office/drawing/2014/main" id="{3136B198-9314-404B-9B2A-B12F1C81E84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97080" y="6400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66">
              <a:extLst>
                <a:ext uri="{FF2B5EF4-FFF2-40B4-BE49-F238E27FC236}">
                  <a16:creationId xmlns:a16="http://schemas.microsoft.com/office/drawing/2014/main" id="{3AD2B785-CD5F-4846-8278-FD202F836F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97080" y="237744"/>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64">
              <a:extLst>
                <a:ext uri="{FF2B5EF4-FFF2-40B4-BE49-F238E27FC236}">
                  <a16:creationId xmlns:a16="http://schemas.microsoft.com/office/drawing/2014/main" id="{3C6BD3BE-D8A5-4561-9641-5F579267C5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72124" y="6400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66">
              <a:extLst>
                <a:ext uri="{FF2B5EF4-FFF2-40B4-BE49-F238E27FC236}">
                  <a16:creationId xmlns:a16="http://schemas.microsoft.com/office/drawing/2014/main" id="{883722C6-0687-4FBC-924C-022C334B35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72124" y="237744"/>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64">
              <a:extLst>
                <a:ext uri="{FF2B5EF4-FFF2-40B4-BE49-F238E27FC236}">
                  <a16:creationId xmlns:a16="http://schemas.microsoft.com/office/drawing/2014/main" id="{50E3342E-EFDF-4EE7-A275-A46FE15FD9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47169" y="6400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66">
              <a:extLst>
                <a:ext uri="{FF2B5EF4-FFF2-40B4-BE49-F238E27FC236}">
                  <a16:creationId xmlns:a16="http://schemas.microsoft.com/office/drawing/2014/main" id="{02A591D3-77C5-427A-84E7-5040F9C17B3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47169" y="237744"/>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8" name="Rectangle 47">
            <a:extLst>
              <a:ext uri="{FF2B5EF4-FFF2-40B4-BE49-F238E27FC236}">
                <a16:creationId xmlns:a16="http://schemas.microsoft.com/office/drawing/2014/main" id="{D9F5512A-48E1-4C07-B75E-3CCC517B68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3233984"/>
            <a:ext cx="606972" cy="362401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1D1B3D9D-1CDA-EE48-8E4B-7E580899E574}"/>
              </a:ext>
            </a:extLst>
          </p:cNvPr>
          <p:cNvSpPr/>
          <p:nvPr/>
        </p:nvSpPr>
        <p:spPr>
          <a:xfrm>
            <a:off x="1033272" y="-1"/>
            <a:ext cx="1627735" cy="51370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176131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5" name="Table 5">
            <a:extLst>
              <a:ext uri="{FF2B5EF4-FFF2-40B4-BE49-F238E27FC236}">
                <a16:creationId xmlns:a16="http://schemas.microsoft.com/office/drawing/2014/main" id="{EF503A5E-97EE-3434-DB26-0D9B4013CD5E}"/>
              </a:ext>
            </a:extLst>
          </p:cNvPr>
          <p:cNvGraphicFramePr>
            <a:graphicFrameLocks noGrp="1"/>
          </p:cNvGraphicFramePr>
          <p:nvPr>
            <p:extLst>
              <p:ext uri="{D42A27DB-BD31-4B8C-83A1-F6EECF244321}">
                <p14:modId xmlns:p14="http://schemas.microsoft.com/office/powerpoint/2010/main" val="1016151033"/>
              </p:ext>
            </p:extLst>
          </p:nvPr>
        </p:nvGraphicFramePr>
        <p:xfrm>
          <a:off x="244475" y="1690688"/>
          <a:ext cx="11471275" cy="4023360"/>
        </p:xfrm>
        <a:graphic>
          <a:graphicData uri="http://schemas.openxmlformats.org/drawingml/2006/table">
            <a:tbl>
              <a:tblPr firstRow="1" bandRow="1">
                <a:tableStyleId>{2D5ABB26-0587-4C30-8999-92F81FD0307C}</a:tableStyleId>
              </a:tblPr>
              <a:tblGrid>
                <a:gridCol w="1012671">
                  <a:extLst>
                    <a:ext uri="{9D8B030D-6E8A-4147-A177-3AD203B41FA5}">
                      <a16:colId xmlns:a16="http://schemas.microsoft.com/office/drawing/2014/main" val="917525409"/>
                    </a:ext>
                  </a:extLst>
                </a:gridCol>
                <a:gridCol w="3372004">
                  <a:extLst>
                    <a:ext uri="{9D8B030D-6E8A-4147-A177-3AD203B41FA5}">
                      <a16:colId xmlns:a16="http://schemas.microsoft.com/office/drawing/2014/main" val="4161780743"/>
                    </a:ext>
                  </a:extLst>
                </a:gridCol>
                <a:gridCol w="2362200">
                  <a:extLst>
                    <a:ext uri="{9D8B030D-6E8A-4147-A177-3AD203B41FA5}">
                      <a16:colId xmlns:a16="http://schemas.microsoft.com/office/drawing/2014/main" val="341019682"/>
                    </a:ext>
                  </a:extLst>
                </a:gridCol>
                <a:gridCol w="2362200">
                  <a:extLst>
                    <a:ext uri="{9D8B030D-6E8A-4147-A177-3AD203B41FA5}">
                      <a16:colId xmlns:a16="http://schemas.microsoft.com/office/drawing/2014/main" val="83282031"/>
                    </a:ext>
                  </a:extLst>
                </a:gridCol>
                <a:gridCol w="2362200">
                  <a:extLst>
                    <a:ext uri="{9D8B030D-6E8A-4147-A177-3AD203B41FA5}">
                      <a16:colId xmlns:a16="http://schemas.microsoft.com/office/drawing/2014/main" val="2696785666"/>
                    </a:ext>
                  </a:extLst>
                </a:gridCol>
              </a:tblGrid>
              <a:tr h="370840">
                <a:tc>
                  <a:txBody>
                    <a:bodyPr/>
                    <a:lstStyle/>
                    <a:p>
                      <a:pPr algn="ctr"/>
                      <a:endParaRPr lang="en-US" sz="2400" dirty="0"/>
                    </a:p>
                  </a:txBody>
                  <a:tcPr anchor="b">
                    <a:lnL>
                      <a:noFill/>
                    </a:lnL>
                    <a:lnR>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lvl="0" algn="ctr"/>
                      <a:endParaRPr lang="en-US" sz="2400" dirty="0"/>
                    </a:p>
                  </a:txBody>
                  <a:tcPr anchor="b">
                    <a:lnL>
                      <a:noFill/>
                    </a:lnL>
                    <a:lnR>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3">
                  <a:txBody>
                    <a:bodyPr/>
                    <a:lstStyle/>
                    <a:p>
                      <a:pPr algn="ctr"/>
                      <a:r>
                        <a:rPr lang="en-US" sz="2400" dirty="0"/>
                        <a:t>Detection Strategy</a:t>
                      </a:r>
                    </a:p>
                  </a:txBody>
                  <a:tcPr anchor="b">
                    <a:lnL>
                      <a:noFill/>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dirty="0"/>
                    </a:p>
                  </a:txBody>
                  <a:tcPr anchor="b">
                    <a:lnB w="12700" cap="flat" cmpd="sng" algn="ctr">
                      <a:solidFill>
                        <a:schemeClr val="tx1"/>
                      </a:solidFill>
                      <a:prstDash val="solid"/>
                      <a:round/>
                      <a:headEnd type="none" w="med" len="med"/>
                      <a:tailEnd type="none" w="med" len="med"/>
                    </a:lnB>
                  </a:tcPr>
                </a:tc>
                <a:tc hMerge="1">
                  <a:txBody>
                    <a:bodyPr/>
                    <a:lstStyle/>
                    <a:p>
                      <a:pPr algn="ctr"/>
                      <a:endParaRPr lang="en-US" dirty="0"/>
                    </a:p>
                  </a:txBody>
                  <a:tcPr anchor="b">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33424566"/>
                  </a:ext>
                </a:extLst>
              </a:tr>
              <a:tr h="370840">
                <a:tc>
                  <a:txBody>
                    <a:bodyPr/>
                    <a:lstStyle/>
                    <a:p>
                      <a:pPr algn="ctr"/>
                      <a:r>
                        <a:rPr lang="en-US" sz="2400" dirty="0"/>
                        <a:t>Scale</a:t>
                      </a:r>
                    </a:p>
                  </a:txBody>
                  <a:tcPr anchor="b">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ctr"/>
                      <a:r>
                        <a:rPr lang="en-US" sz="2400" dirty="0"/>
                        <a:t>Domain</a:t>
                      </a:r>
                    </a:p>
                  </a:txBody>
                  <a:tcPr anchor="b">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t>Infrequent Endorsement</a:t>
                      </a:r>
                    </a:p>
                  </a:txBody>
                  <a:tcPr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t>Unusual</a:t>
                      </a:r>
                    </a:p>
                    <a:p>
                      <a:pPr algn="ctr"/>
                      <a:r>
                        <a:rPr lang="en-US" sz="2400" dirty="0"/>
                        <a:t>Combination</a:t>
                      </a:r>
                    </a:p>
                  </a:txBody>
                  <a:tcPr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t>Boot-strapped Floor Effect</a:t>
                      </a:r>
                    </a:p>
                  </a:txBody>
                  <a:tcPr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73921663"/>
                  </a:ext>
                </a:extLst>
              </a:tr>
              <a:tr h="370840">
                <a:tc>
                  <a:txBody>
                    <a:bodyPr/>
                    <a:lstStyle/>
                    <a:p>
                      <a:pPr algn="ctr"/>
                      <a:r>
                        <a:rPr lang="en-US" sz="2400" dirty="0"/>
                        <a:t>F</a:t>
                      </a:r>
                    </a:p>
                  </a:txBody>
                  <a:tcPr anchor="ctr">
                    <a:lnT w="12700" cap="flat" cmpd="sng" algn="ctr">
                      <a:solidFill>
                        <a:schemeClr val="tx1"/>
                      </a:solidFill>
                      <a:prstDash val="solid"/>
                      <a:round/>
                      <a:headEnd type="none" w="med" len="med"/>
                      <a:tailEnd type="none" w="med" len="med"/>
                    </a:lnT>
                  </a:tcPr>
                </a:tc>
                <a:tc>
                  <a:txBody>
                    <a:bodyPr/>
                    <a:lstStyle/>
                    <a:p>
                      <a:pPr algn="ctr"/>
                      <a:r>
                        <a:rPr lang="en-US" sz="2400" dirty="0"/>
                        <a:t>Psychopathology</a:t>
                      </a:r>
                    </a:p>
                  </a:txBody>
                  <a:tcPr anchor="ctr">
                    <a:lnT w="12700" cap="flat" cmpd="sng" algn="ctr">
                      <a:solidFill>
                        <a:schemeClr val="tx1"/>
                      </a:solidFill>
                      <a:prstDash val="solid"/>
                      <a:round/>
                      <a:headEnd type="none" w="med" len="med"/>
                      <a:tailEnd type="none" w="med" len="med"/>
                    </a:lnT>
                  </a:tcPr>
                </a:tc>
                <a:tc>
                  <a:txBody>
                    <a:bodyPr/>
                    <a:lstStyle/>
                    <a:p>
                      <a:pPr algn="ctr"/>
                      <a:r>
                        <a:rPr lang="en-US" sz="2400" dirty="0"/>
                        <a:t>X</a:t>
                      </a:r>
                    </a:p>
                  </a:txBody>
                  <a:tcPr anchor="ctr">
                    <a:lnT w="12700" cap="flat" cmpd="sng" algn="ctr">
                      <a:solidFill>
                        <a:schemeClr val="tx1"/>
                      </a:solidFill>
                      <a:prstDash val="solid"/>
                      <a:round/>
                      <a:headEnd type="none" w="med" len="med"/>
                      <a:tailEnd type="none" w="med" len="med"/>
                    </a:lnT>
                  </a:tcPr>
                </a:tc>
                <a:tc>
                  <a:txBody>
                    <a:bodyPr/>
                    <a:lstStyle/>
                    <a:p>
                      <a:pPr algn="ctr"/>
                      <a:endParaRPr lang="en-US" sz="2400" dirty="0"/>
                    </a:p>
                  </a:txBody>
                  <a:tcPr anchor="ctr">
                    <a:lnT w="12700" cap="flat" cmpd="sng" algn="ctr">
                      <a:solidFill>
                        <a:schemeClr val="tx1"/>
                      </a:solidFill>
                      <a:prstDash val="solid"/>
                      <a:round/>
                      <a:headEnd type="none" w="med" len="med"/>
                      <a:tailEnd type="none" w="med" len="med"/>
                    </a:lnT>
                  </a:tcPr>
                </a:tc>
                <a:tc>
                  <a:txBody>
                    <a:bodyPr/>
                    <a:lstStyle/>
                    <a:p>
                      <a:pPr algn="ctr"/>
                      <a:endParaRPr lang="en-US" sz="2400" dirty="0"/>
                    </a:p>
                  </a:txBody>
                  <a:tcPr anchor="ct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2288725892"/>
                  </a:ext>
                </a:extLst>
              </a:tr>
              <a:tr h="370840">
                <a:tc>
                  <a:txBody>
                    <a:bodyPr/>
                    <a:lstStyle/>
                    <a:p>
                      <a:pPr algn="ctr"/>
                      <a:r>
                        <a:rPr lang="en-US" sz="2400" dirty="0" err="1"/>
                        <a:t>Fp</a:t>
                      </a:r>
                      <a:endParaRPr lang="en-US" sz="2400" dirty="0"/>
                    </a:p>
                  </a:txBody>
                  <a:tcPr anchor="ctr"/>
                </a:tc>
                <a:tc>
                  <a:txBody>
                    <a:bodyPr/>
                    <a:lstStyle/>
                    <a:p>
                      <a:pPr algn="ctr"/>
                      <a:r>
                        <a:rPr lang="en-US" sz="2400" dirty="0"/>
                        <a:t>Psychopathology</a:t>
                      </a:r>
                    </a:p>
                  </a:txBody>
                  <a:tcPr anchor="ctr"/>
                </a:tc>
                <a:tc>
                  <a:txBody>
                    <a:bodyPr/>
                    <a:lstStyle/>
                    <a:p>
                      <a:pPr algn="ctr"/>
                      <a:r>
                        <a:rPr lang="en-US" sz="2400" dirty="0"/>
                        <a:t>X</a:t>
                      </a:r>
                    </a:p>
                  </a:txBody>
                  <a:tcPr anchor="ctr"/>
                </a:tc>
                <a:tc>
                  <a:txBody>
                    <a:bodyPr/>
                    <a:lstStyle/>
                    <a:p>
                      <a:pPr algn="ctr"/>
                      <a:endParaRPr lang="en-US" sz="2400" dirty="0"/>
                    </a:p>
                  </a:txBody>
                  <a:tcPr anchor="ctr"/>
                </a:tc>
                <a:tc>
                  <a:txBody>
                    <a:bodyPr/>
                    <a:lstStyle/>
                    <a:p>
                      <a:pPr algn="ctr"/>
                      <a:endParaRPr lang="en-US" sz="2400" dirty="0"/>
                    </a:p>
                  </a:txBody>
                  <a:tcPr anchor="ctr"/>
                </a:tc>
                <a:extLst>
                  <a:ext uri="{0D108BD9-81ED-4DB2-BD59-A6C34878D82A}">
                    <a16:rowId xmlns:a16="http://schemas.microsoft.com/office/drawing/2014/main" val="1971569319"/>
                  </a:ext>
                </a:extLst>
              </a:tr>
              <a:tr h="370840">
                <a:tc>
                  <a:txBody>
                    <a:bodyPr/>
                    <a:lstStyle/>
                    <a:p>
                      <a:pPr algn="ctr"/>
                      <a:r>
                        <a:rPr lang="en-US" sz="2400" dirty="0"/>
                        <a:t>Fs</a:t>
                      </a:r>
                    </a:p>
                  </a:txBody>
                  <a:tcPr anchor="ctr"/>
                </a:tc>
                <a:tc>
                  <a:txBody>
                    <a:bodyPr/>
                    <a:lstStyle/>
                    <a:p>
                      <a:pPr algn="ctr"/>
                      <a:r>
                        <a:rPr lang="en-US" sz="2400" dirty="0"/>
                        <a:t>Somatic</a:t>
                      </a:r>
                    </a:p>
                  </a:txBody>
                  <a:tcPr anchor="ctr"/>
                </a:tc>
                <a:tc>
                  <a:txBody>
                    <a:bodyPr/>
                    <a:lstStyle/>
                    <a:p>
                      <a:pPr algn="ctr"/>
                      <a:r>
                        <a:rPr lang="en-US" sz="2400" dirty="0"/>
                        <a:t>X</a:t>
                      </a:r>
                    </a:p>
                  </a:txBody>
                  <a:tcPr anchor="ctr"/>
                </a:tc>
                <a:tc>
                  <a:txBody>
                    <a:bodyPr/>
                    <a:lstStyle/>
                    <a:p>
                      <a:pPr algn="ctr"/>
                      <a:endParaRPr lang="en-US" sz="2400" dirty="0"/>
                    </a:p>
                  </a:txBody>
                  <a:tcPr anchor="ctr"/>
                </a:tc>
                <a:tc>
                  <a:txBody>
                    <a:bodyPr/>
                    <a:lstStyle/>
                    <a:p>
                      <a:pPr algn="ctr"/>
                      <a:endParaRPr lang="en-US" sz="2400" dirty="0"/>
                    </a:p>
                  </a:txBody>
                  <a:tcPr anchor="ctr"/>
                </a:tc>
                <a:extLst>
                  <a:ext uri="{0D108BD9-81ED-4DB2-BD59-A6C34878D82A}">
                    <a16:rowId xmlns:a16="http://schemas.microsoft.com/office/drawing/2014/main" val="292391574"/>
                  </a:ext>
                </a:extLst>
              </a:tr>
              <a:tr h="370840">
                <a:tc>
                  <a:txBody>
                    <a:bodyPr/>
                    <a:lstStyle/>
                    <a:p>
                      <a:pPr algn="ctr"/>
                      <a:r>
                        <a:rPr lang="en-US" sz="2400" dirty="0"/>
                        <a:t>FBS</a:t>
                      </a:r>
                    </a:p>
                  </a:txBody>
                  <a:tcPr anchor="ctr"/>
                </a:tc>
                <a:tc>
                  <a:txBody>
                    <a:bodyPr/>
                    <a:lstStyle/>
                    <a:p>
                      <a:pPr algn="ctr"/>
                      <a:r>
                        <a:rPr lang="en-US" sz="2400" dirty="0"/>
                        <a:t>Cognitive &amp; Somatic</a:t>
                      </a:r>
                    </a:p>
                  </a:txBody>
                  <a:tcPr anchor="ctr"/>
                </a:tc>
                <a:tc>
                  <a:txBody>
                    <a:bodyPr/>
                    <a:lstStyle/>
                    <a:p>
                      <a:pPr algn="ctr"/>
                      <a:r>
                        <a:rPr lang="en-US" sz="2400" dirty="0"/>
                        <a:t>X</a:t>
                      </a:r>
                    </a:p>
                  </a:txBody>
                  <a:tcPr anchor="ctr"/>
                </a:tc>
                <a:tc>
                  <a:txBody>
                    <a:bodyPr/>
                    <a:lstStyle/>
                    <a:p>
                      <a:pPr algn="ctr"/>
                      <a:r>
                        <a:rPr lang="en-US" sz="2400" dirty="0"/>
                        <a:t>X*</a:t>
                      </a:r>
                    </a:p>
                  </a:txBody>
                  <a:tcPr anchor="ctr"/>
                </a:tc>
                <a:tc>
                  <a:txBody>
                    <a:bodyPr/>
                    <a:lstStyle/>
                    <a:p>
                      <a:pPr algn="ctr"/>
                      <a:endParaRPr lang="en-US" sz="2400" dirty="0"/>
                    </a:p>
                  </a:txBody>
                  <a:tcPr anchor="ctr"/>
                </a:tc>
                <a:extLst>
                  <a:ext uri="{0D108BD9-81ED-4DB2-BD59-A6C34878D82A}">
                    <a16:rowId xmlns:a16="http://schemas.microsoft.com/office/drawing/2014/main" val="3435468410"/>
                  </a:ext>
                </a:extLst>
              </a:tr>
              <a:tr h="370840">
                <a:tc>
                  <a:txBody>
                    <a:bodyPr/>
                    <a:lstStyle/>
                    <a:p>
                      <a:pPr algn="ctr"/>
                      <a:r>
                        <a:rPr lang="en-US" sz="2400" dirty="0"/>
                        <a:t>RBS</a:t>
                      </a:r>
                    </a:p>
                  </a:txBody>
                  <a:tcPr anchor="ctr">
                    <a:lnB w="12700" cap="flat" cmpd="sng" algn="ctr">
                      <a:solidFill>
                        <a:schemeClr val="tx1"/>
                      </a:solidFill>
                      <a:prstDash val="solid"/>
                      <a:round/>
                      <a:headEnd type="none" w="med" len="med"/>
                      <a:tailEnd type="none" w="med" len="med"/>
                    </a:lnB>
                  </a:tcPr>
                </a:tc>
                <a:tc>
                  <a:txBody>
                    <a:bodyPr/>
                    <a:lstStyle/>
                    <a:p>
                      <a:pPr algn="ctr"/>
                      <a:r>
                        <a:rPr lang="en-US" sz="2400" dirty="0"/>
                        <a:t>Memory</a:t>
                      </a:r>
                    </a:p>
                  </a:txBody>
                  <a:tcPr anchor="ctr">
                    <a:lnB w="12700" cap="flat" cmpd="sng" algn="ctr">
                      <a:solidFill>
                        <a:schemeClr val="tx1"/>
                      </a:solidFill>
                      <a:prstDash val="solid"/>
                      <a:round/>
                      <a:headEnd type="none" w="med" len="med"/>
                      <a:tailEnd type="none" w="med" len="med"/>
                    </a:lnB>
                  </a:tcPr>
                </a:tc>
                <a:tc>
                  <a:txBody>
                    <a:bodyPr/>
                    <a:lstStyle/>
                    <a:p>
                      <a:pPr algn="ctr"/>
                      <a:endParaRPr lang="en-US" sz="2400" dirty="0"/>
                    </a:p>
                  </a:txBody>
                  <a:tcPr anchor="ctr">
                    <a:lnB w="12700" cap="flat" cmpd="sng" algn="ctr">
                      <a:solidFill>
                        <a:schemeClr val="tx1"/>
                      </a:solidFill>
                      <a:prstDash val="solid"/>
                      <a:round/>
                      <a:headEnd type="none" w="med" len="med"/>
                      <a:tailEnd type="none" w="med" len="med"/>
                    </a:lnB>
                  </a:tcPr>
                </a:tc>
                <a:tc>
                  <a:txBody>
                    <a:bodyPr/>
                    <a:lstStyle/>
                    <a:p>
                      <a:pPr algn="ctr"/>
                      <a:endParaRPr lang="en-US" sz="2400" dirty="0"/>
                    </a:p>
                  </a:txBody>
                  <a:tcPr anchor="ctr">
                    <a:lnB w="12700" cap="flat" cmpd="sng" algn="ctr">
                      <a:solidFill>
                        <a:schemeClr val="tx1"/>
                      </a:solidFill>
                      <a:prstDash val="solid"/>
                      <a:round/>
                      <a:headEnd type="none" w="med" len="med"/>
                      <a:tailEnd type="none" w="med" len="med"/>
                    </a:lnB>
                  </a:tcPr>
                </a:tc>
                <a:tc>
                  <a:txBody>
                    <a:bodyPr/>
                    <a:lstStyle/>
                    <a:p>
                      <a:pPr algn="ctr"/>
                      <a:r>
                        <a:rPr lang="en-US" sz="2400" dirty="0"/>
                        <a:t>X</a:t>
                      </a:r>
                    </a:p>
                  </a:txBody>
                  <a:tcPr anchor="ct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31209146"/>
                  </a:ext>
                </a:extLst>
              </a:tr>
              <a:tr h="370840">
                <a:tc gridSpan="5">
                  <a:txBody>
                    <a:bodyPr/>
                    <a:lstStyle/>
                    <a:p>
                      <a:pPr algn="l"/>
                      <a:r>
                        <a:rPr lang="en-US" sz="2400" i="1" dirty="0"/>
                        <a:t>Note. </a:t>
                      </a:r>
                      <a:r>
                        <a:rPr lang="en-US" sz="2400" dirty="0"/>
                        <a:t>*not typical unusual combination configuration</a:t>
                      </a:r>
                    </a:p>
                  </a:txBody>
                  <a:tcPr>
                    <a:lnL>
                      <a:noFill/>
                    </a:lnL>
                    <a:lnR>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ctr"/>
                      <a:endParaRPr lang="en-US" sz="2400" dirty="0"/>
                    </a:p>
                  </a:txBody>
                  <a:tcPr anchor="ctr">
                    <a:lnL>
                      <a:noFill/>
                    </a:lnL>
                    <a:lnR>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ctr"/>
                      <a:endParaRPr lang="en-US" sz="2400" dirty="0"/>
                    </a:p>
                  </a:txBody>
                  <a:tcPr anchor="ctr">
                    <a:lnL>
                      <a:noFill/>
                    </a:lnL>
                    <a:lnR>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ctr"/>
                      <a:endParaRPr lang="en-US" sz="2400" dirty="0"/>
                    </a:p>
                  </a:txBody>
                  <a:tcPr anchor="ctr">
                    <a:lnL>
                      <a:noFill/>
                    </a:lnL>
                    <a:lnR>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ctr"/>
                      <a:endParaRPr lang="en-US" sz="2400" dirty="0"/>
                    </a:p>
                  </a:txBody>
                  <a:tcPr anchor="ctr">
                    <a:lnL>
                      <a:noFill/>
                    </a:lnL>
                    <a:lnR>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346609344"/>
                  </a:ext>
                </a:extLst>
              </a:tr>
            </a:tbl>
          </a:graphicData>
        </a:graphic>
      </p:graphicFrame>
      <p:sp>
        <p:nvSpPr>
          <p:cNvPr id="8" name="Title 7">
            <a:extLst>
              <a:ext uri="{FF2B5EF4-FFF2-40B4-BE49-F238E27FC236}">
                <a16:creationId xmlns:a16="http://schemas.microsoft.com/office/drawing/2014/main" id="{B81C8AFE-4023-EA99-1226-B5A83F39FC80}"/>
              </a:ext>
            </a:extLst>
          </p:cNvPr>
          <p:cNvSpPr>
            <a:spLocks noGrp="1"/>
          </p:cNvSpPr>
          <p:nvPr>
            <p:ph type="title"/>
          </p:nvPr>
        </p:nvSpPr>
        <p:spPr/>
        <p:txBody>
          <a:bodyPr/>
          <a:lstStyle/>
          <a:p>
            <a:r>
              <a:rPr lang="en-US" dirty="0"/>
              <a:t>MMPI-3 Overreporting (OR) Strategies</a:t>
            </a:r>
          </a:p>
        </p:txBody>
      </p:sp>
    </p:spTree>
    <p:extLst>
      <p:ext uri="{BB962C8B-B14F-4D97-AF65-F5344CB8AC3E}">
        <p14:creationId xmlns:p14="http://schemas.microsoft.com/office/powerpoint/2010/main" val="11045297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6B9F98-F5C7-1A75-BEB0-C20A3E971D92}"/>
              </a:ext>
            </a:extLst>
          </p:cNvPr>
          <p:cNvSpPr>
            <a:spLocks noGrp="1"/>
          </p:cNvSpPr>
          <p:nvPr>
            <p:ph type="title"/>
          </p:nvPr>
        </p:nvSpPr>
        <p:spPr/>
        <p:txBody>
          <a:bodyPr/>
          <a:lstStyle/>
          <a:p>
            <a:r>
              <a:rPr lang="en-US" dirty="0"/>
              <a:t>Over-reporting Detection Overview</a:t>
            </a:r>
          </a:p>
        </p:txBody>
      </p:sp>
      <p:sp>
        <p:nvSpPr>
          <p:cNvPr id="3" name="Content Placeholder 2">
            <a:extLst>
              <a:ext uri="{FF2B5EF4-FFF2-40B4-BE49-F238E27FC236}">
                <a16:creationId xmlns:a16="http://schemas.microsoft.com/office/drawing/2014/main" id="{B75E0667-D69B-D3BE-E0C7-9DE0D1C4A451}"/>
              </a:ext>
            </a:extLst>
          </p:cNvPr>
          <p:cNvSpPr>
            <a:spLocks noGrp="1"/>
          </p:cNvSpPr>
          <p:nvPr>
            <p:ph sz="half" idx="2"/>
          </p:nvPr>
        </p:nvSpPr>
        <p:spPr>
          <a:xfrm>
            <a:off x="373940" y="2505075"/>
            <a:ext cx="5157787" cy="3684588"/>
          </a:xfrm>
        </p:spPr>
        <p:txBody>
          <a:bodyPr>
            <a:normAutofit/>
          </a:bodyPr>
          <a:lstStyle/>
          <a:p>
            <a:pPr marL="0" indent="0">
              <a:buNone/>
            </a:pPr>
            <a:r>
              <a:rPr lang="en-US" dirty="0"/>
              <a:t>Good specificity</a:t>
            </a:r>
          </a:p>
          <a:p>
            <a:pPr lvl="1"/>
            <a:r>
              <a:rPr lang="en-US" dirty="0"/>
              <a:t>Student Simulation (0.93 to 1.00)</a:t>
            </a:r>
          </a:p>
          <a:p>
            <a:pPr lvl="2"/>
            <a:r>
              <a:rPr lang="en-US" dirty="0"/>
              <a:t>Morris et al. (2021)</a:t>
            </a:r>
          </a:p>
          <a:p>
            <a:pPr lvl="1"/>
            <a:r>
              <a:rPr lang="en-US" dirty="0"/>
              <a:t>Veteran/Military (.97 to 1.00)</a:t>
            </a:r>
          </a:p>
          <a:p>
            <a:pPr lvl="2"/>
            <a:r>
              <a:rPr lang="en-US" dirty="0"/>
              <a:t>Ingram et al. (2020)</a:t>
            </a:r>
          </a:p>
          <a:p>
            <a:pPr lvl="1"/>
            <a:r>
              <a:rPr lang="en-US" dirty="0"/>
              <a:t>Disability (0.95 to 1.00)</a:t>
            </a:r>
          </a:p>
          <a:p>
            <a:pPr lvl="2"/>
            <a:r>
              <a:rPr lang="en-US" dirty="0" err="1"/>
              <a:t>Tylicki</a:t>
            </a:r>
            <a:r>
              <a:rPr lang="en-US" dirty="0"/>
              <a:t> et al. (2020)</a:t>
            </a:r>
          </a:p>
          <a:p>
            <a:pPr lvl="1"/>
            <a:r>
              <a:rPr lang="en-US" dirty="0"/>
              <a:t>Corrections (0.86 to 0.91)</a:t>
            </a:r>
          </a:p>
          <a:p>
            <a:pPr lvl="2"/>
            <a:r>
              <a:rPr lang="en-US" dirty="0"/>
              <a:t>Wall et al. (2015)</a:t>
            </a:r>
          </a:p>
        </p:txBody>
      </p:sp>
      <p:sp>
        <p:nvSpPr>
          <p:cNvPr id="8" name="TextBox 7">
            <a:extLst>
              <a:ext uri="{FF2B5EF4-FFF2-40B4-BE49-F238E27FC236}">
                <a16:creationId xmlns:a16="http://schemas.microsoft.com/office/drawing/2014/main" id="{9A6FFE0F-B60A-68FD-C3E1-0D2C7C335E50}"/>
              </a:ext>
            </a:extLst>
          </p:cNvPr>
          <p:cNvSpPr txBox="1"/>
          <p:nvPr/>
        </p:nvSpPr>
        <p:spPr>
          <a:xfrm>
            <a:off x="1281224" y="6541289"/>
            <a:ext cx="8930073" cy="307777"/>
          </a:xfrm>
          <a:prstGeom prst="rect">
            <a:avLst/>
          </a:prstGeom>
          <a:noFill/>
        </p:spPr>
        <p:txBody>
          <a:bodyPr wrap="none" rtlCol="0">
            <a:spAutoFit/>
          </a:bodyPr>
          <a:lstStyle/>
          <a:p>
            <a:r>
              <a:rPr lang="en-US" sz="1400" i="1" dirty="0"/>
              <a:t>This summary of validity scales includes citations of studies on both the MMPI-2-RF and MMPI-3 given their high overlap</a:t>
            </a:r>
          </a:p>
        </p:txBody>
      </p:sp>
      <p:sp>
        <p:nvSpPr>
          <p:cNvPr id="9" name="Text Placeholder 4">
            <a:extLst>
              <a:ext uri="{FF2B5EF4-FFF2-40B4-BE49-F238E27FC236}">
                <a16:creationId xmlns:a16="http://schemas.microsoft.com/office/drawing/2014/main" id="{FC48C0F4-8E02-9F64-B56D-9916A0CEC64F}"/>
              </a:ext>
            </a:extLst>
          </p:cNvPr>
          <p:cNvSpPr txBox="1">
            <a:spLocks/>
          </p:cNvSpPr>
          <p:nvPr/>
        </p:nvSpPr>
        <p:spPr>
          <a:xfrm>
            <a:off x="3321731" y="1442300"/>
            <a:ext cx="5157787" cy="823912"/>
          </a:xfrm>
          <a:prstGeom prst="rect">
            <a:avLst/>
          </a:prstGeom>
        </p:spPr>
        <p:txBody>
          <a:bodyPr vert="horz" lIns="91440" tIns="45720" rIns="91440" bIns="45720" rtlCol="0" anchor="b">
            <a:norm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2800"/>
              <a:t>Strengths of MMPI Validity Scales</a:t>
            </a:r>
            <a:endParaRPr lang="en-US" sz="2800" dirty="0"/>
          </a:p>
        </p:txBody>
      </p:sp>
      <p:sp>
        <p:nvSpPr>
          <p:cNvPr id="13" name="Content Placeholder 10">
            <a:extLst>
              <a:ext uri="{FF2B5EF4-FFF2-40B4-BE49-F238E27FC236}">
                <a16:creationId xmlns:a16="http://schemas.microsoft.com/office/drawing/2014/main" id="{78652CA9-DE21-7A75-6AF4-5A297093AFD5}"/>
              </a:ext>
            </a:extLst>
          </p:cNvPr>
          <p:cNvSpPr>
            <a:spLocks noGrp="1"/>
          </p:cNvSpPr>
          <p:nvPr>
            <p:ph sz="quarter" idx="4"/>
          </p:nvPr>
        </p:nvSpPr>
        <p:spPr>
          <a:xfrm>
            <a:off x="5613920" y="2505075"/>
            <a:ext cx="6578080" cy="3684588"/>
          </a:xfrm>
        </p:spPr>
        <p:txBody>
          <a:bodyPr/>
          <a:lstStyle/>
          <a:p>
            <a:pPr marL="0" indent="0">
              <a:buNone/>
            </a:pPr>
            <a:r>
              <a:rPr lang="en-US" dirty="0">
                <a:solidFill>
                  <a:schemeClr val="bg2">
                    <a:lumMod val="90000"/>
                  </a:schemeClr>
                </a:solidFill>
              </a:rPr>
              <a:t>High between group effects</a:t>
            </a:r>
          </a:p>
          <a:p>
            <a:pPr lvl="1"/>
            <a:r>
              <a:rPr lang="en-US" dirty="0">
                <a:solidFill>
                  <a:schemeClr val="bg2">
                    <a:lumMod val="90000"/>
                  </a:schemeClr>
                </a:solidFill>
              </a:rPr>
              <a:t>MMPI-3 OR scales (e.g., </a:t>
            </a:r>
            <a:r>
              <a:rPr lang="en-US" i="1" dirty="0">
                <a:solidFill>
                  <a:schemeClr val="bg2">
                    <a:lumMod val="90000"/>
                  </a:schemeClr>
                </a:solidFill>
              </a:rPr>
              <a:t>d</a:t>
            </a:r>
            <a:r>
              <a:rPr lang="en-US" dirty="0">
                <a:solidFill>
                  <a:schemeClr val="bg2">
                    <a:lumMod val="90000"/>
                  </a:schemeClr>
                </a:solidFill>
              </a:rPr>
              <a:t> = 0.71 to 5.56) </a:t>
            </a:r>
          </a:p>
          <a:p>
            <a:pPr lvl="2"/>
            <a:r>
              <a:rPr lang="en-US" dirty="0" err="1">
                <a:solidFill>
                  <a:schemeClr val="bg2">
                    <a:lumMod val="90000"/>
                  </a:schemeClr>
                </a:solidFill>
              </a:rPr>
              <a:t>Tylicki</a:t>
            </a:r>
            <a:r>
              <a:rPr lang="en-US" dirty="0">
                <a:solidFill>
                  <a:schemeClr val="bg2">
                    <a:lumMod val="90000"/>
                  </a:schemeClr>
                </a:solidFill>
              </a:rPr>
              <a:t> et al. (2020)</a:t>
            </a:r>
          </a:p>
          <a:p>
            <a:pPr lvl="2"/>
            <a:r>
              <a:rPr lang="en-US" dirty="0">
                <a:solidFill>
                  <a:schemeClr val="bg2">
                    <a:lumMod val="90000"/>
                  </a:schemeClr>
                </a:solidFill>
              </a:rPr>
              <a:t>Whitman et al. (2021)</a:t>
            </a:r>
          </a:p>
          <a:p>
            <a:pPr lvl="1"/>
            <a:r>
              <a:rPr lang="en-US" dirty="0">
                <a:solidFill>
                  <a:schemeClr val="bg2">
                    <a:lumMod val="90000"/>
                  </a:schemeClr>
                </a:solidFill>
              </a:rPr>
              <a:t>MMPI-2-RF OR scales (e.g., </a:t>
            </a:r>
            <a:r>
              <a:rPr lang="en-US" i="1" dirty="0">
                <a:solidFill>
                  <a:schemeClr val="bg2">
                    <a:lumMod val="90000"/>
                  </a:schemeClr>
                </a:solidFill>
              </a:rPr>
              <a:t>d/g</a:t>
            </a:r>
            <a:r>
              <a:rPr lang="en-US" dirty="0">
                <a:solidFill>
                  <a:schemeClr val="bg2">
                    <a:lumMod val="90000"/>
                  </a:schemeClr>
                </a:solidFill>
              </a:rPr>
              <a:t> = 0.77 to 1.43)</a:t>
            </a:r>
          </a:p>
          <a:p>
            <a:pPr lvl="2"/>
            <a:r>
              <a:rPr lang="en-US" dirty="0">
                <a:solidFill>
                  <a:schemeClr val="bg2">
                    <a:lumMod val="90000"/>
                  </a:schemeClr>
                </a:solidFill>
              </a:rPr>
              <a:t>Ingram &amp; Ternes (2016)</a:t>
            </a:r>
          </a:p>
          <a:p>
            <a:pPr lvl="2"/>
            <a:r>
              <a:rPr lang="en-US" dirty="0">
                <a:solidFill>
                  <a:schemeClr val="bg2">
                    <a:lumMod val="90000"/>
                  </a:schemeClr>
                </a:solidFill>
              </a:rPr>
              <a:t>Sharf et al. (2017)</a:t>
            </a:r>
          </a:p>
          <a:p>
            <a:endParaRPr lang="en-US" dirty="0"/>
          </a:p>
        </p:txBody>
      </p:sp>
    </p:spTree>
    <p:extLst>
      <p:ext uri="{BB962C8B-B14F-4D97-AF65-F5344CB8AC3E}">
        <p14:creationId xmlns:p14="http://schemas.microsoft.com/office/powerpoint/2010/main" val="26324717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6B9F98-F5C7-1A75-BEB0-C20A3E971D92}"/>
              </a:ext>
            </a:extLst>
          </p:cNvPr>
          <p:cNvSpPr>
            <a:spLocks noGrp="1"/>
          </p:cNvSpPr>
          <p:nvPr>
            <p:ph type="title"/>
          </p:nvPr>
        </p:nvSpPr>
        <p:spPr/>
        <p:txBody>
          <a:bodyPr/>
          <a:lstStyle/>
          <a:p>
            <a:r>
              <a:rPr lang="en-US" dirty="0"/>
              <a:t>Over-reporting Detection Overview</a:t>
            </a:r>
          </a:p>
        </p:txBody>
      </p:sp>
      <p:sp>
        <p:nvSpPr>
          <p:cNvPr id="3" name="Content Placeholder 2">
            <a:extLst>
              <a:ext uri="{FF2B5EF4-FFF2-40B4-BE49-F238E27FC236}">
                <a16:creationId xmlns:a16="http://schemas.microsoft.com/office/drawing/2014/main" id="{B75E0667-D69B-D3BE-E0C7-9DE0D1C4A451}"/>
              </a:ext>
            </a:extLst>
          </p:cNvPr>
          <p:cNvSpPr>
            <a:spLocks noGrp="1"/>
          </p:cNvSpPr>
          <p:nvPr>
            <p:ph sz="half" idx="2"/>
          </p:nvPr>
        </p:nvSpPr>
        <p:spPr>
          <a:xfrm>
            <a:off x="373940" y="2505075"/>
            <a:ext cx="5157787" cy="3684588"/>
          </a:xfrm>
        </p:spPr>
        <p:txBody>
          <a:bodyPr>
            <a:normAutofit/>
          </a:bodyPr>
          <a:lstStyle/>
          <a:p>
            <a:pPr marL="0" indent="0">
              <a:buNone/>
            </a:pPr>
            <a:r>
              <a:rPr lang="en-US" dirty="0">
                <a:solidFill>
                  <a:schemeClr val="bg2">
                    <a:lumMod val="90000"/>
                  </a:schemeClr>
                </a:solidFill>
              </a:rPr>
              <a:t>Good specificity</a:t>
            </a:r>
          </a:p>
          <a:p>
            <a:pPr lvl="1"/>
            <a:r>
              <a:rPr lang="en-US" dirty="0">
                <a:solidFill>
                  <a:schemeClr val="bg2">
                    <a:lumMod val="90000"/>
                  </a:schemeClr>
                </a:solidFill>
              </a:rPr>
              <a:t>Student Simulation (0.93 to 1.00)</a:t>
            </a:r>
          </a:p>
          <a:p>
            <a:pPr lvl="2"/>
            <a:r>
              <a:rPr lang="en-US" dirty="0">
                <a:solidFill>
                  <a:schemeClr val="bg2">
                    <a:lumMod val="90000"/>
                  </a:schemeClr>
                </a:solidFill>
              </a:rPr>
              <a:t>Morris et al. (2021)</a:t>
            </a:r>
          </a:p>
          <a:p>
            <a:pPr lvl="1"/>
            <a:r>
              <a:rPr lang="en-US" dirty="0">
                <a:solidFill>
                  <a:schemeClr val="bg2">
                    <a:lumMod val="90000"/>
                  </a:schemeClr>
                </a:solidFill>
              </a:rPr>
              <a:t>Veteran/Military (.97 to 1.00)</a:t>
            </a:r>
          </a:p>
          <a:p>
            <a:pPr lvl="2"/>
            <a:r>
              <a:rPr lang="en-US" dirty="0">
                <a:solidFill>
                  <a:schemeClr val="bg2">
                    <a:lumMod val="90000"/>
                  </a:schemeClr>
                </a:solidFill>
              </a:rPr>
              <a:t>Ingram et al. (2020)</a:t>
            </a:r>
          </a:p>
          <a:p>
            <a:pPr lvl="1"/>
            <a:r>
              <a:rPr lang="en-US" dirty="0">
                <a:solidFill>
                  <a:schemeClr val="bg2">
                    <a:lumMod val="90000"/>
                  </a:schemeClr>
                </a:solidFill>
              </a:rPr>
              <a:t>Disability (0.95 to 1.00)</a:t>
            </a:r>
          </a:p>
          <a:p>
            <a:pPr lvl="2"/>
            <a:r>
              <a:rPr lang="en-US" dirty="0" err="1">
                <a:solidFill>
                  <a:schemeClr val="bg2">
                    <a:lumMod val="90000"/>
                  </a:schemeClr>
                </a:solidFill>
              </a:rPr>
              <a:t>Tylicki</a:t>
            </a:r>
            <a:r>
              <a:rPr lang="en-US" dirty="0">
                <a:solidFill>
                  <a:schemeClr val="bg2">
                    <a:lumMod val="90000"/>
                  </a:schemeClr>
                </a:solidFill>
              </a:rPr>
              <a:t> et al. (2020)</a:t>
            </a:r>
          </a:p>
          <a:p>
            <a:pPr lvl="1"/>
            <a:r>
              <a:rPr lang="en-US" dirty="0">
                <a:solidFill>
                  <a:schemeClr val="bg2">
                    <a:lumMod val="90000"/>
                  </a:schemeClr>
                </a:solidFill>
              </a:rPr>
              <a:t>Corrections (0.86 to 0.91)</a:t>
            </a:r>
          </a:p>
          <a:p>
            <a:pPr lvl="2"/>
            <a:r>
              <a:rPr lang="en-US" dirty="0">
                <a:solidFill>
                  <a:schemeClr val="bg2">
                    <a:lumMod val="90000"/>
                  </a:schemeClr>
                </a:solidFill>
              </a:rPr>
              <a:t>Wall et al. (2015)</a:t>
            </a:r>
          </a:p>
        </p:txBody>
      </p:sp>
      <p:sp>
        <p:nvSpPr>
          <p:cNvPr id="8" name="TextBox 7">
            <a:extLst>
              <a:ext uri="{FF2B5EF4-FFF2-40B4-BE49-F238E27FC236}">
                <a16:creationId xmlns:a16="http://schemas.microsoft.com/office/drawing/2014/main" id="{9A6FFE0F-B60A-68FD-C3E1-0D2C7C335E50}"/>
              </a:ext>
            </a:extLst>
          </p:cNvPr>
          <p:cNvSpPr txBox="1"/>
          <p:nvPr/>
        </p:nvSpPr>
        <p:spPr>
          <a:xfrm>
            <a:off x="1281224" y="6541289"/>
            <a:ext cx="8930073" cy="307777"/>
          </a:xfrm>
          <a:prstGeom prst="rect">
            <a:avLst/>
          </a:prstGeom>
          <a:noFill/>
        </p:spPr>
        <p:txBody>
          <a:bodyPr wrap="none" rtlCol="0">
            <a:spAutoFit/>
          </a:bodyPr>
          <a:lstStyle/>
          <a:p>
            <a:r>
              <a:rPr lang="en-US" sz="1400" i="1" dirty="0"/>
              <a:t>This summary of validity scales includes citations of studies on both the MMPI-2-RF and MMPI-3 given their high overlap</a:t>
            </a:r>
          </a:p>
        </p:txBody>
      </p:sp>
      <p:sp>
        <p:nvSpPr>
          <p:cNvPr id="9" name="Text Placeholder 4">
            <a:extLst>
              <a:ext uri="{FF2B5EF4-FFF2-40B4-BE49-F238E27FC236}">
                <a16:creationId xmlns:a16="http://schemas.microsoft.com/office/drawing/2014/main" id="{FC48C0F4-8E02-9F64-B56D-9916A0CEC64F}"/>
              </a:ext>
            </a:extLst>
          </p:cNvPr>
          <p:cNvSpPr txBox="1">
            <a:spLocks/>
          </p:cNvSpPr>
          <p:nvPr/>
        </p:nvSpPr>
        <p:spPr>
          <a:xfrm>
            <a:off x="3321731" y="1442300"/>
            <a:ext cx="5157787" cy="823912"/>
          </a:xfrm>
          <a:prstGeom prst="rect">
            <a:avLst/>
          </a:prstGeom>
        </p:spPr>
        <p:txBody>
          <a:bodyPr vert="horz" lIns="91440" tIns="45720" rIns="91440" bIns="45720" rtlCol="0" anchor="b">
            <a:norm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2800" dirty="0"/>
              <a:t>Strengths of MMPI Validity Scales</a:t>
            </a:r>
          </a:p>
        </p:txBody>
      </p:sp>
      <p:sp>
        <p:nvSpPr>
          <p:cNvPr id="13" name="Content Placeholder 10">
            <a:extLst>
              <a:ext uri="{FF2B5EF4-FFF2-40B4-BE49-F238E27FC236}">
                <a16:creationId xmlns:a16="http://schemas.microsoft.com/office/drawing/2014/main" id="{78652CA9-DE21-7A75-6AF4-5A297093AFD5}"/>
              </a:ext>
            </a:extLst>
          </p:cNvPr>
          <p:cNvSpPr>
            <a:spLocks noGrp="1"/>
          </p:cNvSpPr>
          <p:nvPr>
            <p:ph sz="quarter" idx="4"/>
          </p:nvPr>
        </p:nvSpPr>
        <p:spPr>
          <a:xfrm>
            <a:off x="5613920" y="2505075"/>
            <a:ext cx="6578080" cy="3684588"/>
          </a:xfrm>
        </p:spPr>
        <p:txBody>
          <a:bodyPr/>
          <a:lstStyle/>
          <a:p>
            <a:pPr marL="0" indent="0">
              <a:buNone/>
            </a:pPr>
            <a:r>
              <a:rPr lang="en-US" dirty="0"/>
              <a:t>High between group effects</a:t>
            </a:r>
          </a:p>
          <a:p>
            <a:pPr lvl="1"/>
            <a:r>
              <a:rPr lang="en-US" dirty="0"/>
              <a:t>MMPI-3 OR scales (e.g., </a:t>
            </a:r>
            <a:r>
              <a:rPr lang="en-US" i="1" dirty="0"/>
              <a:t>d</a:t>
            </a:r>
            <a:r>
              <a:rPr lang="en-US" dirty="0"/>
              <a:t> = 0.71 to 5.56) </a:t>
            </a:r>
          </a:p>
          <a:p>
            <a:pPr lvl="2"/>
            <a:r>
              <a:rPr lang="en-US" dirty="0" err="1"/>
              <a:t>Tylicki</a:t>
            </a:r>
            <a:r>
              <a:rPr lang="en-US" dirty="0"/>
              <a:t> et al. (2020)</a:t>
            </a:r>
          </a:p>
          <a:p>
            <a:pPr lvl="2"/>
            <a:r>
              <a:rPr lang="en-US" dirty="0"/>
              <a:t>Whitman et al. (2021)</a:t>
            </a:r>
          </a:p>
          <a:p>
            <a:pPr lvl="1"/>
            <a:r>
              <a:rPr lang="en-US" dirty="0"/>
              <a:t>MMPI-2-RF OR scales (e.g., </a:t>
            </a:r>
            <a:r>
              <a:rPr lang="en-US" i="1" dirty="0"/>
              <a:t>d/g</a:t>
            </a:r>
            <a:r>
              <a:rPr lang="en-US" dirty="0"/>
              <a:t> = 0.77 to 1.43)</a:t>
            </a:r>
          </a:p>
          <a:p>
            <a:pPr lvl="2"/>
            <a:r>
              <a:rPr lang="en-US" dirty="0"/>
              <a:t>Ingram &amp; Ternes (2016)</a:t>
            </a:r>
          </a:p>
          <a:p>
            <a:pPr lvl="2"/>
            <a:r>
              <a:rPr lang="en-US" dirty="0"/>
              <a:t>Sharf et al. (2017)</a:t>
            </a:r>
          </a:p>
          <a:p>
            <a:endParaRPr lang="en-US" dirty="0"/>
          </a:p>
        </p:txBody>
      </p:sp>
    </p:spTree>
    <p:extLst>
      <p:ext uri="{BB962C8B-B14F-4D97-AF65-F5344CB8AC3E}">
        <p14:creationId xmlns:p14="http://schemas.microsoft.com/office/powerpoint/2010/main" val="15448713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29B6793C-65D0-D0AC-D881-98AAC765BA4F}"/>
              </a:ext>
            </a:extLst>
          </p:cNvPr>
          <p:cNvSpPr txBox="1">
            <a:spLocks/>
          </p:cNvSpPr>
          <p:nvPr/>
        </p:nvSpPr>
        <p:spPr>
          <a:xfrm>
            <a:off x="373940" y="2505075"/>
            <a:ext cx="11595453" cy="368458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endParaRPr lang="en-US" sz="2800" dirty="0"/>
          </a:p>
          <a:p>
            <a:pPr lvl="1"/>
            <a:endParaRPr lang="en-US" sz="2800" dirty="0"/>
          </a:p>
        </p:txBody>
      </p:sp>
      <p:graphicFrame>
        <p:nvGraphicFramePr>
          <p:cNvPr id="2" name="Diagram 1">
            <a:extLst>
              <a:ext uri="{FF2B5EF4-FFF2-40B4-BE49-F238E27FC236}">
                <a16:creationId xmlns:a16="http://schemas.microsoft.com/office/drawing/2014/main" id="{38721F9B-E004-BACA-3A9E-87AED47A2F71}"/>
              </a:ext>
            </a:extLst>
          </p:cNvPr>
          <p:cNvGraphicFramePr/>
          <p:nvPr>
            <p:extLst>
              <p:ext uri="{D42A27DB-BD31-4B8C-83A1-F6EECF244321}">
                <p14:modId xmlns:p14="http://schemas.microsoft.com/office/powerpoint/2010/main" val="3523472965"/>
              </p:ext>
            </p:extLst>
          </p:nvPr>
        </p:nvGraphicFramePr>
        <p:xfrm>
          <a:off x="2573043" y="1690688"/>
          <a:ext cx="7045913" cy="477748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itle 3">
            <a:extLst>
              <a:ext uri="{FF2B5EF4-FFF2-40B4-BE49-F238E27FC236}">
                <a16:creationId xmlns:a16="http://schemas.microsoft.com/office/drawing/2014/main" id="{722AF36D-DDBF-1E79-61D6-7C935713F371}"/>
              </a:ext>
            </a:extLst>
          </p:cNvPr>
          <p:cNvSpPr>
            <a:spLocks noGrp="1"/>
          </p:cNvSpPr>
          <p:nvPr>
            <p:ph type="title"/>
          </p:nvPr>
        </p:nvSpPr>
        <p:spPr/>
        <p:txBody>
          <a:bodyPr/>
          <a:lstStyle/>
          <a:p>
            <a:pPr algn="ctr"/>
            <a:r>
              <a:rPr lang="en-US" b="1" dirty="0"/>
              <a:t>Areas for Growth</a:t>
            </a:r>
          </a:p>
        </p:txBody>
      </p:sp>
    </p:spTree>
    <p:extLst>
      <p:ext uri="{BB962C8B-B14F-4D97-AF65-F5344CB8AC3E}">
        <p14:creationId xmlns:p14="http://schemas.microsoft.com/office/powerpoint/2010/main" val="34691107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29B6793C-65D0-D0AC-D881-98AAC765BA4F}"/>
              </a:ext>
            </a:extLst>
          </p:cNvPr>
          <p:cNvSpPr txBox="1">
            <a:spLocks/>
          </p:cNvSpPr>
          <p:nvPr/>
        </p:nvSpPr>
        <p:spPr>
          <a:xfrm>
            <a:off x="373940" y="2505075"/>
            <a:ext cx="11595453" cy="368458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endParaRPr lang="en-US" sz="2800" dirty="0"/>
          </a:p>
          <a:p>
            <a:pPr lvl="1"/>
            <a:endParaRPr lang="en-US" sz="2800" dirty="0"/>
          </a:p>
        </p:txBody>
      </p:sp>
      <p:graphicFrame>
        <p:nvGraphicFramePr>
          <p:cNvPr id="2" name="Diagram 1">
            <a:extLst>
              <a:ext uri="{FF2B5EF4-FFF2-40B4-BE49-F238E27FC236}">
                <a16:creationId xmlns:a16="http://schemas.microsoft.com/office/drawing/2014/main" id="{38721F9B-E004-BACA-3A9E-87AED47A2F71}"/>
              </a:ext>
            </a:extLst>
          </p:cNvPr>
          <p:cNvGraphicFramePr/>
          <p:nvPr>
            <p:extLst>
              <p:ext uri="{D42A27DB-BD31-4B8C-83A1-F6EECF244321}">
                <p14:modId xmlns:p14="http://schemas.microsoft.com/office/powerpoint/2010/main" val="669944383"/>
              </p:ext>
            </p:extLst>
          </p:nvPr>
        </p:nvGraphicFramePr>
        <p:xfrm>
          <a:off x="2573043" y="1690688"/>
          <a:ext cx="7045913" cy="477748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itle 3">
            <a:extLst>
              <a:ext uri="{FF2B5EF4-FFF2-40B4-BE49-F238E27FC236}">
                <a16:creationId xmlns:a16="http://schemas.microsoft.com/office/drawing/2014/main" id="{722AF36D-DDBF-1E79-61D6-7C935713F371}"/>
              </a:ext>
            </a:extLst>
          </p:cNvPr>
          <p:cNvSpPr>
            <a:spLocks noGrp="1"/>
          </p:cNvSpPr>
          <p:nvPr>
            <p:ph type="title"/>
          </p:nvPr>
        </p:nvSpPr>
        <p:spPr/>
        <p:txBody>
          <a:bodyPr/>
          <a:lstStyle/>
          <a:p>
            <a:pPr algn="ctr"/>
            <a:r>
              <a:rPr lang="en-US" b="1" dirty="0"/>
              <a:t>Areas for Growth</a:t>
            </a:r>
          </a:p>
        </p:txBody>
      </p:sp>
    </p:spTree>
    <p:extLst>
      <p:ext uri="{BB962C8B-B14F-4D97-AF65-F5344CB8AC3E}">
        <p14:creationId xmlns:p14="http://schemas.microsoft.com/office/powerpoint/2010/main" val="19856672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29B6793C-65D0-D0AC-D881-98AAC765BA4F}"/>
              </a:ext>
            </a:extLst>
          </p:cNvPr>
          <p:cNvSpPr txBox="1">
            <a:spLocks/>
          </p:cNvSpPr>
          <p:nvPr/>
        </p:nvSpPr>
        <p:spPr>
          <a:xfrm>
            <a:off x="373940" y="2505075"/>
            <a:ext cx="11595453" cy="368458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endParaRPr lang="en-US" sz="2800" dirty="0"/>
          </a:p>
          <a:p>
            <a:pPr lvl="1"/>
            <a:endParaRPr lang="en-US" sz="2800" dirty="0"/>
          </a:p>
        </p:txBody>
      </p:sp>
      <p:graphicFrame>
        <p:nvGraphicFramePr>
          <p:cNvPr id="2" name="Diagram 1">
            <a:extLst>
              <a:ext uri="{FF2B5EF4-FFF2-40B4-BE49-F238E27FC236}">
                <a16:creationId xmlns:a16="http://schemas.microsoft.com/office/drawing/2014/main" id="{38721F9B-E004-BACA-3A9E-87AED47A2F71}"/>
              </a:ext>
            </a:extLst>
          </p:cNvPr>
          <p:cNvGraphicFramePr/>
          <p:nvPr>
            <p:extLst>
              <p:ext uri="{D42A27DB-BD31-4B8C-83A1-F6EECF244321}">
                <p14:modId xmlns:p14="http://schemas.microsoft.com/office/powerpoint/2010/main" val="3927230875"/>
              </p:ext>
            </p:extLst>
          </p:nvPr>
        </p:nvGraphicFramePr>
        <p:xfrm>
          <a:off x="2573043" y="1690688"/>
          <a:ext cx="7045913" cy="477748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itle 3">
            <a:extLst>
              <a:ext uri="{FF2B5EF4-FFF2-40B4-BE49-F238E27FC236}">
                <a16:creationId xmlns:a16="http://schemas.microsoft.com/office/drawing/2014/main" id="{722AF36D-DDBF-1E79-61D6-7C935713F371}"/>
              </a:ext>
            </a:extLst>
          </p:cNvPr>
          <p:cNvSpPr>
            <a:spLocks noGrp="1"/>
          </p:cNvSpPr>
          <p:nvPr>
            <p:ph type="title"/>
          </p:nvPr>
        </p:nvSpPr>
        <p:spPr/>
        <p:txBody>
          <a:bodyPr/>
          <a:lstStyle/>
          <a:p>
            <a:pPr algn="ctr"/>
            <a:r>
              <a:rPr lang="en-US" b="1" dirty="0"/>
              <a:t>Areas for Growth</a:t>
            </a:r>
          </a:p>
        </p:txBody>
      </p:sp>
    </p:spTree>
    <p:extLst>
      <p:ext uri="{BB962C8B-B14F-4D97-AF65-F5344CB8AC3E}">
        <p14:creationId xmlns:p14="http://schemas.microsoft.com/office/powerpoint/2010/main" val="11426353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29B6793C-65D0-D0AC-D881-98AAC765BA4F}"/>
              </a:ext>
            </a:extLst>
          </p:cNvPr>
          <p:cNvSpPr txBox="1">
            <a:spLocks/>
          </p:cNvSpPr>
          <p:nvPr/>
        </p:nvSpPr>
        <p:spPr>
          <a:xfrm>
            <a:off x="373940" y="2505075"/>
            <a:ext cx="11595453" cy="368458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endParaRPr lang="en-US" sz="2800" dirty="0"/>
          </a:p>
          <a:p>
            <a:pPr lvl="1"/>
            <a:endParaRPr lang="en-US" sz="2800" dirty="0"/>
          </a:p>
        </p:txBody>
      </p:sp>
      <p:graphicFrame>
        <p:nvGraphicFramePr>
          <p:cNvPr id="2" name="Diagram 1">
            <a:extLst>
              <a:ext uri="{FF2B5EF4-FFF2-40B4-BE49-F238E27FC236}">
                <a16:creationId xmlns:a16="http://schemas.microsoft.com/office/drawing/2014/main" id="{38721F9B-E004-BACA-3A9E-87AED47A2F71}"/>
              </a:ext>
            </a:extLst>
          </p:cNvPr>
          <p:cNvGraphicFramePr/>
          <p:nvPr>
            <p:extLst>
              <p:ext uri="{D42A27DB-BD31-4B8C-83A1-F6EECF244321}">
                <p14:modId xmlns:p14="http://schemas.microsoft.com/office/powerpoint/2010/main" val="1032147199"/>
              </p:ext>
            </p:extLst>
          </p:nvPr>
        </p:nvGraphicFramePr>
        <p:xfrm>
          <a:off x="2573043" y="1690688"/>
          <a:ext cx="7045913" cy="477748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itle 3">
            <a:extLst>
              <a:ext uri="{FF2B5EF4-FFF2-40B4-BE49-F238E27FC236}">
                <a16:creationId xmlns:a16="http://schemas.microsoft.com/office/drawing/2014/main" id="{722AF36D-DDBF-1E79-61D6-7C935713F371}"/>
              </a:ext>
            </a:extLst>
          </p:cNvPr>
          <p:cNvSpPr>
            <a:spLocks noGrp="1"/>
          </p:cNvSpPr>
          <p:nvPr>
            <p:ph type="title"/>
          </p:nvPr>
        </p:nvSpPr>
        <p:spPr/>
        <p:txBody>
          <a:bodyPr/>
          <a:lstStyle/>
          <a:p>
            <a:pPr algn="ctr"/>
            <a:r>
              <a:rPr lang="en-US" b="1" dirty="0"/>
              <a:t>Areas for Growth</a:t>
            </a:r>
          </a:p>
        </p:txBody>
      </p:sp>
    </p:spTree>
    <p:extLst>
      <p:ext uri="{BB962C8B-B14F-4D97-AF65-F5344CB8AC3E}">
        <p14:creationId xmlns:p14="http://schemas.microsoft.com/office/powerpoint/2010/main" val="3098076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35710507-08DB-D470-4790-ED0FFD7448F4}"/>
              </a:ext>
            </a:extLst>
          </p:cNvPr>
          <p:cNvSpPr/>
          <p:nvPr/>
        </p:nvSpPr>
        <p:spPr>
          <a:xfrm>
            <a:off x="6258669" y="3489788"/>
            <a:ext cx="5666203" cy="3095947"/>
          </a:xfrm>
          <a:prstGeom prst="rect">
            <a:avLst/>
          </a:prstGeom>
          <a:ln>
            <a:solidFill>
              <a:schemeClr val="tx1"/>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133A0E19-5925-911F-216E-11930769F609}"/>
              </a:ext>
            </a:extLst>
          </p:cNvPr>
          <p:cNvSpPr/>
          <p:nvPr/>
        </p:nvSpPr>
        <p:spPr>
          <a:xfrm>
            <a:off x="267128" y="1808252"/>
            <a:ext cx="5828872" cy="2527442"/>
          </a:xfrm>
          <a:prstGeom prst="rect">
            <a:avLst/>
          </a:prstGeom>
          <a:ln>
            <a:solidFill>
              <a:schemeClr val="tx1"/>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E9DBBCF-CD77-B026-8549-7569748F56BA}"/>
              </a:ext>
            </a:extLst>
          </p:cNvPr>
          <p:cNvSpPr>
            <a:spLocks noGrp="1"/>
          </p:cNvSpPr>
          <p:nvPr>
            <p:ph type="title"/>
          </p:nvPr>
        </p:nvSpPr>
        <p:spPr/>
        <p:txBody>
          <a:bodyPr/>
          <a:lstStyle/>
          <a:p>
            <a:r>
              <a:rPr lang="en-US" dirty="0"/>
              <a:t>The </a:t>
            </a:r>
            <a:r>
              <a:rPr lang="en-US" dirty="0" err="1"/>
              <a:t>Multifeigning</a:t>
            </a:r>
            <a:r>
              <a:rPr lang="en-US" dirty="0"/>
              <a:t> Index </a:t>
            </a:r>
            <a:r>
              <a:rPr lang="en-US" sz="1600" i="1" dirty="0"/>
              <a:t>Gaines et al (2013)</a:t>
            </a:r>
            <a:endParaRPr lang="en-US" dirty="0"/>
          </a:p>
        </p:txBody>
      </p:sp>
      <p:grpSp>
        <p:nvGrpSpPr>
          <p:cNvPr id="3" name="Group 2">
            <a:extLst>
              <a:ext uri="{FF2B5EF4-FFF2-40B4-BE49-F238E27FC236}">
                <a16:creationId xmlns:a16="http://schemas.microsoft.com/office/drawing/2014/main" id="{255CE63E-59FF-FC1A-4EC5-8EF46F854AF2}"/>
              </a:ext>
            </a:extLst>
          </p:cNvPr>
          <p:cNvGrpSpPr/>
          <p:nvPr/>
        </p:nvGrpSpPr>
        <p:grpSpPr>
          <a:xfrm>
            <a:off x="6374015" y="3595955"/>
            <a:ext cx="5435510" cy="2896920"/>
            <a:chOff x="506461" y="103429"/>
            <a:chExt cx="4951134" cy="2395461"/>
          </a:xfrm>
        </p:grpSpPr>
        <p:pic>
          <p:nvPicPr>
            <p:cNvPr id="8" name="Picture 7">
              <a:extLst>
                <a:ext uri="{FF2B5EF4-FFF2-40B4-BE49-F238E27FC236}">
                  <a16:creationId xmlns:a16="http://schemas.microsoft.com/office/drawing/2014/main" id="{99FDB866-7416-41F0-C656-395C99294BFF}"/>
                </a:ext>
              </a:extLst>
            </p:cNvPr>
            <p:cNvPicPr>
              <a:picLocks noChangeAspect="1"/>
            </p:cNvPicPr>
            <p:nvPr/>
          </p:nvPicPr>
          <p:blipFill rotWithShape="1">
            <a:blip r:embed="rId3"/>
            <a:srcRect l="54603" t="36830" r="32866" b="13740"/>
            <a:stretch/>
          </p:blipFill>
          <p:spPr>
            <a:xfrm>
              <a:off x="506461" y="103429"/>
              <a:ext cx="2159067" cy="2395461"/>
            </a:xfrm>
            <a:prstGeom prst="rect">
              <a:avLst/>
            </a:prstGeom>
          </p:spPr>
        </p:pic>
        <p:pic>
          <p:nvPicPr>
            <p:cNvPr id="9" name="Picture 8">
              <a:extLst>
                <a:ext uri="{FF2B5EF4-FFF2-40B4-BE49-F238E27FC236}">
                  <a16:creationId xmlns:a16="http://schemas.microsoft.com/office/drawing/2014/main" id="{4613D66E-9B97-9D80-1B81-FB01269E022D}"/>
                </a:ext>
              </a:extLst>
            </p:cNvPr>
            <p:cNvPicPr>
              <a:picLocks noChangeAspect="1"/>
            </p:cNvPicPr>
            <p:nvPr/>
          </p:nvPicPr>
          <p:blipFill rotWithShape="1">
            <a:blip r:embed="rId3"/>
            <a:srcRect l="77469" t="36830" r="4604" b="13740"/>
            <a:stretch/>
          </p:blipFill>
          <p:spPr>
            <a:xfrm>
              <a:off x="2368710" y="103429"/>
              <a:ext cx="3088885" cy="2395461"/>
            </a:xfrm>
            <a:prstGeom prst="rect">
              <a:avLst/>
            </a:prstGeom>
          </p:spPr>
        </p:pic>
      </p:grpSp>
      <p:sp>
        <p:nvSpPr>
          <p:cNvPr id="10" name="TextBox 9">
            <a:extLst>
              <a:ext uri="{FF2B5EF4-FFF2-40B4-BE49-F238E27FC236}">
                <a16:creationId xmlns:a16="http://schemas.microsoft.com/office/drawing/2014/main" id="{31ECFFF2-0A8A-8CA1-3F1B-B51860AD2006}"/>
              </a:ext>
            </a:extLst>
          </p:cNvPr>
          <p:cNvSpPr txBox="1"/>
          <p:nvPr/>
        </p:nvSpPr>
        <p:spPr>
          <a:xfrm>
            <a:off x="419751" y="1917811"/>
            <a:ext cx="5523626" cy="2308324"/>
          </a:xfrm>
          <a:prstGeom prst="rect">
            <a:avLst/>
          </a:prstGeom>
          <a:solidFill>
            <a:schemeClr val="bg1"/>
          </a:solidFill>
        </p:spPr>
        <p:txBody>
          <a:bodyPr wrap="square" rtlCol="0">
            <a:spAutoFit/>
          </a:bodyPr>
          <a:lstStyle/>
          <a:p>
            <a:r>
              <a:rPr lang="en-US" sz="1600" dirty="0"/>
              <a:t>“In our clinical experience conducting feigning and diagnostic evaluations in a setting in which feigning is fairly common, we have repeatedly observed two consistent response-style elements among those who obtain test scores suggestive of feigning. First, these individuals tend to report numerous symptoms across a wide variety of diagnostic categories rather than focusing on a particular diagnostic category. Second, these individuals tend to report that most, if not at all, of their symptoms are quite severe rather than mild or moderate. </a:t>
            </a:r>
          </a:p>
        </p:txBody>
      </p:sp>
    </p:spTree>
    <p:extLst>
      <p:ext uri="{BB962C8B-B14F-4D97-AF65-F5344CB8AC3E}">
        <p14:creationId xmlns:p14="http://schemas.microsoft.com/office/powerpoint/2010/main" val="7164462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35710507-08DB-D470-4790-ED0FFD7448F4}"/>
              </a:ext>
            </a:extLst>
          </p:cNvPr>
          <p:cNvSpPr/>
          <p:nvPr/>
        </p:nvSpPr>
        <p:spPr>
          <a:xfrm>
            <a:off x="6258669" y="3489788"/>
            <a:ext cx="5666203" cy="3095947"/>
          </a:xfrm>
          <a:prstGeom prst="rect">
            <a:avLst/>
          </a:prstGeom>
          <a:ln>
            <a:solidFill>
              <a:schemeClr val="tx1"/>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133A0E19-5925-911F-216E-11930769F609}"/>
              </a:ext>
            </a:extLst>
          </p:cNvPr>
          <p:cNvSpPr/>
          <p:nvPr/>
        </p:nvSpPr>
        <p:spPr>
          <a:xfrm>
            <a:off x="267128" y="1808252"/>
            <a:ext cx="5828872" cy="2527442"/>
          </a:xfrm>
          <a:prstGeom prst="rect">
            <a:avLst/>
          </a:prstGeom>
          <a:ln>
            <a:solidFill>
              <a:schemeClr val="tx1"/>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E9DBBCF-CD77-B026-8549-7569748F56BA}"/>
              </a:ext>
            </a:extLst>
          </p:cNvPr>
          <p:cNvSpPr>
            <a:spLocks noGrp="1"/>
          </p:cNvSpPr>
          <p:nvPr>
            <p:ph type="title"/>
          </p:nvPr>
        </p:nvSpPr>
        <p:spPr/>
        <p:txBody>
          <a:bodyPr/>
          <a:lstStyle/>
          <a:p>
            <a:r>
              <a:rPr lang="en-US" dirty="0"/>
              <a:t>The </a:t>
            </a:r>
            <a:r>
              <a:rPr lang="en-US" dirty="0" err="1"/>
              <a:t>Multifeigning</a:t>
            </a:r>
            <a:r>
              <a:rPr lang="en-US" dirty="0"/>
              <a:t> Index </a:t>
            </a:r>
            <a:r>
              <a:rPr lang="en-US" sz="1600" i="1" dirty="0"/>
              <a:t>Gaines et al (2013)</a:t>
            </a:r>
            <a:endParaRPr lang="en-US" dirty="0"/>
          </a:p>
        </p:txBody>
      </p:sp>
      <p:grpSp>
        <p:nvGrpSpPr>
          <p:cNvPr id="3" name="Group 2">
            <a:extLst>
              <a:ext uri="{FF2B5EF4-FFF2-40B4-BE49-F238E27FC236}">
                <a16:creationId xmlns:a16="http://schemas.microsoft.com/office/drawing/2014/main" id="{255CE63E-59FF-FC1A-4EC5-8EF46F854AF2}"/>
              </a:ext>
            </a:extLst>
          </p:cNvPr>
          <p:cNvGrpSpPr/>
          <p:nvPr/>
        </p:nvGrpSpPr>
        <p:grpSpPr>
          <a:xfrm>
            <a:off x="6374015" y="3595955"/>
            <a:ext cx="5435510" cy="2896920"/>
            <a:chOff x="506461" y="103429"/>
            <a:chExt cx="4951134" cy="2395461"/>
          </a:xfrm>
        </p:grpSpPr>
        <p:pic>
          <p:nvPicPr>
            <p:cNvPr id="8" name="Picture 7">
              <a:extLst>
                <a:ext uri="{FF2B5EF4-FFF2-40B4-BE49-F238E27FC236}">
                  <a16:creationId xmlns:a16="http://schemas.microsoft.com/office/drawing/2014/main" id="{99FDB866-7416-41F0-C656-395C99294BFF}"/>
                </a:ext>
              </a:extLst>
            </p:cNvPr>
            <p:cNvPicPr>
              <a:picLocks noChangeAspect="1"/>
            </p:cNvPicPr>
            <p:nvPr/>
          </p:nvPicPr>
          <p:blipFill rotWithShape="1">
            <a:blip r:embed="rId3"/>
            <a:srcRect l="54603" t="36830" r="32866" b="13740"/>
            <a:stretch/>
          </p:blipFill>
          <p:spPr>
            <a:xfrm>
              <a:off x="506461" y="103429"/>
              <a:ext cx="2159067" cy="2395461"/>
            </a:xfrm>
            <a:prstGeom prst="rect">
              <a:avLst/>
            </a:prstGeom>
          </p:spPr>
        </p:pic>
        <p:pic>
          <p:nvPicPr>
            <p:cNvPr id="9" name="Picture 8">
              <a:extLst>
                <a:ext uri="{FF2B5EF4-FFF2-40B4-BE49-F238E27FC236}">
                  <a16:creationId xmlns:a16="http://schemas.microsoft.com/office/drawing/2014/main" id="{4613D66E-9B97-9D80-1B81-FB01269E022D}"/>
                </a:ext>
              </a:extLst>
            </p:cNvPr>
            <p:cNvPicPr>
              <a:picLocks noChangeAspect="1"/>
            </p:cNvPicPr>
            <p:nvPr/>
          </p:nvPicPr>
          <p:blipFill rotWithShape="1">
            <a:blip r:embed="rId3"/>
            <a:srcRect l="77469" t="36830" r="4604" b="13740"/>
            <a:stretch/>
          </p:blipFill>
          <p:spPr>
            <a:xfrm>
              <a:off x="2368710" y="103429"/>
              <a:ext cx="3088885" cy="2395461"/>
            </a:xfrm>
            <a:prstGeom prst="rect">
              <a:avLst/>
            </a:prstGeom>
          </p:spPr>
        </p:pic>
      </p:grpSp>
      <p:sp>
        <p:nvSpPr>
          <p:cNvPr id="10" name="TextBox 9">
            <a:extLst>
              <a:ext uri="{FF2B5EF4-FFF2-40B4-BE49-F238E27FC236}">
                <a16:creationId xmlns:a16="http://schemas.microsoft.com/office/drawing/2014/main" id="{31ECFFF2-0A8A-8CA1-3F1B-B51860AD2006}"/>
              </a:ext>
            </a:extLst>
          </p:cNvPr>
          <p:cNvSpPr txBox="1"/>
          <p:nvPr/>
        </p:nvSpPr>
        <p:spPr>
          <a:xfrm>
            <a:off x="419751" y="1917811"/>
            <a:ext cx="5523626" cy="2339102"/>
          </a:xfrm>
          <a:prstGeom prst="rect">
            <a:avLst/>
          </a:prstGeom>
          <a:solidFill>
            <a:schemeClr val="bg1"/>
          </a:solidFill>
        </p:spPr>
        <p:txBody>
          <a:bodyPr wrap="square" rtlCol="0">
            <a:spAutoFit/>
          </a:bodyPr>
          <a:lstStyle/>
          <a:p>
            <a:r>
              <a:rPr lang="en-US" sz="1600" dirty="0"/>
              <a:t>“In our clinical experience conducting feigning and diagnostic evaluations in a setting in which feigning is fairly common, we have repeatedly observed two consistent response-style elements among those who obtain test scores suggestive of feigning. First, these individuals tend to report numerous symptoms </a:t>
            </a:r>
            <a:r>
              <a:rPr lang="en-US" b="1" u="sng" dirty="0"/>
              <a:t>across a wide variety of diagnostic categories </a:t>
            </a:r>
            <a:r>
              <a:rPr lang="en-US" sz="1600" dirty="0"/>
              <a:t>rather than focusing on a particular diagnostic category. Second, these individuals tend to report that most, if not at all, of their symptoms are quite severe rather than mild or moderate. </a:t>
            </a:r>
          </a:p>
        </p:txBody>
      </p:sp>
    </p:spTree>
    <p:extLst>
      <p:ext uri="{BB962C8B-B14F-4D97-AF65-F5344CB8AC3E}">
        <p14:creationId xmlns:p14="http://schemas.microsoft.com/office/powerpoint/2010/main" val="12982881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35710507-08DB-D470-4790-ED0FFD7448F4}"/>
              </a:ext>
            </a:extLst>
          </p:cNvPr>
          <p:cNvSpPr/>
          <p:nvPr/>
        </p:nvSpPr>
        <p:spPr>
          <a:xfrm>
            <a:off x="6258669" y="3489788"/>
            <a:ext cx="5666203" cy="3095947"/>
          </a:xfrm>
          <a:prstGeom prst="rect">
            <a:avLst/>
          </a:prstGeom>
          <a:ln>
            <a:solidFill>
              <a:schemeClr val="tx1"/>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133A0E19-5925-911F-216E-11930769F609}"/>
              </a:ext>
            </a:extLst>
          </p:cNvPr>
          <p:cNvSpPr/>
          <p:nvPr/>
        </p:nvSpPr>
        <p:spPr>
          <a:xfrm>
            <a:off x="267128" y="1808252"/>
            <a:ext cx="5828872" cy="2527442"/>
          </a:xfrm>
          <a:prstGeom prst="rect">
            <a:avLst/>
          </a:prstGeom>
          <a:ln>
            <a:solidFill>
              <a:schemeClr val="tx1"/>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E9DBBCF-CD77-B026-8549-7569748F56BA}"/>
              </a:ext>
            </a:extLst>
          </p:cNvPr>
          <p:cNvSpPr>
            <a:spLocks noGrp="1"/>
          </p:cNvSpPr>
          <p:nvPr>
            <p:ph type="title"/>
          </p:nvPr>
        </p:nvSpPr>
        <p:spPr/>
        <p:txBody>
          <a:bodyPr/>
          <a:lstStyle/>
          <a:p>
            <a:r>
              <a:rPr lang="en-US" dirty="0"/>
              <a:t>The </a:t>
            </a:r>
            <a:r>
              <a:rPr lang="en-US" dirty="0" err="1"/>
              <a:t>Multifeigning</a:t>
            </a:r>
            <a:r>
              <a:rPr lang="en-US" dirty="0"/>
              <a:t> Index </a:t>
            </a:r>
            <a:r>
              <a:rPr lang="en-US" sz="1600" i="1" dirty="0"/>
              <a:t>Gaines et al (2013)</a:t>
            </a:r>
            <a:endParaRPr lang="en-US" dirty="0"/>
          </a:p>
        </p:txBody>
      </p:sp>
      <p:grpSp>
        <p:nvGrpSpPr>
          <p:cNvPr id="3" name="Group 2">
            <a:extLst>
              <a:ext uri="{FF2B5EF4-FFF2-40B4-BE49-F238E27FC236}">
                <a16:creationId xmlns:a16="http://schemas.microsoft.com/office/drawing/2014/main" id="{255CE63E-59FF-FC1A-4EC5-8EF46F854AF2}"/>
              </a:ext>
            </a:extLst>
          </p:cNvPr>
          <p:cNvGrpSpPr/>
          <p:nvPr/>
        </p:nvGrpSpPr>
        <p:grpSpPr>
          <a:xfrm>
            <a:off x="6374015" y="3595955"/>
            <a:ext cx="5435510" cy="2896920"/>
            <a:chOff x="506461" y="103429"/>
            <a:chExt cx="4951134" cy="2395461"/>
          </a:xfrm>
        </p:grpSpPr>
        <p:pic>
          <p:nvPicPr>
            <p:cNvPr id="8" name="Picture 7">
              <a:extLst>
                <a:ext uri="{FF2B5EF4-FFF2-40B4-BE49-F238E27FC236}">
                  <a16:creationId xmlns:a16="http://schemas.microsoft.com/office/drawing/2014/main" id="{99FDB866-7416-41F0-C656-395C99294BFF}"/>
                </a:ext>
              </a:extLst>
            </p:cNvPr>
            <p:cNvPicPr>
              <a:picLocks noChangeAspect="1"/>
            </p:cNvPicPr>
            <p:nvPr/>
          </p:nvPicPr>
          <p:blipFill rotWithShape="1">
            <a:blip r:embed="rId3"/>
            <a:srcRect l="54603" t="36830" r="32866" b="13740"/>
            <a:stretch/>
          </p:blipFill>
          <p:spPr>
            <a:xfrm>
              <a:off x="506461" y="103429"/>
              <a:ext cx="2159067" cy="2395461"/>
            </a:xfrm>
            <a:prstGeom prst="rect">
              <a:avLst/>
            </a:prstGeom>
          </p:spPr>
        </p:pic>
        <p:pic>
          <p:nvPicPr>
            <p:cNvPr id="9" name="Picture 8">
              <a:extLst>
                <a:ext uri="{FF2B5EF4-FFF2-40B4-BE49-F238E27FC236}">
                  <a16:creationId xmlns:a16="http://schemas.microsoft.com/office/drawing/2014/main" id="{4613D66E-9B97-9D80-1B81-FB01269E022D}"/>
                </a:ext>
              </a:extLst>
            </p:cNvPr>
            <p:cNvPicPr>
              <a:picLocks noChangeAspect="1"/>
            </p:cNvPicPr>
            <p:nvPr/>
          </p:nvPicPr>
          <p:blipFill rotWithShape="1">
            <a:blip r:embed="rId3"/>
            <a:srcRect l="77469" t="36830" r="4604" b="13740"/>
            <a:stretch/>
          </p:blipFill>
          <p:spPr>
            <a:xfrm>
              <a:off x="2368710" y="103429"/>
              <a:ext cx="3088885" cy="2395461"/>
            </a:xfrm>
            <a:prstGeom prst="rect">
              <a:avLst/>
            </a:prstGeom>
          </p:spPr>
        </p:pic>
      </p:grpSp>
      <p:sp>
        <p:nvSpPr>
          <p:cNvPr id="10" name="TextBox 9">
            <a:extLst>
              <a:ext uri="{FF2B5EF4-FFF2-40B4-BE49-F238E27FC236}">
                <a16:creationId xmlns:a16="http://schemas.microsoft.com/office/drawing/2014/main" id="{31ECFFF2-0A8A-8CA1-3F1B-B51860AD2006}"/>
              </a:ext>
            </a:extLst>
          </p:cNvPr>
          <p:cNvSpPr txBox="1"/>
          <p:nvPr/>
        </p:nvSpPr>
        <p:spPr>
          <a:xfrm>
            <a:off x="419751" y="1917811"/>
            <a:ext cx="5523626" cy="2369880"/>
          </a:xfrm>
          <a:prstGeom prst="rect">
            <a:avLst/>
          </a:prstGeom>
          <a:solidFill>
            <a:schemeClr val="bg1"/>
          </a:solidFill>
        </p:spPr>
        <p:txBody>
          <a:bodyPr wrap="square" rtlCol="0">
            <a:spAutoFit/>
          </a:bodyPr>
          <a:lstStyle/>
          <a:p>
            <a:r>
              <a:rPr lang="en-US" sz="1600" dirty="0"/>
              <a:t>“In our clinical experience conducting feigning and diagnostic evaluations in a setting in which feigning is fairly common, we have repeatedly observed two consistent response-style elements among those who obtain test scores suggestive of feigning. First, these individuals tend to report numerous symptoms </a:t>
            </a:r>
            <a:r>
              <a:rPr lang="en-US" b="1" u="sng" dirty="0"/>
              <a:t>across a wide variety of diagnostic categories</a:t>
            </a:r>
            <a:r>
              <a:rPr lang="en-US" sz="1600" b="1" u="sng" dirty="0"/>
              <a:t> </a:t>
            </a:r>
            <a:r>
              <a:rPr lang="en-US" sz="1600" dirty="0"/>
              <a:t>rather than focusing on a particular diagnostic category. Second, these individuals tend to report that most, if not at all, of their </a:t>
            </a:r>
            <a:r>
              <a:rPr lang="en-US" b="1" u="sng" dirty="0"/>
              <a:t>symptoms are quite severe</a:t>
            </a:r>
            <a:r>
              <a:rPr lang="en-US" sz="1600" dirty="0"/>
              <a:t> rather than mild or moderate. </a:t>
            </a:r>
          </a:p>
        </p:txBody>
      </p:sp>
    </p:spTree>
    <p:extLst>
      <p:ext uri="{BB962C8B-B14F-4D97-AF65-F5344CB8AC3E}">
        <p14:creationId xmlns:p14="http://schemas.microsoft.com/office/powerpoint/2010/main" val="32057458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35710507-08DB-D470-4790-ED0FFD7448F4}"/>
              </a:ext>
            </a:extLst>
          </p:cNvPr>
          <p:cNvSpPr/>
          <p:nvPr/>
        </p:nvSpPr>
        <p:spPr>
          <a:xfrm>
            <a:off x="6258669" y="3489788"/>
            <a:ext cx="5666203" cy="3095947"/>
          </a:xfrm>
          <a:prstGeom prst="rect">
            <a:avLst/>
          </a:prstGeom>
          <a:ln>
            <a:solidFill>
              <a:schemeClr val="tx1"/>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133A0E19-5925-911F-216E-11930769F609}"/>
              </a:ext>
            </a:extLst>
          </p:cNvPr>
          <p:cNvSpPr/>
          <p:nvPr/>
        </p:nvSpPr>
        <p:spPr>
          <a:xfrm>
            <a:off x="267128" y="1808252"/>
            <a:ext cx="5828872" cy="2527442"/>
          </a:xfrm>
          <a:prstGeom prst="rect">
            <a:avLst/>
          </a:prstGeom>
          <a:ln>
            <a:solidFill>
              <a:schemeClr val="tx1"/>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E9DBBCF-CD77-B026-8549-7569748F56BA}"/>
              </a:ext>
            </a:extLst>
          </p:cNvPr>
          <p:cNvSpPr>
            <a:spLocks noGrp="1"/>
          </p:cNvSpPr>
          <p:nvPr>
            <p:ph type="title"/>
          </p:nvPr>
        </p:nvSpPr>
        <p:spPr/>
        <p:txBody>
          <a:bodyPr/>
          <a:lstStyle/>
          <a:p>
            <a:r>
              <a:rPr lang="en-US" dirty="0"/>
              <a:t>The </a:t>
            </a:r>
            <a:r>
              <a:rPr lang="en-US" dirty="0" err="1"/>
              <a:t>Multifeigning</a:t>
            </a:r>
            <a:r>
              <a:rPr lang="en-US" dirty="0"/>
              <a:t> Index </a:t>
            </a:r>
            <a:r>
              <a:rPr lang="en-US" sz="1600" i="1" dirty="0"/>
              <a:t>Gaines et al (2013)</a:t>
            </a:r>
            <a:endParaRPr lang="en-US" dirty="0"/>
          </a:p>
        </p:txBody>
      </p:sp>
      <p:grpSp>
        <p:nvGrpSpPr>
          <p:cNvPr id="3" name="Group 2">
            <a:extLst>
              <a:ext uri="{FF2B5EF4-FFF2-40B4-BE49-F238E27FC236}">
                <a16:creationId xmlns:a16="http://schemas.microsoft.com/office/drawing/2014/main" id="{255CE63E-59FF-FC1A-4EC5-8EF46F854AF2}"/>
              </a:ext>
            </a:extLst>
          </p:cNvPr>
          <p:cNvGrpSpPr/>
          <p:nvPr/>
        </p:nvGrpSpPr>
        <p:grpSpPr>
          <a:xfrm>
            <a:off x="6374015" y="3595955"/>
            <a:ext cx="5435510" cy="2896920"/>
            <a:chOff x="506461" y="103429"/>
            <a:chExt cx="4951134" cy="2395461"/>
          </a:xfrm>
        </p:grpSpPr>
        <p:pic>
          <p:nvPicPr>
            <p:cNvPr id="8" name="Picture 7">
              <a:extLst>
                <a:ext uri="{FF2B5EF4-FFF2-40B4-BE49-F238E27FC236}">
                  <a16:creationId xmlns:a16="http://schemas.microsoft.com/office/drawing/2014/main" id="{99FDB866-7416-41F0-C656-395C99294BFF}"/>
                </a:ext>
              </a:extLst>
            </p:cNvPr>
            <p:cNvPicPr>
              <a:picLocks noChangeAspect="1"/>
            </p:cNvPicPr>
            <p:nvPr/>
          </p:nvPicPr>
          <p:blipFill rotWithShape="1">
            <a:blip r:embed="rId3"/>
            <a:srcRect l="54603" t="36830" r="32866" b="13740"/>
            <a:stretch/>
          </p:blipFill>
          <p:spPr>
            <a:xfrm>
              <a:off x="506461" y="103429"/>
              <a:ext cx="2159067" cy="2395461"/>
            </a:xfrm>
            <a:prstGeom prst="rect">
              <a:avLst/>
            </a:prstGeom>
          </p:spPr>
        </p:pic>
        <p:pic>
          <p:nvPicPr>
            <p:cNvPr id="9" name="Picture 8">
              <a:extLst>
                <a:ext uri="{FF2B5EF4-FFF2-40B4-BE49-F238E27FC236}">
                  <a16:creationId xmlns:a16="http://schemas.microsoft.com/office/drawing/2014/main" id="{4613D66E-9B97-9D80-1B81-FB01269E022D}"/>
                </a:ext>
              </a:extLst>
            </p:cNvPr>
            <p:cNvPicPr>
              <a:picLocks noChangeAspect="1"/>
            </p:cNvPicPr>
            <p:nvPr/>
          </p:nvPicPr>
          <p:blipFill rotWithShape="1">
            <a:blip r:embed="rId3"/>
            <a:srcRect l="77469" t="36830" r="4604" b="13740"/>
            <a:stretch/>
          </p:blipFill>
          <p:spPr>
            <a:xfrm>
              <a:off x="2368710" y="103429"/>
              <a:ext cx="3088885" cy="2395461"/>
            </a:xfrm>
            <a:prstGeom prst="rect">
              <a:avLst/>
            </a:prstGeom>
          </p:spPr>
        </p:pic>
      </p:grpSp>
      <p:sp>
        <p:nvSpPr>
          <p:cNvPr id="10" name="TextBox 9">
            <a:extLst>
              <a:ext uri="{FF2B5EF4-FFF2-40B4-BE49-F238E27FC236}">
                <a16:creationId xmlns:a16="http://schemas.microsoft.com/office/drawing/2014/main" id="{31ECFFF2-0A8A-8CA1-3F1B-B51860AD2006}"/>
              </a:ext>
            </a:extLst>
          </p:cNvPr>
          <p:cNvSpPr txBox="1"/>
          <p:nvPr/>
        </p:nvSpPr>
        <p:spPr>
          <a:xfrm>
            <a:off x="419751" y="1917811"/>
            <a:ext cx="5523626" cy="2369880"/>
          </a:xfrm>
          <a:prstGeom prst="rect">
            <a:avLst/>
          </a:prstGeom>
          <a:solidFill>
            <a:schemeClr val="bg1"/>
          </a:solidFill>
        </p:spPr>
        <p:txBody>
          <a:bodyPr wrap="square" rtlCol="0">
            <a:spAutoFit/>
          </a:bodyPr>
          <a:lstStyle/>
          <a:p>
            <a:r>
              <a:rPr lang="en-US" sz="1600" dirty="0"/>
              <a:t>“In our clinical experience conducting feigning and diagnostic evaluations in a setting in which feigning is fairly common, we have repeatedly observed two consistent response-style elements among those who obtain test scores suggestive of feigning. First, these individuals tend to report numerous symptoms </a:t>
            </a:r>
            <a:r>
              <a:rPr lang="en-US" b="1" u="sng" dirty="0"/>
              <a:t>across a wide variety of diagnostic categories </a:t>
            </a:r>
            <a:r>
              <a:rPr lang="en-US" sz="1600" dirty="0"/>
              <a:t>rather than focusing on a particular diagnostic category. Second, these individuals tend to report that most, if not at all, of their </a:t>
            </a:r>
            <a:r>
              <a:rPr lang="en-US" b="1" u="sng" dirty="0"/>
              <a:t>symptoms are quite severe</a:t>
            </a:r>
            <a:r>
              <a:rPr lang="en-US" sz="1600" dirty="0"/>
              <a:t> rather than mild or moderate. </a:t>
            </a:r>
          </a:p>
        </p:txBody>
      </p:sp>
      <p:sp>
        <p:nvSpPr>
          <p:cNvPr id="4" name="Rectangle 3">
            <a:extLst>
              <a:ext uri="{FF2B5EF4-FFF2-40B4-BE49-F238E27FC236}">
                <a16:creationId xmlns:a16="http://schemas.microsoft.com/office/drawing/2014/main" id="{4751E9DA-FE1C-63CA-4913-A74A36DF5815}"/>
              </a:ext>
            </a:extLst>
          </p:cNvPr>
          <p:cNvSpPr/>
          <p:nvPr/>
        </p:nvSpPr>
        <p:spPr>
          <a:xfrm>
            <a:off x="8391806" y="3924728"/>
            <a:ext cx="622808" cy="2434976"/>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D82763AF-016A-5192-933E-6E872DFB8145}"/>
              </a:ext>
            </a:extLst>
          </p:cNvPr>
          <p:cNvSpPr/>
          <p:nvPr/>
        </p:nvSpPr>
        <p:spPr>
          <a:xfrm>
            <a:off x="10239442" y="3924728"/>
            <a:ext cx="622808" cy="2434976"/>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03206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9DBBCF-CD77-B026-8549-7569748F56BA}"/>
              </a:ext>
            </a:extLst>
          </p:cNvPr>
          <p:cNvSpPr>
            <a:spLocks noGrp="1"/>
          </p:cNvSpPr>
          <p:nvPr>
            <p:ph type="title"/>
          </p:nvPr>
        </p:nvSpPr>
        <p:spPr/>
        <p:txBody>
          <a:bodyPr/>
          <a:lstStyle/>
          <a:p>
            <a:r>
              <a:rPr lang="en-US" dirty="0"/>
              <a:t>The </a:t>
            </a:r>
            <a:r>
              <a:rPr lang="en-US" dirty="0" err="1"/>
              <a:t>Multifeigning</a:t>
            </a:r>
            <a:r>
              <a:rPr lang="en-US" dirty="0"/>
              <a:t> Index </a:t>
            </a:r>
            <a:r>
              <a:rPr lang="en-US" sz="1600" i="1" dirty="0"/>
              <a:t>Gaines et al (2013)</a:t>
            </a:r>
            <a:endParaRPr lang="en-US" dirty="0"/>
          </a:p>
        </p:txBody>
      </p:sp>
      <p:sp>
        <p:nvSpPr>
          <p:cNvPr id="12" name="Arrow: Right 11">
            <a:extLst>
              <a:ext uri="{FF2B5EF4-FFF2-40B4-BE49-F238E27FC236}">
                <a16:creationId xmlns:a16="http://schemas.microsoft.com/office/drawing/2014/main" id="{B46422E7-E17A-F3E7-0102-E54D315495EE}"/>
              </a:ext>
            </a:extLst>
          </p:cNvPr>
          <p:cNvSpPr/>
          <p:nvPr/>
        </p:nvSpPr>
        <p:spPr>
          <a:xfrm>
            <a:off x="2827412" y="1926990"/>
            <a:ext cx="2750688" cy="1071640"/>
          </a:xfrm>
          <a:prstGeom prst="rightArrow">
            <a:avLst/>
          </a:prstGeom>
          <a:solidFill>
            <a:schemeClr val="accent1"/>
          </a:solidFill>
          <a:ln>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dirty="0"/>
              <a:t>MFI is the sum of</a:t>
            </a:r>
          </a:p>
        </p:txBody>
      </p:sp>
      <p:sp>
        <p:nvSpPr>
          <p:cNvPr id="13" name="Rectangle 12">
            <a:extLst>
              <a:ext uri="{FF2B5EF4-FFF2-40B4-BE49-F238E27FC236}">
                <a16:creationId xmlns:a16="http://schemas.microsoft.com/office/drawing/2014/main" id="{071DD55E-CEE0-5FD5-F532-765EDBAE6072}"/>
              </a:ext>
            </a:extLst>
          </p:cNvPr>
          <p:cNvSpPr/>
          <p:nvPr/>
        </p:nvSpPr>
        <p:spPr>
          <a:xfrm>
            <a:off x="6088270" y="1979008"/>
            <a:ext cx="735980" cy="345688"/>
          </a:xfrm>
          <a:prstGeom prst="rect">
            <a:avLst/>
          </a:prstGeom>
          <a:solidFill>
            <a:schemeClr val="accent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SOM</a:t>
            </a:r>
          </a:p>
        </p:txBody>
      </p:sp>
      <p:sp>
        <p:nvSpPr>
          <p:cNvPr id="14" name="Rectangle 13">
            <a:extLst>
              <a:ext uri="{FF2B5EF4-FFF2-40B4-BE49-F238E27FC236}">
                <a16:creationId xmlns:a16="http://schemas.microsoft.com/office/drawing/2014/main" id="{624C5A8D-1FD9-830A-C4C3-C2FCB1628865}"/>
              </a:ext>
            </a:extLst>
          </p:cNvPr>
          <p:cNvSpPr/>
          <p:nvPr/>
        </p:nvSpPr>
        <p:spPr>
          <a:xfrm>
            <a:off x="6970146" y="1989075"/>
            <a:ext cx="735980" cy="345688"/>
          </a:xfrm>
          <a:prstGeom prst="rect">
            <a:avLst/>
          </a:prstGeom>
          <a:solidFill>
            <a:schemeClr val="accent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ANX</a:t>
            </a:r>
          </a:p>
        </p:txBody>
      </p:sp>
      <p:sp>
        <p:nvSpPr>
          <p:cNvPr id="15" name="Rectangle 14">
            <a:extLst>
              <a:ext uri="{FF2B5EF4-FFF2-40B4-BE49-F238E27FC236}">
                <a16:creationId xmlns:a16="http://schemas.microsoft.com/office/drawing/2014/main" id="{320E7938-C84B-9E91-C53F-007F626039AA}"/>
              </a:ext>
            </a:extLst>
          </p:cNvPr>
          <p:cNvSpPr/>
          <p:nvPr/>
        </p:nvSpPr>
        <p:spPr>
          <a:xfrm>
            <a:off x="7852022" y="1995735"/>
            <a:ext cx="735980" cy="345688"/>
          </a:xfrm>
          <a:prstGeom prst="rect">
            <a:avLst/>
          </a:prstGeom>
          <a:solidFill>
            <a:schemeClr val="accent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ARD</a:t>
            </a:r>
          </a:p>
        </p:txBody>
      </p:sp>
      <p:sp>
        <p:nvSpPr>
          <p:cNvPr id="16" name="Rectangle 15">
            <a:extLst>
              <a:ext uri="{FF2B5EF4-FFF2-40B4-BE49-F238E27FC236}">
                <a16:creationId xmlns:a16="http://schemas.microsoft.com/office/drawing/2014/main" id="{8921753D-AEF2-23B6-A536-C9E7FE88DA4C}"/>
              </a:ext>
            </a:extLst>
          </p:cNvPr>
          <p:cNvSpPr/>
          <p:nvPr/>
        </p:nvSpPr>
        <p:spPr>
          <a:xfrm>
            <a:off x="5720280" y="2458705"/>
            <a:ext cx="735980" cy="345688"/>
          </a:xfrm>
          <a:prstGeom prst="rect">
            <a:avLst/>
          </a:prstGeom>
          <a:solidFill>
            <a:schemeClr val="accent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DEP</a:t>
            </a:r>
          </a:p>
        </p:txBody>
      </p:sp>
      <p:sp>
        <p:nvSpPr>
          <p:cNvPr id="17" name="Rectangle 16">
            <a:extLst>
              <a:ext uri="{FF2B5EF4-FFF2-40B4-BE49-F238E27FC236}">
                <a16:creationId xmlns:a16="http://schemas.microsoft.com/office/drawing/2014/main" id="{A2559581-D16A-4E6F-E9B4-8B21AE0F598F}"/>
              </a:ext>
            </a:extLst>
          </p:cNvPr>
          <p:cNvSpPr/>
          <p:nvPr/>
        </p:nvSpPr>
        <p:spPr>
          <a:xfrm>
            <a:off x="6591004" y="2445869"/>
            <a:ext cx="735980" cy="345688"/>
          </a:xfrm>
          <a:prstGeom prst="rect">
            <a:avLst/>
          </a:prstGeom>
          <a:solidFill>
            <a:schemeClr val="accent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MAN</a:t>
            </a:r>
          </a:p>
        </p:txBody>
      </p:sp>
      <p:sp>
        <p:nvSpPr>
          <p:cNvPr id="18" name="Rectangle 17">
            <a:extLst>
              <a:ext uri="{FF2B5EF4-FFF2-40B4-BE49-F238E27FC236}">
                <a16:creationId xmlns:a16="http://schemas.microsoft.com/office/drawing/2014/main" id="{1B7C364A-D979-D24F-36C6-4D10E6150DE3}"/>
              </a:ext>
            </a:extLst>
          </p:cNvPr>
          <p:cNvSpPr/>
          <p:nvPr/>
        </p:nvSpPr>
        <p:spPr>
          <a:xfrm>
            <a:off x="7484032" y="2445869"/>
            <a:ext cx="735980" cy="345688"/>
          </a:xfrm>
          <a:prstGeom prst="rect">
            <a:avLst/>
          </a:prstGeom>
          <a:solidFill>
            <a:schemeClr val="accent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PAR</a:t>
            </a:r>
          </a:p>
        </p:txBody>
      </p:sp>
      <p:sp>
        <p:nvSpPr>
          <p:cNvPr id="19" name="Rectangle 18">
            <a:extLst>
              <a:ext uri="{FF2B5EF4-FFF2-40B4-BE49-F238E27FC236}">
                <a16:creationId xmlns:a16="http://schemas.microsoft.com/office/drawing/2014/main" id="{36B4F929-C7D4-57EF-78BE-E4F8079BDFD0}"/>
              </a:ext>
            </a:extLst>
          </p:cNvPr>
          <p:cNvSpPr/>
          <p:nvPr/>
        </p:nvSpPr>
        <p:spPr>
          <a:xfrm>
            <a:off x="8404007" y="2445869"/>
            <a:ext cx="735980" cy="345688"/>
          </a:xfrm>
          <a:prstGeom prst="rect">
            <a:avLst/>
          </a:prstGeom>
          <a:solidFill>
            <a:schemeClr val="accent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SCZ</a:t>
            </a:r>
          </a:p>
        </p:txBody>
      </p:sp>
    </p:spTree>
    <p:extLst>
      <p:ext uri="{BB962C8B-B14F-4D97-AF65-F5344CB8AC3E}">
        <p14:creationId xmlns:p14="http://schemas.microsoft.com/office/powerpoint/2010/main" val="11585913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9DBBCF-CD77-B026-8549-7569748F56BA}"/>
              </a:ext>
            </a:extLst>
          </p:cNvPr>
          <p:cNvSpPr>
            <a:spLocks noGrp="1"/>
          </p:cNvSpPr>
          <p:nvPr>
            <p:ph type="title"/>
          </p:nvPr>
        </p:nvSpPr>
        <p:spPr/>
        <p:txBody>
          <a:bodyPr/>
          <a:lstStyle/>
          <a:p>
            <a:r>
              <a:rPr lang="en-US" dirty="0"/>
              <a:t>The </a:t>
            </a:r>
            <a:r>
              <a:rPr lang="en-US" dirty="0" err="1"/>
              <a:t>Multifeigning</a:t>
            </a:r>
            <a:r>
              <a:rPr lang="en-US" dirty="0"/>
              <a:t> Index </a:t>
            </a:r>
            <a:r>
              <a:rPr lang="en-US" sz="1600" i="1" dirty="0"/>
              <a:t>Gaines et al (2013)</a:t>
            </a:r>
            <a:endParaRPr lang="en-US" dirty="0"/>
          </a:p>
        </p:txBody>
      </p:sp>
      <p:sp>
        <p:nvSpPr>
          <p:cNvPr id="12" name="Arrow: Right 11">
            <a:extLst>
              <a:ext uri="{FF2B5EF4-FFF2-40B4-BE49-F238E27FC236}">
                <a16:creationId xmlns:a16="http://schemas.microsoft.com/office/drawing/2014/main" id="{B46422E7-E17A-F3E7-0102-E54D315495EE}"/>
              </a:ext>
            </a:extLst>
          </p:cNvPr>
          <p:cNvSpPr/>
          <p:nvPr/>
        </p:nvSpPr>
        <p:spPr>
          <a:xfrm>
            <a:off x="2827412" y="1926990"/>
            <a:ext cx="2750688" cy="1071640"/>
          </a:xfrm>
          <a:prstGeom prst="rightArrow">
            <a:avLst/>
          </a:prstGeom>
          <a:solidFill>
            <a:schemeClr val="accent1"/>
          </a:solidFill>
          <a:ln>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dirty="0"/>
              <a:t>MFI is the sum of</a:t>
            </a:r>
          </a:p>
        </p:txBody>
      </p:sp>
      <p:sp>
        <p:nvSpPr>
          <p:cNvPr id="13" name="Rectangle 12">
            <a:extLst>
              <a:ext uri="{FF2B5EF4-FFF2-40B4-BE49-F238E27FC236}">
                <a16:creationId xmlns:a16="http://schemas.microsoft.com/office/drawing/2014/main" id="{071DD55E-CEE0-5FD5-F532-765EDBAE6072}"/>
              </a:ext>
            </a:extLst>
          </p:cNvPr>
          <p:cNvSpPr/>
          <p:nvPr/>
        </p:nvSpPr>
        <p:spPr>
          <a:xfrm>
            <a:off x="6088270" y="1979008"/>
            <a:ext cx="735980" cy="345688"/>
          </a:xfrm>
          <a:prstGeom prst="rect">
            <a:avLst/>
          </a:prstGeom>
          <a:solidFill>
            <a:schemeClr val="accent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SOM</a:t>
            </a:r>
          </a:p>
        </p:txBody>
      </p:sp>
      <p:sp>
        <p:nvSpPr>
          <p:cNvPr id="14" name="Rectangle 13">
            <a:extLst>
              <a:ext uri="{FF2B5EF4-FFF2-40B4-BE49-F238E27FC236}">
                <a16:creationId xmlns:a16="http://schemas.microsoft.com/office/drawing/2014/main" id="{624C5A8D-1FD9-830A-C4C3-C2FCB1628865}"/>
              </a:ext>
            </a:extLst>
          </p:cNvPr>
          <p:cNvSpPr/>
          <p:nvPr/>
        </p:nvSpPr>
        <p:spPr>
          <a:xfrm>
            <a:off x="6970146" y="1989075"/>
            <a:ext cx="735980" cy="345688"/>
          </a:xfrm>
          <a:prstGeom prst="rect">
            <a:avLst/>
          </a:prstGeom>
          <a:solidFill>
            <a:schemeClr val="accent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ANX</a:t>
            </a:r>
          </a:p>
        </p:txBody>
      </p:sp>
      <p:sp>
        <p:nvSpPr>
          <p:cNvPr id="15" name="Rectangle 14">
            <a:extLst>
              <a:ext uri="{FF2B5EF4-FFF2-40B4-BE49-F238E27FC236}">
                <a16:creationId xmlns:a16="http://schemas.microsoft.com/office/drawing/2014/main" id="{320E7938-C84B-9E91-C53F-007F626039AA}"/>
              </a:ext>
            </a:extLst>
          </p:cNvPr>
          <p:cNvSpPr/>
          <p:nvPr/>
        </p:nvSpPr>
        <p:spPr>
          <a:xfrm>
            <a:off x="7852022" y="1995735"/>
            <a:ext cx="735980" cy="345688"/>
          </a:xfrm>
          <a:prstGeom prst="rect">
            <a:avLst/>
          </a:prstGeom>
          <a:solidFill>
            <a:schemeClr val="accent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ARD</a:t>
            </a:r>
          </a:p>
        </p:txBody>
      </p:sp>
      <p:sp>
        <p:nvSpPr>
          <p:cNvPr id="16" name="Rectangle 15">
            <a:extLst>
              <a:ext uri="{FF2B5EF4-FFF2-40B4-BE49-F238E27FC236}">
                <a16:creationId xmlns:a16="http://schemas.microsoft.com/office/drawing/2014/main" id="{8921753D-AEF2-23B6-A536-C9E7FE88DA4C}"/>
              </a:ext>
            </a:extLst>
          </p:cNvPr>
          <p:cNvSpPr/>
          <p:nvPr/>
        </p:nvSpPr>
        <p:spPr>
          <a:xfrm>
            <a:off x="5720280" y="2458705"/>
            <a:ext cx="735980" cy="345688"/>
          </a:xfrm>
          <a:prstGeom prst="rect">
            <a:avLst/>
          </a:prstGeom>
          <a:solidFill>
            <a:schemeClr val="accent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DEP</a:t>
            </a:r>
          </a:p>
        </p:txBody>
      </p:sp>
      <p:sp>
        <p:nvSpPr>
          <p:cNvPr id="17" name="Rectangle 16">
            <a:extLst>
              <a:ext uri="{FF2B5EF4-FFF2-40B4-BE49-F238E27FC236}">
                <a16:creationId xmlns:a16="http://schemas.microsoft.com/office/drawing/2014/main" id="{A2559581-D16A-4E6F-E9B4-8B21AE0F598F}"/>
              </a:ext>
            </a:extLst>
          </p:cNvPr>
          <p:cNvSpPr/>
          <p:nvPr/>
        </p:nvSpPr>
        <p:spPr>
          <a:xfrm>
            <a:off x="6591004" y="2445869"/>
            <a:ext cx="735980" cy="345688"/>
          </a:xfrm>
          <a:prstGeom prst="rect">
            <a:avLst/>
          </a:prstGeom>
          <a:solidFill>
            <a:schemeClr val="accent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MAN</a:t>
            </a:r>
          </a:p>
        </p:txBody>
      </p:sp>
      <p:sp>
        <p:nvSpPr>
          <p:cNvPr id="18" name="Rectangle 17">
            <a:extLst>
              <a:ext uri="{FF2B5EF4-FFF2-40B4-BE49-F238E27FC236}">
                <a16:creationId xmlns:a16="http://schemas.microsoft.com/office/drawing/2014/main" id="{1B7C364A-D979-D24F-36C6-4D10E6150DE3}"/>
              </a:ext>
            </a:extLst>
          </p:cNvPr>
          <p:cNvSpPr/>
          <p:nvPr/>
        </p:nvSpPr>
        <p:spPr>
          <a:xfrm>
            <a:off x="7484032" y="2445869"/>
            <a:ext cx="735980" cy="345688"/>
          </a:xfrm>
          <a:prstGeom prst="rect">
            <a:avLst/>
          </a:prstGeom>
          <a:solidFill>
            <a:schemeClr val="accent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PAR</a:t>
            </a:r>
          </a:p>
        </p:txBody>
      </p:sp>
      <p:sp>
        <p:nvSpPr>
          <p:cNvPr id="19" name="Rectangle 18">
            <a:extLst>
              <a:ext uri="{FF2B5EF4-FFF2-40B4-BE49-F238E27FC236}">
                <a16:creationId xmlns:a16="http://schemas.microsoft.com/office/drawing/2014/main" id="{36B4F929-C7D4-57EF-78BE-E4F8079BDFD0}"/>
              </a:ext>
            </a:extLst>
          </p:cNvPr>
          <p:cNvSpPr/>
          <p:nvPr/>
        </p:nvSpPr>
        <p:spPr>
          <a:xfrm>
            <a:off x="8404007" y="2445869"/>
            <a:ext cx="735980" cy="345688"/>
          </a:xfrm>
          <a:prstGeom prst="rect">
            <a:avLst/>
          </a:prstGeom>
          <a:solidFill>
            <a:schemeClr val="accent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SCZ</a:t>
            </a:r>
          </a:p>
        </p:txBody>
      </p:sp>
      <p:pic>
        <p:nvPicPr>
          <p:cNvPr id="20" name="Picture 19">
            <a:extLst>
              <a:ext uri="{FF2B5EF4-FFF2-40B4-BE49-F238E27FC236}">
                <a16:creationId xmlns:a16="http://schemas.microsoft.com/office/drawing/2014/main" id="{E74BC89D-DE64-9CF2-64D6-C41A8961E984}"/>
              </a:ext>
            </a:extLst>
          </p:cNvPr>
          <p:cNvPicPr>
            <a:picLocks noChangeAspect="1"/>
          </p:cNvPicPr>
          <p:nvPr/>
        </p:nvPicPr>
        <p:blipFill rotWithShape="1">
          <a:blip r:embed="rId3"/>
          <a:srcRect l="75703" t="31382" r="3459" b="45875"/>
          <a:stretch/>
        </p:blipFill>
        <p:spPr>
          <a:xfrm>
            <a:off x="348555" y="3716673"/>
            <a:ext cx="5229545" cy="1605337"/>
          </a:xfrm>
          <a:prstGeom prst="rect">
            <a:avLst/>
          </a:prstGeom>
        </p:spPr>
      </p:pic>
    </p:spTree>
    <p:extLst>
      <p:ext uri="{BB962C8B-B14F-4D97-AF65-F5344CB8AC3E}">
        <p14:creationId xmlns:p14="http://schemas.microsoft.com/office/powerpoint/2010/main" val="31615751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9DBBCF-CD77-B026-8549-7569748F56BA}"/>
              </a:ext>
            </a:extLst>
          </p:cNvPr>
          <p:cNvSpPr>
            <a:spLocks noGrp="1"/>
          </p:cNvSpPr>
          <p:nvPr>
            <p:ph type="title"/>
          </p:nvPr>
        </p:nvSpPr>
        <p:spPr/>
        <p:txBody>
          <a:bodyPr/>
          <a:lstStyle/>
          <a:p>
            <a:r>
              <a:rPr lang="en-US" dirty="0"/>
              <a:t>The </a:t>
            </a:r>
            <a:r>
              <a:rPr lang="en-US" dirty="0" err="1"/>
              <a:t>Multifeigning</a:t>
            </a:r>
            <a:r>
              <a:rPr lang="en-US" dirty="0"/>
              <a:t> Index </a:t>
            </a:r>
            <a:r>
              <a:rPr lang="en-US" sz="1600" i="1" dirty="0"/>
              <a:t>Gaines et al (2013)</a:t>
            </a:r>
            <a:endParaRPr lang="en-US" dirty="0"/>
          </a:p>
        </p:txBody>
      </p:sp>
      <p:sp>
        <p:nvSpPr>
          <p:cNvPr id="12" name="Arrow: Right 11">
            <a:extLst>
              <a:ext uri="{FF2B5EF4-FFF2-40B4-BE49-F238E27FC236}">
                <a16:creationId xmlns:a16="http://schemas.microsoft.com/office/drawing/2014/main" id="{B46422E7-E17A-F3E7-0102-E54D315495EE}"/>
              </a:ext>
            </a:extLst>
          </p:cNvPr>
          <p:cNvSpPr/>
          <p:nvPr/>
        </p:nvSpPr>
        <p:spPr>
          <a:xfrm>
            <a:off x="2827412" y="1926990"/>
            <a:ext cx="2750688" cy="1071640"/>
          </a:xfrm>
          <a:prstGeom prst="rightArrow">
            <a:avLst/>
          </a:prstGeom>
          <a:solidFill>
            <a:schemeClr val="accent1"/>
          </a:solidFill>
          <a:ln>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dirty="0"/>
              <a:t>MFI is the sum of</a:t>
            </a:r>
          </a:p>
        </p:txBody>
      </p:sp>
      <p:sp>
        <p:nvSpPr>
          <p:cNvPr id="13" name="Rectangle 12">
            <a:extLst>
              <a:ext uri="{FF2B5EF4-FFF2-40B4-BE49-F238E27FC236}">
                <a16:creationId xmlns:a16="http://schemas.microsoft.com/office/drawing/2014/main" id="{071DD55E-CEE0-5FD5-F532-765EDBAE6072}"/>
              </a:ext>
            </a:extLst>
          </p:cNvPr>
          <p:cNvSpPr/>
          <p:nvPr/>
        </p:nvSpPr>
        <p:spPr>
          <a:xfrm>
            <a:off x="6088270" y="1979008"/>
            <a:ext cx="735980" cy="345688"/>
          </a:xfrm>
          <a:prstGeom prst="rect">
            <a:avLst/>
          </a:prstGeom>
          <a:solidFill>
            <a:schemeClr val="accent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SOM</a:t>
            </a:r>
          </a:p>
        </p:txBody>
      </p:sp>
      <p:sp>
        <p:nvSpPr>
          <p:cNvPr id="14" name="Rectangle 13">
            <a:extLst>
              <a:ext uri="{FF2B5EF4-FFF2-40B4-BE49-F238E27FC236}">
                <a16:creationId xmlns:a16="http://schemas.microsoft.com/office/drawing/2014/main" id="{624C5A8D-1FD9-830A-C4C3-C2FCB1628865}"/>
              </a:ext>
            </a:extLst>
          </p:cNvPr>
          <p:cNvSpPr/>
          <p:nvPr/>
        </p:nvSpPr>
        <p:spPr>
          <a:xfrm>
            <a:off x="6970146" y="1989075"/>
            <a:ext cx="735980" cy="345688"/>
          </a:xfrm>
          <a:prstGeom prst="rect">
            <a:avLst/>
          </a:prstGeom>
          <a:solidFill>
            <a:schemeClr val="accent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ANX</a:t>
            </a:r>
          </a:p>
        </p:txBody>
      </p:sp>
      <p:sp>
        <p:nvSpPr>
          <p:cNvPr id="15" name="Rectangle 14">
            <a:extLst>
              <a:ext uri="{FF2B5EF4-FFF2-40B4-BE49-F238E27FC236}">
                <a16:creationId xmlns:a16="http://schemas.microsoft.com/office/drawing/2014/main" id="{320E7938-C84B-9E91-C53F-007F626039AA}"/>
              </a:ext>
            </a:extLst>
          </p:cNvPr>
          <p:cNvSpPr/>
          <p:nvPr/>
        </p:nvSpPr>
        <p:spPr>
          <a:xfrm>
            <a:off x="7852022" y="1995735"/>
            <a:ext cx="735980" cy="345688"/>
          </a:xfrm>
          <a:prstGeom prst="rect">
            <a:avLst/>
          </a:prstGeom>
          <a:solidFill>
            <a:schemeClr val="accent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ARD</a:t>
            </a:r>
          </a:p>
        </p:txBody>
      </p:sp>
      <p:sp>
        <p:nvSpPr>
          <p:cNvPr id="16" name="Rectangle 15">
            <a:extLst>
              <a:ext uri="{FF2B5EF4-FFF2-40B4-BE49-F238E27FC236}">
                <a16:creationId xmlns:a16="http://schemas.microsoft.com/office/drawing/2014/main" id="{8921753D-AEF2-23B6-A536-C9E7FE88DA4C}"/>
              </a:ext>
            </a:extLst>
          </p:cNvPr>
          <p:cNvSpPr/>
          <p:nvPr/>
        </p:nvSpPr>
        <p:spPr>
          <a:xfrm>
            <a:off x="5720280" y="2458705"/>
            <a:ext cx="735980" cy="345688"/>
          </a:xfrm>
          <a:prstGeom prst="rect">
            <a:avLst/>
          </a:prstGeom>
          <a:solidFill>
            <a:schemeClr val="accent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DEP</a:t>
            </a:r>
          </a:p>
        </p:txBody>
      </p:sp>
      <p:sp>
        <p:nvSpPr>
          <p:cNvPr id="17" name="Rectangle 16">
            <a:extLst>
              <a:ext uri="{FF2B5EF4-FFF2-40B4-BE49-F238E27FC236}">
                <a16:creationId xmlns:a16="http://schemas.microsoft.com/office/drawing/2014/main" id="{A2559581-D16A-4E6F-E9B4-8B21AE0F598F}"/>
              </a:ext>
            </a:extLst>
          </p:cNvPr>
          <p:cNvSpPr/>
          <p:nvPr/>
        </p:nvSpPr>
        <p:spPr>
          <a:xfrm>
            <a:off x="6591004" y="2445869"/>
            <a:ext cx="735980" cy="345688"/>
          </a:xfrm>
          <a:prstGeom prst="rect">
            <a:avLst/>
          </a:prstGeom>
          <a:solidFill>
            <a:schemeClr val="accent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MAN</a:t>
            </a:r>
          </a:p>
        </p:txBody>
      </p:sp>
      <p:sp>
        <p:nvSpPr>
          <p:cNvPr id="18" name="Rectangle 17">
            <a:extLst>
              <a:ext uri="{FF2B5EF4-FFF2-40B4-BE49-F238E27FC236}">
                <a16:creationId xmlns:a16="http://schemas.microsoft.com/office/drawing/2014/main" id="{1B7C364A-D979-D24F-36C6-4D10E6150DE3}"/>
              </a:ext>
            </a:extLst>
          </p:cNvPr>
          <p:cNvSpPr/>
          <p:nvPr/>
        </p:nvSpPr>
        <p:spPr>
          <a:xfrm>
            <a:off x="7484032" y="2445869"/>
            <a:ext cx="735980" cy="345688"/>
          </a:xfrm>
          <a:prstGeom prst="rect">
            <a:avLst/>
          </a:prstGeom>
          <a:solidFill>
            <a:schemeClr val="accent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PAR</a:t>
            </a:r>
          </a:p>
        </p:txBody>
      </p:sp>
      <p:sp>
        <p:nvSpPr>
          <p:cNvPr id="19" name="Rectangle 18">
            <a:extLst>
              <a:ext uri="{FF2B5EF4-FFF2-40B4-BE49-F238E27FC236}">
                <a16:creationId xmlns:a16="http://schemas.microsoft.com/office/drawing/2014/main" id="{36B4F929-C7D4-57EF-78BE-E4F8079BDFD0}"/>
              </a:ext>
            </a:extLst>
          </p:cNvPr>
          <p:cNvSpPr/>
          <p:nvPr/>
        </p:nvSpPr>
        <p:spPr>
          <a:xfrm>
            <a:off x="8404007" y="2445869"/>
            <a:ext cx="735980" cy="345688"/>
          </a:xfrm>
          <a:prstGeom prst="rect">
            <a:avLst/>
          </a:prstGeom>
          <a:solidFill>
            <a:schemeClr val="accent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SCZ</a:t>
            </a:r>
          </a:p>
        </p:txBody>
      </p:sp>
      <p:pic>
        <p:nvPicPr>
          <p:cNvPr id="20" name="Picture 19">
            <a:extLst>
              <a:ext uri="{FF2B5EF4-FFF2-40B4-BE49-F238E27FC236}">
                <a16:creationId xmlns:a16="http://schemas.microsoft.com/office/drawing/2014/main" id="{E74BC89D-DE64-9CF2-64D6-C41A8961E984}"/>
              </a:ext>
            </a:extLst>
          </p:cNvPr>
          <p:cNvPicPr>
            <a:picLocks noChangeAspect="1"/>
          </p:cNvPicPr>
          <p:nvPr/>
        </p:nvPicPr>
        <p:blipFill rotWithShape="1">
          <a:blip r:embed="rId3"/>
          <a:srcRect l="75703" t="31382" r="3459" b="45875"/>
          <a:stretch/>
        </p:blipFill>
        <p:spPr>
          <a:xfrm>
            <a:off x="348555" y="3716673"/>
            <a:ext cx="5229545" cy="1605337"/>
          </a:xfrm>
          <a:prstGeom prst="rect">
            <a:avLst/>
          </a:prstGeom>
        </p:spPr>
      </p:pic>
      <p:sp>
        <p:nvSpPr>
          <p:cNvPr id="21" name="Rectangle 20">
            <a:extLst>
              <a:ext uri="{FF2B5EF4-FFF2-40B4-BE49-F238E27FC236}">
                <a16:creationId xmlns:a16="http://schemas.microsoft.com/office/drawing/2014/main" id="{5A88EDA6-D499-2DE6-3EBD-BC0341304DE5}"/>
              </a:ext>
            </a:extLst>
          </p:cNvPr>
          <p:cNvSpPr/>
          <p:nvPr/>
        </p:nvSpPr>
        <p:spPr>
          <a:xfrm>
            <a:off x="3162260" y="3747495"/>
            <a:ext cx="1060420" cy="1605336"/>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475042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9DBBCF-CD77-B026-8549-7569748F56BA}"/>
              </a:ext>
            </a:extLst>
          </p:cNvPr>
          <p:cNvSpPr>
            <a:spLocks noGrp="1"/>
          </p:cNvSpPr>
          <p:nvPr>
            <p:ph type="title"/>
          </p:nvPr>
        </p:nvSpPr>
        <p:spPr/>
        <p:txBody>
          <a:bodyPr/>
          <a:lstStyle/>
          <a:p>
            <a:r>
              <a:rPr lang="en-US" dirty="0"/>
              <a:t>The </a:t>
            </a:r>
            <a:r>
              <a:rPr lang="en-US" dirty="0" err="1"/>
              <a:t>Multifeigning</a:t>
            </a:r>
            <a:r>
              <a:rPr lang="en-US" dirty="0"/>
              <a:t> Index </a:t>
            </a:r>
            <a:r>
              <a:rPr lang="en-US" sz="1600" i="1" dirty="0"/>
              <a:t>Gaines et al (2013)</a:t>
            </a:r>
            <a:endParaRPr lang="en-US" dirty="0"/>
          </a:p>
        </p:txBody>
      </p:sp>
      <p:sp>
        <p:nvSpPr>
          <p:cNvPr id="12" name="Arrow: Right 11">
            <a:extLst>
              <a:ext uri="{FF2B5EF4-FFF2-40B4-BE49-F238E27FC236}">
                <a16:creationId xmlns:a16="http://schemas.microsoft.com/office/drawing/2014/main" id="{B46422E7-E17A-F3E7-0102-E54D315495EE}"/>
              </a:ext>
            </a:extLst>
          </p:cNvPr>
          <p:cNvSpPr/>
          <p:nvPr/>
        </p:nvSpPr>
        <p:spPr>
          <a:xfrm>
            <a:off x="2827412" y="1926990"/>
            <a:ext cx="2750688" cy="1071640"/>
          </a:xfrm>
          <a:prstGeom prst="rightArrow">
            <a:avLst/>
          </a:prstGeom>
          <a:solidFill>
            <a:schemeClr val="accent1"/>
          </a:solidFill>
          <a:ln>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dirty="0"/>
              <a:t>MFI is the sum of</a:t>
            </a:r>
          </a:p>
        </p:txBody>
      </p:sp>
      <p:sp>
        <p:nvSpPr>
          <p:cNvPr id="13" name="Rectangle 12">
            <a:extLst>
              <a:ext uri="{FF2B5EF4-FFF2-40B4-BE49-F238E27FC236}">
                <a16:creationId xmlns:a16="http://schemas.microsoft.com/office/drawing/2014/main" id="{071DD55E-CEE0-5FD5-F532-765EDBAE6072}"/>
              </a:ext>
            </a:extLst>
          </p:cNvPr>
          <p:cNvSpPr/>
          <p:nvPr/>
        </p:nvSpPr>
        <p:spPr>
          <a:xfrm>
            <a:off x="6088270" y="1979008"/>
            <a:ext cx="735980" cy="345688"/>
          </a:xfrm>
          <a:prstGeom prst="rect">
            <a:avLst/>
          </a:prstGeom>
          <a:solidFill>
            <a:schemeClr val="accent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SOM</a:t>
            </a:r>
          </a:p>
        </p:txBody>
      </p:sp>
      <p:sp>
        <p:nvSpPr>
          <p:cNvPr id="14" name="Rectangle 13">
            <a:extLst>
              <a:ext uri="{FF2B5EF4-FFF2-40B4-BE49-F238E27FC236}">
                <a16:creationId xmlns:a16="http://schemas.microsoft.com/office/drawing/2014/main" id="{624C5A8D-1FD9-830A-C4C3-C2FCB1628865}"/>
              </a:ext>
            </a:extLst>
          </p:cNvPr>
          <p:cNvSpPr/>
          <p:nvPr/>
        </p:nvSpPr>
        <p:spPr>
          <a:xfrm>
            <a:off x="6970146" y="1989075"/>
            <a:ext cx="735980" cy="345688"/>
          </a:xfrm>
          <a:prstGeom prst="rect">
            <a:avLst/>
          </a:prstGeom>
          <a:solidFill>
            <a:schemeClr val="accent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ANX</a:t>
            </a:r>
          </a:p>
        </p:txBody>
      </p:sp>
      <p:sp>
        <p:nvSpPr>
          <p:cNvPr id="15" name="Rectangle 14">
            <a:extLst>
              <a:ext uri="{FF2B5EF4-FFF2-40B4-BE49-F238E27FC236}">
                <a16:creationId xmlns:a16="http://schemas.microsoft.com/office/drawing/2014/main" id="{320E7938-C84B-9E91-C53F-007F626039AA}"/>
              </a:ext>
            </a:extLst>
          </p:cNvPr>
          <p:cNvSpPr/>
          <p:nvPr/>
        </p:nvSpPr>
        <p:spPr>
          <a:xfrm>
            <a:off x="7852022" y="1995735"/>
            <a:ext cx="735980" cy="345688"/>
          </a:xfrm>
          <a:prstGeom prst="rect">
            <a:avLst/>
          </a:prstGeom>
          <a:solidFill>
            <a:schemeClr val="accent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ARD</a:t>
            </a:r>
          </a:p>
        </p:txBody>
      </p:sp>
      <p:sp>
        <p:nvSpPr>
          <p:cNvPr id="16" name="Rectangle 15">
            <a:extLst>
              <a:ext uri="{FF2B5EF4-FFF2-40B4-BE49-F238E27FC236}">
                <a16:creationId xmlns:a16="http://schemas.microsoft.com/office/drawing/2014/main" id="{8921753D-AEF2-23B6-A536-C9E7FE88DA4C}"/>
              </a:ext>
            </a:extLst>
          </p:cNvPr>
          <p:cNvSpPr/>
          <p:nvPr/>
        </p:nvSpPr>
        <p:spPr>
          <a:xfrm>
            <a:off x="5720280" y="2458705"/>
            <a:ext cx="735980" cy="345688"/>
          </a:xfrm>
          <a:prstGeom prst="rect">
            <a:avLst/>
          </a:prstGeom>
          <a:solidFill>
            <a:schemeClr val="accent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DEP</a:t>
            </a:r>
          </a:p>
        </p:txBody>
      </p:sp>
      <p:sp>
        <p:nvSpPr>
          <p:cNvPr id="17" name="Rectangle 16">
            <a:extLst>
              <a:ext uri="{FF2B5EF4-FFF2-40B4-BE49-F238E27FC236}">
                <a16:creationId xmlns:a16="http://schemas.microsoft.com/office/drawing/2014/main" id="{A2559581-D16A-4E6F-E9B4-8B21AE0F598F}"/>
              </a:ext>
            </a:extLst>
          </p:cNvPr>
          <p:cNvSpPr/>
          <p:nvPr/>
        </p:nvSpPr>
        <p:spPr>
          <a:xfrm>
            <a:off x="6591004" y="2445869"/>
            <a:ext cx="735980" cy="345688"/>
          </a:xfrm>
          <a:prstGeom prst="rect">
            <a:avLst/>
          </a:prstGeom>
          <a:solidFill>
            <a:schemeClr val="accent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MAN</a:t>
            </a:r>
          </a:p>
        </p:txBody>
      </p:sp>
      <p:sp>
        <p:nvSpPr>
          <p:cNvPr id="18" name="Rectangle 17">
            <a:extLst>
              <a:ext uri="{FF2B5EF4-FFF2-40B4-BE49-F238E27FC236}">
                <a16:creationId xmlns:a16="http://schemas.microsoft.com/office/drawing/2014/main" id="{1B7C364A-D979-D24F-36C6-4D10E6150DE3}"/>
              </a:ext>
            </a:extLst>
          </p:cNvPr>
          <p:cNvSpPr/>
          <p:nvPr/>
        </p:nvSpPr>
        <p:spPr>
          <a:xfrm>
            <a:off x="7484032" y="2445869"/>
            <a:ext cx="735980" cy="345688"/>
          </a:xfrm>
          <a:prstGeom prst="rect">
            <a:avLst/>
          </a:prstGeom>
          <a:solidFill>
            <a:schemeClr val="accent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PAR</a:t>
            </a:r>
          </a:p>
        </p:txBody>
      </p:sp>
      <p:sp>
        <p:nvSpPr>
          <p:cNvPr id="19" name="Rectangle 18">
            <a:extLst>
              <a:ext uri="{FF2B5EF4-FFF2-40B4-BE49-F238E27FC236}">
                <a16:creationId xmlns:a16="http://schemas.microsoft.com/office/drawing/2014/main" id="{36B4F929-C7D4-57EF-78BE-E4F8079BDFD0}"/>
              </a:ext>
            </a:extLst>
          </p:cNvPr>
          <p:cNvSpPr/>
          <p:nvPr/>
        </p:nvSpPr>
        <p:spPr>
          <a:xfrm>
            <a:off x="8404007" y="2445869"/>
            <a:ext cx="735980" cy="345688"/>
          </a:xfrm>
          <a:prstGeom prst="rect">
            <a:avLst/>
          </a:prstGeom>
          <a:solidFill>
            <a:schemeClr val="accent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SCZ</a:t>
            </a:r>
          </a:p>
        </p:txBody>
      </p:sp>
      <p:pic>
        <p:nvPicPr>
          <p:cNvPr id="11" name="Picture 10">
            <a:extLst>
              <a:ext uri="{FF2B5EF4-FFF2-40B4-BE49-F238E27FC236}">
                <a16:creationId xmlns:a16="http://schemas.microsoft.com/office/drawing/2014/main" id="{5B370041-9B61-42BC-3829-AF98C0A859A8}"/>
              </a:ext>
            </a:extLst>
          </p:cNvPr>
          <p:cNvPicPr>
            <a:picLocks noChangeAspect="1"/>
          </p:cNvPicPr>
          <p:nvPr/>
        </p:nvPicPr>
        <p:blipFill rotWithShape="1">
          <a:blip r:embed="rId3"/>
          <a:srcRect l="54604" t="22846" r="20061" b="38479"/>
          <a:stretch/>
        </p:blipFill>
        <p:spPr>
          <a:xfrm>
            <a:off x="5878865" y="3716673"/>
            <a:ext cx="5964580" cy="2560834"/>
          </a:xfrm>
          <a:prstGeom prst="rect">
            <a:avLst/>
          </a:prstGeom>
        </p:spPr>
      </p:pic>
      <p:pic>
        <p:nvPicPr>
          <p:cNvPr id="21" name="Picture 20">
            <a:extLst>
              <a:ext uri="{FF2B5EF4-FFF2-40B4-BE49-F238E27FC236}">
                <a16:creationId xmlns:a16="http://schemas.microsoft.com/office/drawing/2014/main" id="{D1BB48BE-6F75-30D2-C7B0-997889CE9BC0}"/>
              </a:ext>
            </a:extLst>
          </p:cNvPr>
          <p:cNvPicPr>
            <a:picLocks noChangeAspect="1"/>
          </p:cNvPicPr>
          <p:nvPr/>
        </p:nvPicPr>
        <p:blipFill rotWithShape="1">
          <a:blip r:embed="rId4"/>
          <a:srcRect l="75703" t="31382" r="3459" b="45875"/>
          <a:stretch/>
        </p:blipFill>
        <p:spPr>
          <a:xfrm>
            <a:off x="348555" y="3716673"/>
            <a:ext cx="5229545" cy="1605337"/>
          </a:xfrm>
          <a:prstGeom prst="rect">
            <a:avLst/>
          </a:prstGeom>
        </p:spPr>
      </p:pic>
      <p:sp>
        <p:nvSpPr>
          <p:cNvPr id="22" name="Rectangle 21">
            <a:extLst>
              <a:ext uri="{FF2B5EF4-FFF2-40B4-BE49-F238E27FC236}">
                <a16:creationId xmlns:a16="http://schemas.microsoft.com/office/drawing/2014/main" id="{BE93B1ED-64FD-F490-77C7-D27620BBD0C8}"/>
              </a:ext>
            </a:extLst>
          </p:cNvPr>
          <p:cNvSpPr/>
          <p:nvPr/>
        </p:nvSpPr>
        <p:spPr>
          <a:xfrm>
            <a:off x="3162260" y="3747495"/>
            <a:ext cx="1060420" cy="1605336"/>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601237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F6C96A4-50CF-2BB6-EFF1-33C0768F574F}"/>
              </a:ext>
            </a:extLst>
          </p:cNvPr>
          <p:cNvSpPr>
            <a:spLocks noGrp="1"/>
          </p:cNvSpPr>
          <p:nvPr>
            <p:ph type="title"/>
          </p:nvPr>
        </p:nvSpPr>
        <p:spPr/>
        <p:txBody>
          <a:bodyPr/>
          <a:lstStyle/>
          <a:p>
            <a:r>
              <a:rPr lang="en-US" dirty="0"/>
              <a:t>Study Goal</a:t>
            </a:r>
          </a:p>
        </p:txBody>
      </p:sp>
      <p:sp>
        <p:nvSpPr>
          <p:cNvPr id="6" name="Content Placeholder 5">
            <a:extLst>
              <a:ext uri="{FF2B5EF4-FFF2-40B4-BE49-F238E27FC236}">
                <a16:creationId xmlns:a16="http://schemas.microsoft.com/office/drawing/2014/main" id="{3A64433B-B050-38C1-F37C-9DE03E6C9F8E}"/>
              </a:ext>
            </a:extLst>
          </p:cNvPr>
          <p:cNvSpPr>
            <a:spLocks noGrp="1"/>
          </p:cNvSpPr>
          <p:nvPr>
            <p:ph idx="1"/>
          </p:nvPr>
        </p:nvSpPr>
        <p:spPr>
          <a:xfrm>
            <a:off x="838200" y="1893359"/>
            <a:ext cx="10515600" cy="4351338"/>
          </a:xfrm>
        </p:spPr>
        <p:txBody>
          <a:bodyPr/>
          <a:lstStyle/>
          <a:p>
            <a:pPr marL="0" indent="0">
              <a:buNone/>
            </a:pPr>
            <a:r>
              <a:rPr lang="en-US" b="1" dirty="0"/>
              <a:t>Purpose: </a:t>
            </a:r>
          </a:p>
          <a:p>
            <a:pPr lvl="1"/>
            <a:r>
              <a:rPr lang="en-US" sz="2800" dirty="0"/>
              <a:t>Evaluate an alternative approach for detecting overreporting</a:t>
            </a:r>
          </a:p>
          <a:p>
            <a:pPr lvl="1"/>
            <a:endParaRPr lang="en-US" sz="2800" dirty="0"/>
          </a:p>
          <a:p>
            <a:pPr lvl="1"/>
            <a:endParaRPr lang="en-US" dirty="0"/>
          </a:p>
          <a:p>
            <a:pPr marL="0" indent="0">
              <a:buNone/>
            </a:pPr>
            <a:r>
              <a:rPr lang="en-US" b="1" dirty="0"/>
              <a:t>Criteria for Improvement: </a:t>
            </a:r>
          </a:p>
          <a:p>
            <a:pPr lvl="1"/>
            <a:r>
              <a:rPr lang="en-US" sz="2800" dirty="0"/>
              <a:t>Equal (or better) specificity </a:t>
            </a:r>
          </a:p>
          <a:p>
            <a:pPr lvl="1"/>
            <a:r>
              <a:rPr lang="en-US" sz="2800" dirty="0"/>
              <a:t>Equal (or better) group differences </a:t>
            </a:r>
          </a:p>
          <a:p>
            <a:pPr lvl="1"/>
            <a:r>
              <a:rPr lang="en-US" sz="2800" dirty="0"/>
              <a:t>Improved sensitivity</a:t>
            </a:r>
          </a:p>
        </p:txBody>
      </p:sp>
    </p:spTree>
    <p:extLst>
      <p:ext uri="{BB962C8B-B14F-4D97-AF65-F5344CB8AC3E}">
        <p14:creationId xmlns:p14="http://schemas.microsoft.com/office/powerpoint/2010/main" val="17189372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E1B9BD-F9A5-89A7-5EA2-352DD41B2351}"/>
              </a:ext>
            </a:extLst>
          </p:cNvPr>
          <p:cNvSpPr>
            <a:spLocks noGrp="1"/>
          </p:cNvSpPr>
          <p:nvPr>
            <p:ph type="title"/>
          </p:nvPr>
        </p:nvSpPr>
        <p:spPr/>
        <p:txBody>
          <a:bodyPr/>
          <a:lstStyle/>
          <a:p>
            <a:pPr algn="ctr"/>
            <a:r>
              <a:rPr lang="en-US" dirty="0"/>
              <a:t>Participants</a:t>
            </a:r>
          </a:p>
        </p:txBody>
      </p:sp>
      <p:sp>
        <p:nvSpPr>
          <p:cNvPr id="3" name="Content Placeholder 2">
            <a:extLst>
              <a:ext uri="{FF2B5EF4-FFF2-40B4-BE49-F238E27FC236}">
                <a16:creationId xmlns:a16="http://schemas.microsoft.com/office/drawing/2014/main" id="{BF8DD655-6847-2D14-0BCF-3218E188A372}"/>
              </a:ext>
            </a:extLst>
          </p:cNvPr>
          <p:cNvSpPr>
            <a:spLocks noGrp="1"/>
          </p:cNvSpPr>
          <p:nvPr>
            <p:ph idx="1"/>
          </p:nvPr>
        </p:nvSpPr>
        <p:spPr>
          <a:xfrm>
            <a:off x="838200" y="1690688"/>
            <a:ext cx="5105400" cy="4351338"/>
          </a:xfrm>
        </p:spPr>
        <p:txBody>
          <a:bodyPr>
            <a:normAutofit/>
          </a:bodyPr>
          <a:lstStyle/>
          <a:p>
            <a:r>
              <a:rPr lang="en-US" dirty="0"/>
              <a:t>347 college students </a:t>
            </a:r>
          </a:p>
          <a:p>
            <a:pPr lvl="1"/>
            <a:r>
              <a:rPr lang="en-US" dirty="0"/>
              <a:t>Standard Instruction: </a:t>
            </a:r>
            <a:r>
              <a:rPr lang="en-US" i="1" dirty="0"/>
              <a:t>n </a:t>
            </a:r>
            <a:r>
              <a:rPr lang="en-US" dirty="0"/>
              <a:t>= 117</a:t>
            </a:r>
          </a:p>
          <a:p>
            <a:pPr lvl="1"/>
            <a:r>
              <a:rPr lang="en-US" dirty="0"/>
              <a:t>Feigning conditions: </a:t>
            </a:r>
            <a:r>
              <a:rPr lang="en-US" i="1" dirty="0"/>
              <a:t>n </a:t>
            </a:r>
            <a:r>
              <a:rPr lang="en-US" dirty="0"/>
              <a:t>= 230</a:t>
            </a:r>
          </a:p>
          <a:p>
            <a:pPr lvl="1"/>
            <a:endParaRPr lang="en-US" dirty="0"/>
          </a:p>
          <a:p>
            <a:r>
              <a:rPr lang="en-US" dirty="0"/>
              <a:t>Feigning group: </a:t>
            </a:r>
          </a:p>
          <a:p>
            <a:pPr lvl="1"/>
            <a:r>
              <a:rPr lang="en-US" dirty="0"/>
              <a:t>PTSD (</a:t>
            </a:r>
            <a:r>
              <a:rPr lang="en-US" i="1" dirty="0"/>
              <a:t>n </a:t>
            </a:r>
            <a:r>
              <a:rPr lang="en-US" dirty="0"/>
              <a:t>= 84)</a:t>
            </a:r>
          </a:p>
          <a:p>
            <a:pPr lvl="1"/>
            <a:r>
              <a:rPr lang="en-US" dirty="0" err="1"/>
              <a:t>mTBI</a:t>
            </a:r>
            <a:r>
              <a:rPr lang="en-US" dirty="0"/>
              <a:t> (</a:t>
            </a:r>
            <a:r>
              <a:rPr lang="en-US" i="1" dirty="0"/>
              <a:t>n </a:t>
            </a:r>
            <a:r>
              <a:rPr lang="en-US" dirty="0"/>
              <a:t>= 75)</a:t>
            </a:r>
          </a:p>
          <a:p>
            <a:pPr lvl="1"/>
            <a:r>
              <a:rPr lang="en-US" dirty="0"/>
              <a:t>PTSD + </a:t>
            </a:r>
            <a:r>
              <a:rPr lang="en-US" dirty="0" err="1"/>
              <a:t>mTBI</a:t>
            </a:r>
            <a:r>
              <a:rPr lang="en-US" dirty="0"/>
              <a:t> (</a:t>
            </a:r>
            <a:r>
              <a:rPr lang="en-US" i="1" dirty="0"/>
              <a:t>n </a:t>
            </a:r>
            <a:r>
              <a:rPr lang="en-US" dirty="0"/>
              <a:t>= 78)</a:t>
            </a:r>
          </a:p>
          <a:p>
            <a:endParaRPr lang="en-US" dirty="0"/>
          </a:p>
        </p:txBody>
      </p:sp>
      <p:sp>
        <p:nvSpPr>
          <p:cNvPr id="4" name="Content Placeholder 2">
            <a:extLst>
              <a:ext uri="{FF2B5EF4-FFF2-40B4-BE49-F238E27FC236}">
                <a16:creationId xmlns:a16="http://schemas.microsoft.com/office/drawing/2014/main" id="{BCFCEAEA-2F0C-043A-3C29-E720920F2D18}"/>
              </a:ext>
            </a:extLst>
          </p:cNvPr>
          <p:cNvSpPr txBox="1">
            <a:spLocks/>
          </p:cNvSpPr>
          <p:nvPr/>
        </p:nvSpPr>
        <p:spPr>
          <a:xfrm>
            <a:off x="6340813" y="1690688"/>
            <a:ext cx="5235102" cy="305117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Demographics: </a:t>
            </a:r>
          </a:p>
          <a:p>
            <a:pPr lvl="1"/>
            <a:r>
              <a:rPr lang="en-US" dirty="0"/>
              <a:t>74.6% Women</a:t>
            </a:r>
          </a:p>
          <a:p>
            <a:pPr lvl="1">
              <a:lnSpc>
                <a:spcPct val="100000"/>
              </a:lnSpc>
            </a:pPr>
            <a:r>
              <a:rPr lang="en-US" dirty="0"/>
              <a:t>59.4% White, 15.3% Latinx, 8.6% Black/African American, and 11.3% other</a:t>
            </a:r>
          </a:p>
          <a:p>
            <a:pPr marL="690563" lvl="1">
              <a:lnSpc>
                <a:spcPct val="100000"/>
              </a:lnSpc>
              <a:spcBef>
                <a:spcPts val="0"/>
              </a:spcBef>
            </a:pPr>
            <a:r>
              <a:rPr lang="en-US" dirty="0" err="1">
                <a:effectLst/>
                <a:ea typeface="Calibri" panose="020F0502020204030204" pitchFamily="34" charset="0"/>
                <a:cs typeface="Times New Roman" panose="02020603050405020304" pitchFamily="18" charset="0"/>
              </a:rPr>
              <a:t>Age</a:t>
            </a:r>
            <a:r>
              <a:rPr lang="en-US" i="1" baseline="-25000" dirty="0" err="1">
                <a:effectLst/>
                <a:ea typeface="Calibri" panose="020F0502020204030204" pitchFamily="34" charset="0"/>
                <a:cs typeface="Times New Roman" panose="02020603050405020304" pitchFamily="18" charset="0"/>
              </a:rPr>
              <a:t>M</a:t>
            </a:r>
            <a:r>
              <a:rPr lang="en-US" i="1" baseline="-25000" dirty="0">
                <a:effectLst/>
                <a:ea typeface="Calibri" panose="020F0502020204030204" pitchFamily="34" charset="0"/>
                <a:cs typeface="Times New Roman" panose="02020603050405020304" pitchFamily="18" charset="0"/>
              </a:rPr>
              <a:t> </a:t>
            </a:r>
            <a:r>
              <a:rPr lang="en-US" dirty="0">
                <a:effectLst/>
                <a:ea typeface="Calibri" panose="020F0502020204030204" pitchFamily="34" charset="0"/>
                <a:cs typeface="Times New Roman" panose="02020603050405020304" pitchFamily="18" charset="0"/>
              </a:rPr>
              <a:t>= 20.5, SD = 5.8</a:t>
            </a:r>
            <a:endParaRPr lang="en-US" i="1" baseline="-25000" dirty="0">
              <a:effectLst/>
              <a:ea typeface="Calibri" panose="020F0502020204030204" pitchFamily="34" charset="0"/>
              <a:cs typeface="Times New Roman" panose="02020603050405020304" pitchFamily="18" charset="0"/>
            </a:endParaRPr>
          </a:p>
          <a:p>
            <a:pPr marL="0" marR="0">
              <a:lnSpc>
                <a:spcPct val="200000"/>
              </a:lnSpc>
              <a:spcBef>
                <a:spcPts val="0"/>
              </a:spcBef>
              <a:spcAft>
                <a:spcPts val="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7633780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F8DD655-6847-2D14-0BCF-3218E188A372}"/>
              </a:ext>
            </a:extLst>
          </p:cNvPr>
          <p:cNvSpPr>
            <a:spLocks noGrp="1"/>
          </p:cNvSpPr>
          <p:nvPr>
            <p:ph idx="1"/>
          </p:nvPr>
        </p:nvSpPr>
        <p:spPr>
          <a:xfrm>
            <a:off x="838200" y="1690688"/>
            <a:ext cx="5105400" cy="4351338"/>
          </a:xfrm>
        </p:spPr>
        <p:txBody>
          <a:bodyPr>
            <a:normAutofit/>
          </a:bodyPr>
          <a:lstStyle/>
          <a:p>
            <a:r>
              <a:rPr lang="en-US" dirty="0"/>
              <a:t>347 college students </a:t>
            </a:r>
          </a:p>
          <a:p>
            <a:pPr lvl="1"/>
            <a:r>
              <a:rPr lang="en-US" dirty="0"/>
              <a:t>Standard Instruction: </a:t>
            </a:r>
            <a:r>
              <a:rPr lang="en-US" i="1" dirty="0"/>
              <a:t>n </a:t>
            </a:r>
            <a:r>
              <a:rPr lang="en-US" dirty="0"/>
              <a:t>= 117</a:t>
            </a:r>
          </a:p>
          <a:p>
            <a:pPr lvl="1"/>
            <a:r>
              <a:rPr lang="en-US" dirty="0"/>
              <a:t>Feigning conditions: </a:t>
            </a:r>
            <a:r>
              <a:rPr lang="en-US" i="1" dirty="0"/>
              <a:t>n </a:t>
            </a:r>
            <a:r>
              <a:rPr lang="en-US" dirty="0"/>
              <a:t>= 230</a:t>
            </a:r>
          </a:p>
          <a:p>
            <a:pPr lvl="1"/>
            <a:endParaRPr lang="en-US" dirty="0"/>
          </a:p>
          <a:p>
            <a:r>
              <a:rPr lang="en-US" dirty="0"/>
              <a:t>Feigning group: </a:t>
            </a:r>
          </a:p>
          <a:p>
            <a:pPr lvl="1"/>
            <a:r>
              <a:rPr lang="en-US" dirty="0"/>
              <a:t>PTSD (</a:t>
            </a:r>
            <a:r>
              <a:rPr lang="en-US" i="1" dirty="0"/>
              <a:t>n </a:t>
            </a:r>
            <a:r>
              <a:rPr lang="en-US" dirty="0"/>
              <a:t>= 84)</a:t>
            </a:r>
          </a:p>
          <a:p>
            <a:pPr lvl="1"/>
            <a:r>
              <a:rPr lang="en-US" dirty="0" err="1"/>
              <a:t>mTBI</a:t>
            </a:r>
            <a:r>
              <a:rPr lang="en-US" dirty="0"/>
              <a:t> (</a:t>
            </a:r>
            <a:r>
              <a:rPr lang="en-US" i="1" dirty="0"/>
              <a:t>n </a:t>
            </a:r>
            <a:r>
              <a:rPr lang="en-US" dirty="0"/>
              <a:t>= 75)</a:t>
            </a:r>
          </a:p>
          <a:p>
            <a:pPr lvl="1"/>
            <a:r>
              <a:rPr lang="en-US" dirty="0"/>
              <a:t>PTSD + </a:t>
            </a:r>
            <a:r>
              <a:rPr lang="en-US" dirty="0" err="1"/>
              <a:t>mTBI</a:t>
            </a:r>
            <a:r>
              <a:rPr lang="en-US" dirty="0"/>
              <a:t> (</a:t>
            </a:r>
            <a:r>
              <a:rPr lang="en-US" i="1" dirty="0"/>
              <a:t>n </a:t>
            </a:r>
            <a:r>
              <a:rPr lang="en-US" dirty="0"/>
              <a:t>= 78)</a:t>
            </a:r>
          </a:p>
          <a:p>
            <a:endParaRPr lang="en-US" dirty="0"/>
          </a:p>
        </p:txBody>
      </p:sp>
      <p:sp>
        <p:nvSpPr>
          <p:cNvPr id="4" name="Content Placeholder 2">
            <a:extLst>
              <a:ext uri="{FF2B5EF4-FFF2-40B4-BE49-F238E27FC236}">
                <a16:creationId xmlns:a16="http://schemas.microsoft.com/office/drawing/2014/main" id="{BCFCEAEA-2F0C-043A-3C29-E720920F2D18}"/>
              </a:ext>
            </a:extLst>
          </p:cNvPr>
          <p:cNvSpPr txBox="1">
            <a:spLocks/>
          </p:cNvSpPr>
          <p:nvPr/>
        </p:nvSpPr>
        <p:spPr>
          <a:xfrm>
            <a:off x="6340813" y="1690688"/>
            <a:ext cx="5235102" cy="305117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dirty="0"/>
              <a:t>Demographics: </a:t>
            </a:r>
          </a:p>
          <a:p>
            <a:pPr lvl="1"/>
            <a:r>
              <a:rPr lang="en-US" dirty="0"/>
              <a:t>74.6% Women</a:t>
            </a:r>
          </a:p>
          <a:p>
            <a:pPr lvl="1">
              <a:lnSpc>
                <a:spcPct val="100000"/>
              </a:lnSpc>
            </a:pPr>
            <a:r>
              <a:rPr lang="en-US" dirty="0"/>
              <a:t>59.4% White, 15.3% Latinx, 8.6% Black/African American, and 11.3% other</a:t>
            </a:r>
          </a:p>
          <a:p>
            <a:pPr marL="690563" lvl="1">
              <a:lnSpc>
                <a:spcPct val="100000"/>
              </a:lnSpc>
              <a:spcBef>
                <a:spcPts val="0"/>
              </a:spcBef>
            </a:pPr>
            <a:r>
              <a:rPr lang="en-US" dirty="0" err="1">
                <a:effectLst/>
                <a:ea typeface="Calibri" panose="020F0502020204030204" pitchFamily="34" charset="0"/>
                <a:cs typeface="Times New Roman" panose="02020603050405020304" pitchFamily="18" charset="0"/>
              </a:rPr>
              <a:t>Age</a:t>
            </a:r>
            <a:r>
              <a:rPr lang="en-US" i="1" baseline="-25000" dirty="0" err="1">
                <a:effectLst/>
                <a:ea typeface="Calibri" panose="020F0502020204030204" pitchFamily="34" charset="0"/>
                <a:cs typeface="Times New Roman" panose="02020603050405020304" pitchFamily="18" charset="0"/>
              </a:rPr>
              <a:t>M</a:t>
            </a:r>
            <a:r>
              <a:rPr lang="en-US" i="1" baseline="-25000" dirty="0">
                <a:effectLst/>
                <a:ea typeface="Calibri" panose="020F0502020204030204" pitchFamily="34" charset="0"/>
                <a:cs typeface="Times New Roman" panose="02020603050405020304" pitchFamily="18" charset="0"/>
              </a:rPr>
              <a:t> </a:t>
            </a:r>
            <a:r>
              <a:rPr lang="en-US" dirty="0">
                <a:effectLst/>
                <a:ea typeface="Calibri" panose="020F0502020204030204" pitchFamily="34" charset="0"/>
                <a:cs typeface="Times New Roman" panose="02020603050405020304" pitchFamily="18" charset="0"/>
              </a:rPr>
              <a:t>= 20.5, SD = 5.8</a:t>
            </a:r>
            <a:endParaRPr lang="en-US" i="1" baseline="-25000" dirty="0">
              <a:effectLst/>
              <a:ea typeface="Calibri" panose="020F0502020204030204" pitchFamily="34" charset="0"/>
              <a:cs typeface="Times New Roman" panose="02020603050405020304" pitchFamily="18" charset="0"/>
            </a:endParaRPr>
          </a:p>
          <a:p>
            <a:pPr marL="0" marR="0">
              <a:lnSpc>
                <a:spcPct val="200000"/>
              </a:lnSpc>
              <a:spcBef>
                <a:spcPts val="0"/>
              </a:spcBef>
              <a:spcAft>
                <a:spcPts val="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Title 1">
            <a:extLst>
              <a:ext uri="{FF2B5EF4-FFF2-40B4-BE49-F238E27FC236}">
                <a16:creationId xmlns:a16="http://schemas.microsoft.com/office/drawing/2014/main" id="{4037870D-BC7E-9CEF-F22B-82402731C998}"/>
              </a:ext>
            </a:extLst>
          </p:cNvPr>
          <p:cNvSpPr>
            <a:spLocks noGrp="1"/>
          </p:cNvSpPr>
          <p:nvPr>
            <p:ph type="title"/>
          </p:nvPr>
        </p:nvSpPr>
        <p:spPr>
          <a:xfrm>
            <a:off x="838200" y="365125"/>
            <a:ext cx="10515600" cy="1325563"/>
          </a:xfrm>
        </p:spPr>
        <p:txBody>
          <a:bodyPr/>
          <a:lstStyle/>
          <a:p>
            <a:pPr algn="ctr"/>
            <a:r>
              <a:rPr lang="en-US" dirty="0"/>
              <a:t>Participants</a:t>
            </a:r>
          </a:p>
        </p:txBody>
      </p:sp>
    </p:spTree>
    <p:extLst>
      <p:ext uri="{BB962C8B-B14F-4D97-AF65-F5344CB8AC3E}">
        <p14:creationId xmlns:p14="http://schemas.microsoft.com/office/powerpoint/2010/main" val="26833805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hart 4">
            <a:extLst>
              <a:ext uri="{FF2B5EF4-FFF2-40B4-BE49-F238E27FC236}">
                <a16:creationId xmlns:a16="http://schemas.microsoft.com/office/drawing/2014/main" id="{4EA44186-6852-4B24-84D4-F369474E6CBF}"/>
              </a:ext>
            </a:extLst>
          </p:cNvPr>
          <p:cNvGraphicFramePr>
            <a:graphicFrameLocks/>
          </p:cNvGraphicFramePr>
          <p:nvPr/>
        </p:nvGraphicFramePr>
        <p:xfrm>
          <a:off x="4776788" y="642938"/>
          <a:ext cx="6780213" cy="336391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 name="Table 2">
            <a:extLst>
              <a:ext uri="{FF2B5EF4-FFF2-40B4-BE49-F238E27FC236}">
                <a16:creationId xmlns:a16="http://schemas.microsoft.com/office/drawing/2014/main" id="{FAB372C5-3332-437D-BAEE-063FC1D46B03}"/>
              </a:ext>
            </a:extLst>
          </p:cNvPr>
          <p:cNvGraphicFramePr>
            <a:graphicFrameLocks noGrp="1"/>
          </p:cNvGraphicFramePr>
          <p:nvPr>
            <p:extLst>
              <p:ext uri="{D42A27DB-BD31-4B8C-83A1-F6EECF244321}">
                <p14:modId xmlns:p14="http://schemas.microsoft.com/office/powerpoint/2010/main" val="1565250148"/>
              </p:ext>
            </p:extLst>
          </p:nvPr>
        </p:nvGraphicFramePr>
        <p:xfrm>
          <a:off x="4776788" y="4085729"/>
          <a:ext cx="6788195" cy="2135184"/>
        </p:xfrm>
        <a:graphic>
          <a:graphicData uri="http://schemas.openxmlformats.org/drawingml/2006/table">
            <a:tbl>
              <a:tblPr bandRow="1">
                <a:tableStyleId>{2D5ABB26-0587-4C30-8999-92F81FD0307C}</a:tableStyleId>
              </a:tblPr>
              <a:tblGrid>
                <a:gridCol w="632967">
                  <a:extLst>
                    <a:ext uri="{9D8B030D-6E8A-4147-A177-3AD203B41FA5}">
                      <a16:colId xmlns:a16="http://schemas.microsoft.com/office/drawing/2014/main" val="919882019"/>
                    </a:ext>
                  </a:extLst>
                </a:gridCol>
                <a:gridCol w="1538807">
                  <a:extLst>
                    <a:ext uri="{9D8B030D-6E8A-4147-A177-3AD203B41FA5}">
                      <a16:colId xmlns:a16="http://schemas.microsoft.com/office/drawing/2014/main" val="549682957"/>
                    </a:ext>
                  </a:extLst>
                </a:gridCol>
                <a:gridCol w="1538807">
                  <a:extLst>
                    <a:ext uri="{9D8B030D-6E8A-4147-A177-3AD203B41FA5}">
                      <a16:colId xmlns:a16="http://schemas.microsoft.com/office/drawing/2014/main" val="2425735205"/>
                    </a:ext>
                  </a:extLst>
                </a:gridCol>
                <a:gridCol w="1538807">
                  <a:extLst>
                    <a:ext uri="{9D8B030D-6E8A-4147-A177-3AD203B41FA5}">
                      <a16:colId xmlns:a16="http://schemas.microsoft.com/office/drawing/2014/main" val="2326352363"/>
                    </a:ext>
                  </a:extLst>
                </a:gridCol>
                <a:gridCol w="1538807">
                  <a:extLst>
                    <a:ext uri="{9D8B030D-6E8A-4147-A177-3AD203B41FA5}">
                      <a16:colId xmlns:a16="http://schemas.microsoft.com/office/drawing/2014/main" val="1652180211"/>
                    </a:ext>
                  </a:extLst>
                </a:gridCol>
              </a:tblGrid>
              <a:tr h="355864">
                <a:tc>
                  <a:txBody>
                    <a:bodyPr/>
                    <a:lstStyle/>
                    <a:p>
                      <a:pPr algn="ctr" fontAlgn="b"/>
                      <a:endParaRPr lang="en-US" sz="1800" b="0" i="0" u="none" strike="noStrike" dirty="0">
                        <a:solidFill>
                          <a:srgbClr val="000000"/>
                        </a:solidFill>
                        <a:effectLst/>
                        <a:latin typeface="Calibri" panose="020F0502020204030204" pitchFamily="34" charset="0"/>
                      </a:endParaRPr>
                    </a:p>
                  </a:txBody>
                  <a:tcPr marL="15858" marR="15858" marT="15858" marB="0" anchor="ctr">
                    <a:lnB w="12700" cap="flat" cmpd="sng" algn="ctr">
                      <a:solidFill>
                        <a:schemeClr val="tx1"/>
                      </a:solidFill>
                      <a:prstDash val="solid"/>
                      <a:round/>
                      <a:headEnd type="none" w="med" len="med"/>
                      <a:tailEnd type="none" w="med" len="med"/>
                    </a:lnB>
                  </a:tcPr>
                </a:tc>
                <a:tc>
                  <a:txBody>
                    <a:bodyPr/>
                    <a:lstStyle/>
                    <a:p>
                      <a:pPr algn="ctr" fontAlgn="b"/>
                      <a:r>
                        <a:rPr lang="en-US" sz="1800" b="0" i="0" u="none" strike="noStrike" dirty="0">
                          <a:solidFill>
                            <a:srgbClr val="000000"/>
                          </a:solidFill>
                          <a:effectLst/>
                          <a:latin typeface="Calibri" panose="020F0502020204030204" pitchFamily="34" charset="0"/>
                        </a:rPr>
                        <a:t>% Elevated</a:t>
                      </a:r>
                    </a:p>
                  </a:txBody>
                  <a:tcPr marL="15858" marR="15858" marT="15858" marB="0" anchor="ctr">
                    <a:lnB w="12700" cap="flat" cmpd="sng" algn="ctr">
                      <a:solidFill>
                        <a:schemeClr val="tx1"/>
                      </a:solidFill>
                      <a:prstDash val="solid"/>
                      <a:round/>
                      <a:headEnd type="none" w="med" len="med"/>
                      <a:tailEnd type="none" w="med" len="med"/>
                    </a:lnB>
                  </a:tcPr>
                </a:tc>
                <a:tc>
                  <a:txBody>
                    <a:bodyPr/>
                    <a:lstStyle/>
                    <a:p>
                      <a:pPr algn="ctr" fontAlgn="ctr"/>
                      <a:r>
                        <a:rPr lang="en-US" sz="1800" u="none" strike="noStrike" dirty="0">
                          <a:effectLst/>
                        </a:rPr>
                        <a:t>AUC</a:t>
                      </a:r>
                      <a:endParaRPr lang="en-US" sz="1800" b="0" i="0" u="none" strike="noStrike" dirty="0">
                        <a:solidFill>
                          <a:srgbClr val="000000"/>
                        </a:solidFill>
                        <a:effectLst/>
                        <a:latin typeface="Calibri" panose="020F0502020204030204" pitchFamily="34" charset="0"/>
                      </a:endParaRPr>
                    </a:p>
                  </a:txBody>
                  <a:tcPr marL="15858" marR="15858" marT="15858" marB="0" anchor="ctr">
                    <a:lnB w="12700" cap="flat" cmpd="sng" algn="ctr">
                      <a:solidFill>
                        <a:schemeClr val="tx1"/>
                      </a:solidFill>
                      <a:prstDash val="solid"/>
                      <a:round/>
                      <a:headEnd type="none" w="med" len="med"/>
                      <a:tailEnd type="none" w="med" len="med"/>
                    </a:lnB>
                  </a:tcPr>
                </a:tc>
                <a:tc>
                  <a:txBody>
                    <a:bodyPr/>
                    <a:lstStyle/>
                    <a:p>
                      <a:pPr algn="ctr" fontAlgn="ctr"/>
                      <a:r>
                        <a:rPr lang="en-US" sz="1800" u="none" strike="noStrike" dirty="0">
                          <a:effectLst/>
                        </a:rPr>
                        <a:t>Sensitivity</a:t>
                      </a:r>
                      <a:endParaRPr lang="en-US" sz="1800" b="0" i="0" u="none" strike="noStrike" dirty="0">
                        <a:solidFill>
                          <a:srgbClr val="000000"/>
                        </a:solidFill>
                        <a:effectLst/>
                        <a:latin typeface="Calibri" panose="020F0502020204030204" pitchFamily="34" charset="0"/>
                      </a:endParaRPr>
                    </a:p>
                  </a:txBody>
                  <a:tcPr marL="15858" marR="15858" marT="15858" marB="0" anchor="ctr">
                    <a:lnB w="12700" cap="flat" cmpd="sng" algn="ctr">
                      <a:solidFill>
                        <a:schemeClr val="tx1"/>
                      </a:solidFill>
                      <a:prstDash val="solid"/>
                      <a:round/>
                      <a:headEnd type="none" w="med" len="med"/>
                      <a:tailEnd type="none" w="med" len="med"/>
                    </a:lnB>
                  </a:tcPr>
                </a:tc>
                <a:tc>
                  <a:txBody>
                    <a:bodyPr/>
                    <a:lstStyle/>
                    <a:p>
                      <a:pPr algn="ctr" fontAlgn="ctr"/>
                      <a:r>
                        <a:rPr lang="en-US" sz="1800" u="none" strike="noStrike" dirty="0">
                          <a:effectLst/>
                        </a:rPr>
                        <a:t>Specificity</a:t>
                      </a:r>
                      <a:endParaRPr lang="en-US" sz="1800" b="0" i="0" u="none" strike="noStrike" dirty="0">
                        <a:solidFill>
                          <a:srgbClr val="000000"/>
                        </a:solidFill>
                        <a:effectLst/>
                        <a:latin typeface="Calibri" panose="020F0502020204030204" pitchFamily="34" charset="0"/>
                      </a:endParaRPr>
                    </a:p>
                  </a:txBody>
                  <a:tcPr marL="15858" marR="15858" marT="15858" marB="0" anchor="ct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42940158"/>
                  </a:ext>
                </a:extLst>
              </a:tr>
              <a:tr h="355864">
                <a:tc>
                  <a:txBody>
                    <a:bodyPr/>
                    <a:lstStyle/>
                    <a:p>
                      <a:pPr algn="ctr" fontAlgn="b"/>
                      <a:r>
                        <a:rPr lang="en-US" sz="1800" b="1" u="none" strike="noStrike" dirty="0">
                          <a:effectLst/>
                        </a:rPr>
                        <a:t>F</a:t>
                      </a:r>
                      <a:endParaRPr lang="en-US" sz="1800" b="1" i="0" u="none" strike="noStrike" dirty="0">
                        <a:solidFill>
                          <a:srgbClr val="000000"/>
                        </a:solidFill>
                        <a:effectLst/>
                        <a:latin typeface="Calibri" panose="020F0502020204030204" pitchFamily="34" charset="0"/>
                      </a:endParaRPr>
                    </a:p>
                  </a:txBody>
                  <a:tcPr marL="15858" marR="15858" marT="15858" marB="0" anchor="ctr">
                    <a:lnT w="12700" cap="flat" cmpd="sng" algn="ctr">
                      <a:solidFill>
                        <a:schemeClr val="tx1"/>
                      </a:solidFill>
                      <a:prstDash val="solid"/>
                      <a:round/>
                      <a:headEnd type="none" w="med" len="med"/>
                      <a:tailEnd type="none" w="med" len="med"/>
                    </a:lnT>
                  </a:tcPr>
                </a:tc>
                <a:tc>
                  <a:txBody>
                    <a:bodyPr/>
                    <a:lstStyle/>
                    <a:p>
                      <a:pPr algn="ctr" fontAlgn="b"/>
                      <a:r>
                        <a:rPr lang="en-US" sz="1800" b="1" i="0" u="none" strike="noStrike" dirty="0">
                          <a:solidFill>
                            <a:srgbClr val="000000"/>
                          </a:solidFill>
                          <a:effectLst/>
                          <a:latin typeface="Calibri" panose="020F0502020204030204" pitchFamily="34" charset="0"/>
                        </a:rPr>
                        <a:t>34%</a:t>
                      </a:r>
                    </a:p>
                  </a:txBody>
                  <a:tcPr marL="15858" marR="15858" marT="15858" marB="0" anchor="ctr">
                    <a:lnT w="12700" cap="flat" cmpd="sng" algn="ctr">
                      <a:solidFill>
                        <a:schemeClr val="tx1"/>
                      </a:solidFill>
                      <a:prstDash val="solid"/>
                      <a:round/>
                      <a:headEnd type="none" w="med" len="med"/>
                      <a:tailEnd type="none" w="med" len="med"/>
                    </a:lnT>
                  </a:tcPr>
                </a:tc>
                <a:tc>
                  <a:txBody>
                    <a:bodyPr/>
                    <a:lstStyle/>
                    <a:p>
                      <a:pPr algn="ctr" fontAlgn="b"/>
                      <a:r>
                        <a:rPr lang="en-US" sz="1800" b="1" u="none" strike="noStrike" dirty="0">
                          <a:effectLst/>
                        </a:rPr>
                        <a:t>0.81</a:t>
                      </a:r>
                      <a:endParaRPr lang="en-US" sz="1800" b="1" i="0" u="none" strike="noStrike" dirty="0">
                        <a:solidFill>
                          <a:srgbClr val="000000"/>
                        </a:solidFill>
                        <a:effectLst/>
                        <a:latin typeface="Calibri" panose="020F0502020204030204" pitchFamily="34" charset="0"/>
                      </a:endParaRPr>
                    </a:p>
                  </a:txBody>
                  <a:tcPr marL="15858" marR="15858" marT="15858" marB="0" anchor="ctr">
                    <a:lnT w="12700" cap="flat" cmpd="sng" algn="ctr">
                      <a:solidFill>
                        <a:schemeClr val="tx1"/>
                      </a:solidFill>
                      <a:prstDash val="solid"/>
                      <a:round/>
                      <a:headEnd type="none" w="med" len="med"/>
                      <a:tailEnd type="none" w="med" len="med"/>
                    </a:lnT>
                  </a:tcPr>
                </a:tc>
                <a:tc>
                  <a:txBody>
                    <a:bodyPr/>
                    <a:lstStyle/>
                    <a:p>
                      <a:pPr algn="ctr" fontAlgn="b"/>
                      <a:r>
                        <a:rPr lang="en-US" sz="1700" b="1" u="none" strike="noStrike" dirty="0">
                          <a:effectLst/>
                        </a:rPr>
                        <a:t>0.43</a:t>
                      </a:r>
                      <a:endParaRPr lang="en-US" sz="1700" b="1" i="0" u="none" strike="noStrike" dirty="0">
                        <a:solidFill>
                          <a:srgbClr val="000000"/>
                        </a:solidFill>
                        <a:effectLst/>
                        <a:latin typeface="Arial" panose="020B0604020202020204" pitchFamily="34" charset="0"/>
                      </a:endParaRPr>
                    </a:p>
                  </a:txBody>
                  <a:tcPr marL="15858" marR="15858" marT="15858" marB="0" anchor="ctr">
                    <a:lnT w="12700" cap="flat" cmpd="sng" algn="ctr">
                      <a:solidFill>
                        <a:schemeClr val="tx1"/>
                      </a:solidFill>
                      <a:prstDash val="solid"/>
                      <a:round/>
                      <a:headEnd type="none" w="med" len="med"/>
                      <a:tailEnd type="none" w="med" len="med"/>
                    </a:lnT>
                  </a:tcPr>
                </a:tc>
                <a:tc>
                  <a:txBody>
                    <a:bodyPr/>
                    <a:lstStyle/>
                    <a:p>
                      <a:pPr algn="ctr" fontAlgn="b"/>
                      <a:r>
                        <a:rPr lang="en-US" sz="1700" b="1" u="none" strike="noStrike" dirty="0">
                          <a:effectLst/>
                        </a:rPr>
                        <a:t>0.97</a:t>
                      </a:r>
                      <a:endParaRPr lang="en-US" sz="1700" b="1" i="0" u="none" strike="noStrike" dirty="0">
                        <a:solidFill>
                          <a:srgbClr val="000000"/>
                        </a:solidFill>
                        <a:effectLst/>
                        <a:latin typeface="Arial" panose="020B0604020202020204" pitchFamily="34" charset="0"/>
                      </a:endParaRPr>
                    </a:p>
                  </a:txBody>
                  <a:tcPr marL="15858" marR="15858" marT="15858" marB="0" anchor="ct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2204562286"/>
                  </a:ext>
                </a:extLst>
              </a:tr>
              <a:tr h="355864">
                <a:tc>
                  <a:txBody>
                    <a:bodyPr/>
                    <a:lstStyle/>
                    <a:p>
                      <a:pPr algn="ctr" fontAlgn="b"/>
                      <a:endParaRPr lang="en-US" sz="1800" b="0" i="0" u="none" strike="noStrike" dirty="0">
                        <a:solidFill>
                          <a:srgbClr val="000000"/>
                        </a:solidFill>
                        <a:effectLst/>
                        <a:latin typeface="Calibri" panose="020F0502020204030204" pitchFamily="34" charset="0"/>
                      </a:endParaRPr>
                    </a:p>
                  </a:txBody>
                  <a:tcPr marL="15858" marR="15858" marT="15858"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endParaRPr lang="en-US" sz="1800" b="0" i="0" u="none" strike="noStrike" dirty="0">
                        <a:solidFill>
                          <a:srgbClr val="000000"/>
                        </a:solidFill>
                        <a:effectLst/>
                        <a:latin typeface="Calibri" panose="020F0502020204030204" pitchFamily="34" charset="0"/>
                      </a:endParaRPr>
                    </a:p>
                  </a:txBody>
                  <a:tcPr marL="15858" marR="15858" marT="15858" marB="0" anchor="ctr"/>
                </a:tc>
                <a:tc>
                  <a:txBody>
                    <a:bodyPr/>
                    <a:lstStyle/>
                    <a:p>
                      <a:pPr algn="ctr" fontAlgn="b"/>
                      <a:endParaRPr lang="en-US" sz="1800" b="0" i="0" u="none" strike="noStrike" dirty="0">
                        <a:solidFill>
                          <a:srgbClr val="000000"/>
                        </a:solidFill>
                        <a:effectLst/>
                        <a:latin typeface="Calibri" panose="020F0502020204030204" pitchFamily="34" charset="0"/>
                      </a:endParaRPr>
                    </a:p>
                  </a:txBody>
                  <a:tcPr marL="15858" marR="15858" marT="15858" marB="0" anchor="ctr"/>
                </a:tc>
                <a:tc>
                  <a:txBody>
                    <a:bodyPr/>
                    <a:lstStyle/>
                    <a:p>
                      <a:pPr algn="ctr" fontAlgn="b"/>
                      <a:endParaRPr lang="en-US" sz="1700" b="0" i="0" u="none" strike="noStrike" dirty="0">
                        <a:solidFill>
                          <a:srgbClr val="000000"/>
                        </a:solidFill>
                        <a:effectLst/>
                        <a:latin typeface="Arial" panose="020B0604020202020204" pitchFamily="34" charset="0"/>
                      </a:endParaRPr>
                    </a:p>
                  </a:txBody>
                  <a:tcPr marL="15858" marR="15858" marT="15858" marB="0" anchor="ctr"/>
                </a:tc>
                <a:tc>
                  <a:txBody>
                    <a:bodyPr/>
                    <a:lstStyle/>
                    <a:p>
                      <a:pPr algn="ctr" fontAlgn="b"/>
                      <a:endParaRPr lang="en-US" sz="1700" b="0" i="0" u="none" strike="noStrike" dirty="0">
                        <a:solidFill>
                          <a:srgbClr val="000000"/>
                        </a:solidFill>
                        <a:effectLst/>
                        <a:latin typeface="Arial" panose="020B0604020202020204" pitchFamily="34" charset="0"/>
                      </a:endParaRPr>
                    </a:p>
                  </a:txBody>
                  <a:tcPr marL="15858" marR="15858" marT="15858" marB="0" anchor="ctr"/>
                </a:tc>
                <a:extLst>
                  <a:ext uri="{0D108BD9-81ED-4DB2-BD59-A6C34878D82A}">
                    <a16:rowId xmlns:a16="http://schemas.microsoft.com/office/drawing/2014/main" val="3652935967"/>
                  </a:ext>
                </a:extLst>
              </a:tr>
              <a:tr h="355864">
                <a:tc>
                  <a:txBody>
                    <a:bodyPr/>
                    <a:lstStyle/>
                    <a:p>
                      <a:pPr algn="ctr" fontAlgn="b"/>
                      <a:endParaRPr lang="en-US" sz="1800" b="0" i="0" u="none" strike="noStrike" dirty="0">
                        <a:solidFill>
                          <a:srgbClr val="000000"/>
                        </a:solidFill>
                        <a:effectLst/>
                        <a:latin typeface="Calibri" panose="020F0502020204030204" pitchFamily="34" charset="0"/>
                      </a:endParaRPr>
                    </a:p>
                  </a:txBody>
                  <a:tcPr marL="15858" marR="15858" marT="15858"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endParaRPr lang="en-US" sz="1800" b="0" i="0" u="none" strike="noStrike" dirty="0">
                        <a:solidFill>
                          <a:srgbClr val="000000"/>
                        </a:solidFill>
                        <a:effectLst/>
                        <a:latin typeface="Calibri" panose="020F0502020204030204" pitchFamily="34" charset="0"/>
                      </a:endParaRPr>
                    </a:p>
                  </a:txBody>
                  <a:tcPr marL="15858" marR="15858" marT="15858" marB="0" anchor="ctr"/>
                </a:tc>
                <a:tc>
                  <a:txBody>
                    <a:bodyPr/>
                    <a:lstStyle/>
                    <a:p>
                      <a:pPr algn="ctr" fontAlgn="b"/>
                      <a:endParaRPr lang="en-US" sz="1800" b="0" i="0" u="none" strike="noStrike" dirty="0">
                        <a:solidFill>
                          <a:srgbClr val="000000"/>
                        </a:solidFill>
                        <a:effectLst/>
                        <a:latin typeface="Calibri" panose="020F0502020204030204" pitchFamily="34" charset="0"/>
                      </a:endParaRPr>
                    </a:p>
                  </a:txBody>
                  <a:tcPr marL="15858" marR="15858" marT="15858" marB="0" anchor="ctr"/>
                </a:tc>
                <a:tc>
                  <a:txBody>
                    <a:bodyPr/>
                    <a:lstStyle/>
                    <a:p>
                      <a:pPr algn="ctr" fontAlgn="b"/>
                      <a:endParaRPr lang="en-US" sz="1700" b="0" i="0" u="none" strike="noStrike" dirty="0">
                        <a:solidFill>
                          <a:srgbClr val="000000"/>
                        </a:solidFill>
                        <a:effectLst/>
                        <a:latin typeface="Arial" panose="020B0604020202020204" pitchFamily="34" charset="0"/>
                      </a:endParaRPr>
                    </a:p>
                  </a:txBody>
                  <a:tcPr marL="15858" marR="15858" marT="15858" marB="0" anchor="ctr"/>
                </a:tc>
                <a:tc>
                  <a:txBody>
                    <a:bodyPr/>
                    <a:lstStyle/>
                    <a:p>
                      <a:pPr algn="ctr" fontAlgn="b"/>
                      <a:endParaRPr lang="en-US" sz="1700" b="0" i="0" u="none" strike="noStrike" dirty="0">
                        <a:solidFill>
                          <a:srgbClr val="000000"/>
                        </a:solidFill>
                        <a:effectLst/>
                        <a:latin typeface="Arial" panose="020B0604020202020204" pitchFamily="34" charset="0"/>
                      </a:endParaRPr>
                    </a:p>
                  </a:txBody>
                  <a:tcPr marL="15858" marR="15858" marT="15858" marB="0" anchor="ctr"/>
                </a:tc>
                <a:extLst>
                  <a:ext uri="{0D108BD9-81ED-4DB2-BD59-A6C34878D82A}">
                    <a16:rowId xmlns:a16="http://schemas.microsoft.com/office/drawing/2014/main" val="1209546464"/>
                  </a:ext>
                </a:extLst>
              </a:tr>
              <a:tr h="355864">
                <a:tc>
                  <a:txBody>
                    <a:bodyPr/>
                    <a:lstStyle/>
                    <a:p>
                      <a:pPr algn="ctr" fontAlgn="b"/>
                      <a:endParaRPr lang="en-US" sz="1800" b="0" i="0" u="none" strike="noStrike" dirty="0">
                        <a:solidFill>
                          <a:srgbClr val="000000"/>
                        </a:solidFill>
                        <a:effectLst/>
                        <a:latin typeface="Calibri" panose="020F0502020204030204" pitchFamily="34" charset="0"/>
                      </a:endParaRPr>
                    </a:p>
                  </a:txBody>
                  <a:tcPr marL="15858" marR="15858" marT="15858"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endParaRPr lang="en-US" sz="1800" b="0" i="0" u="none" strike="noStrike" dirty="0">
                        <a:solidFill>
                          <a:srgbClr val="000000"/>
                        </a:solidFill>
                        <a:effectLst/>
                        <a:latin typeface="Calibri" panose="020F0502020204030204" pitchFamily="34" charset="0"/>
                      </a:endParaRPr>
                    </a:p>
                  </a:txBody>
                  <a:tcPr marL="15858" marR="15858" marT="15858" marB="0" anchor="ctr"/>
                </a:tc>
                <a:tc>
                  <a:txBody>
                    <a:bodyPr/>
                    <a:lstStyle/>
                    <a:p>
                      <a:pPr algn="ctr" fontAlgn="b"/>
                      <a:endParaRPr lang="en-US" sz="1800" b="0" i="0" u="none" strike="noStrike" dirty="0">
                        <a:solidFill>
                          <a:srgbClr val="000000"/>
                        </a:solidFill>
                        <a:effectLst/>
                        <a:latin typeface="Calibri" panose="020F0502020204030204" pitchFamily="34" charset="0"/>
                      </a:endParaRPr>
                    </a:p>
                  </a:txBody>
                  <a:tcPr marL="15858" marR="15858" marT="15858" marB="0" anchor="ctr"/>
                </a:tc>
                <a:tc>
                  <a:txBody>
                    <a:bodyPr/>
                    <a:lstStyle/>
                    <a:p>
                      <a:pPr algn="ctr" fontAlgn="b"/>
                      <a:endParaRPr lang="en-US" sz="1700" b="0" i="0" u="none" strike="noStrike" dirty="0">
                        <a:solidFill>
                          <a:srgbClr val="000000"/>
                        </a:solidFill>
                        <a:effectLst/>
                        <a:latin typeface="Arial" panose="020B0604020202020204" pitchFamily="34" charset="0"/>
                      </a:endParaRPr>
                    </a:p>
                  </a:txBody>
                  <a:tcPr marL="15858" marR="15858" marT="15858" marB="0" anchor="ctr"/>
                </a:tc>
                <a:tc>
                  <a:txBody>
                    <a:bodyPr/>
                    <a:lstStyle/>
                    <a:p>
                      <a:pPr algn="ctr" fontAlgn="b"/>
                      <a:endParaRPr lang="en-US" sz="1700" b="0" i="0" u="none" strike="noStrike" dirty="0">
                        <a:solidFill>
                          <a:srgbClr val="000000"/>
                        </a:solidFill>
                        <a:effectLst/>
                        <a:latin typeface="Arial" panose="020B0604020202020204" pitchFamily="34" charset="0"/>
                      </a:endParaRPr>
                    </a:p>
                  </a:txBody>
                  <a:tcPr marL="15858" marR="15858" marT="15858" marB="0" anchor="ctr"/>
                </a:tc>
                <a:extLst>
                  <a:ext uri="{0D108BD9-81ED-4DB2-BD59-A6C34878D82A}">
                    <a16:rowId xmlns:a16="http://schemas.microsoft.com/office/drawing/2014/main" val="2232436839"/>
                  </a:ext>
                </a:extLst>
              </a:tr>
              <a:tr h="355864">
                <a:tc>
                  <a:txBody>
                    <a:bodyPr/>
                    <a:lstStyle/>
                    <a:p>
                      <a:pPr algn="ctr" fontAlgn="b"/>
                      <a:endParaRPr lang="en-US" sz="1800" b="0" i="0" u="none" strike="noStrike" dirty="0">
                        <a:solidFill>
                          <a:srgbClr val="000000"/>
                        </a:solidFill>
                        <a:effectLst/>
                        <a:latin typeface="Calibri" panose="020F0502020204030204" pitchFamily="34" charset="0"/>
                      </a:endParaRPr>
                    </a:p>
                  </a:txBody>
                  <a:tcPr marL="15858" marR="15858" marT="15858"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endParaRPr lang="en-US" sz="1800" b="0" i="0" u="none" strike="noStrike" dirty="0">
                        <a:solidFill>
                          <a:srgbClr val="000000"/>
                        </a:solidFill>
                        <a:effectLst/>
                        <a:latin typeface="Calibri" panose="020F0502020204030204" pitchFamily="34" charset="0"/>
                      </a:endParaRPr>
                    </a:p>
                  </a:txBody>
                  <a:tcPr marL="15858" marR="15858" marT="15858" marB="0" anchor="ctr"/>
                </a:tc>
                <a:tc>
                  <a:txBody>
                    <a:bodyPr/>
                    <a:lstStyle/>
                    <a:p>
                      <a:pPr algn="ctr" fontAlgn="b"/>
                      <a:endParaRPr lang="en-US" sz="1800" b="0" i="0" u="none" strike="noStrike" dirty="0">
                        <a:solidFill>
                          <a:srgbClr val="000000"/>
                        </a:solidFill>
                        <a:effectLst/>
                        <a:latin typeface="Calibri" panose="020F0502020204030204" pitchFamily="34" charset="0"/>
                      </a:endParaRPr>
                    </a:p>
                  </a:txBody>
                  <a:tcPr marL="15858" marR="15858" marT="15858" marB="0" anchor="ctr"/>
                </a:tc>
                <a:tc>
                  <a:txBody>
                    <a:bodyPr/>
                    <a:lstStyle/>
                    <a:p>
                      <a:pPr algn="ctr" fontAlgn="b"/>
                      <a:endParaRPr lang="en-US" sz="1700" b="0" i="0" u="none" strike="noStrike" dirty="0">
                        <a:solidFill>
                          <a:srgbClr val="000000"/>
                        </a:solidFill>
                        <a:effectLst/>
                        <a:latin typeface="Arial" panose="020B0604020202020204" pitchFamily="34" charset="0"/>
                      </a:endParaRPr>
                    </a:p>
                  </a:txBody>
                  <a:tcPr marL="15858" marR="15858" marT="15858" marB="0" anchor="ctr"/>
                </a:tc>
                <a:tc>
                  <a:txBody>
                    <a:bodyPr/>
                    <a:lstStyle/>
                    <a:p>
                      <a:pPr algn="ctr" fontAlgn="b"/>
                      <a:endParaRPr lang="en-US" sz="1700" b="0" i="0" u="none" strike="noStrike" dirty="0">
                        <a:solidFill>
                          <a:srgbClr val="000000"/>
                        </a:solidFill>
                        <a:effectLst/>
                        <a:latin typeface="Arial" panose="020B0604020202020204" pitchFamily="34" charset="0"/>
                      </a:endParaRPr>
                    </a:p>
                  </a:txBody>
                  <a:tcPr marL="15858" marR="15858" marT="15858" marB="0" anchor="ctr"/>
                </a:tc>
                <a:extLst>
                  <a:ext uri="{0D108BD9-81ED-4DB2-BD59-A6C34878D82A}">
                    <a16:rowId xmlns:a16="http://schemas.microsoft.com/office/drawing/2014/main" val="2513293853"/>
                  </a:ext>
                </a:extLst>
              </a:tr>
            </a:tbl>
          </a:graphicData>
        </a:graphic>
      </p:graphicFrame>
      <p:sp>
        <p:nvSpPr>
          <p:cNvPr id="2" name="Title 1">
            <a:extLst>
              <a:ext uri="{FF2B5EF4-FFF2-40B4-BE49-F238E27FC236}">
                <a16:creationId xmlns:a16="http://schemas.microsoft.com/office/drawing/2014/main" id="{58880D43-9F31-AE14-CAB0-4CEB8B1D57B6}"/>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3600" kern="1200" dirty="0">
                <a:solidFill>
                  <a:srgbClr val="FFFFFF"/>
                </a:solidFill>
                <a:latin typeface="+mj-lt"/>
                <a:ea typeface="+mj-ea"/>
                <a:cs typeface="+mj-cs"/>
              </a:rPr>
              <a:t>Re-Analysis of Morris et al. (2021)</a:t>
            </a:r>
          </a:p>
        </p:txBody>
      </p:sp>
    </p:spTree>
    <p:extLst>
      <p:ext uri="{BB962C8B-B14F-4D97-AF65-F5344CB8AC3E}">
        <p14:creationId xmlns:p14="http://schemas.microsoft.com/office/powerpoint/2010/main" val="8129984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hart 4">
            <a:extLst>
              <a:ext uri="{FF2B5EF4-FFF2-40B4-BE49-F238E27FC236}">
                <a16:creationId xmlns:a16="http://schemas.microsoft.com/office/drawing/2014/main" id="{4EA44186-6852-4B24-84D4-F369474E6CBF}"/>
              </a:ext>
            </a:extLst>
          </p:cNvPr>
          <p:cNvGraphicFramePr>
            <a:graphicFrameLocks/>
          </p:cNvGraphicFramePr>
          <p:nvPr/>
        </p:nvGraphicFramePr>
        <p:xfrm>
          <a:off x="4776788" y="642938"/>
          <a:ext cx="6780213" cy="336391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 name="Table 2">
            <a:extLst>
              <a:ext uri="{FF2B5EF4-FFF2-40B4-BE49-F238E27FC236}">
                <a16:creationId xmlns:a16="http://schemas.microsoft.com/office/drawing/2014/main" id="{FAB372C5-3332-437D-BAEE-063FC1D46B03}"/>
              </a:ext>
            </a:extLst>
          </p:cNvPr>
          <p:cNvGraphicFramePr>
            <a:graphicFrameLocks noGrp="1"/>
          </p:cNvGraphicFramePr>
          <p:nvPr>
            <p:extLst>
              <p:ext uri="{D42A27DB-BD31-4B8C-83A1-F6EECF244321}">
                <p14:modId xmlns:p14="http://schemas.microsoft.com/office/powerpoint/2010/main" val="1432472657"/>
              </p:ext>
            </p:extLst>
          </p:nvPr>
        </p:nvGraphicFramePr>
        <p:xfrm>
          <a:off x="4776788" y="4085729"/>
          <a:ext cx="6788195" cy="2135184"/>
        </p:xfrm>
        <a:graphic>
          <a:graphicData uri="http://schemas.openxmlformats.org/drawingml/2006/table">
            <a:tbl>
              <a:tblPr bandRow="1">
                <a:tableStyleId>{2D5ABB26-0587-4C30-8999-92F81FD0307C}</a:tableStyleId>
              </a:tblPr>
              <a:tblGrid>
                <a:gridCol w="632967">
                  <a:extLst>
                    <a:ext uri="{9D8B030D-6E8A-4147-A177-3AD203B41FA5}">
                      <a16:colId xmlns:a16="http://schemas.microsoft.com/office/drawing/2014/main" val="919882019"/>
                    </a:ext>
                  </a:extLst>
                </a:gridCol>
                <a:gridCol w="1538807">
                  <a:extLst>
                    <a:ext uri="{9D8B030D-6E8A-4147-A177-3AD203B41FA5}">
                      <a16:colId xmlns:a16="http://schemas.microsoft.com/office/drawing/2014/main" val="549682957"/>
                    </a:ext>
                  </a:extLst>
                </a:gridCol>
                <a:gridCol w="1538807">
                  <a:extLst>
                    <a:ext uri="{9D8B030D-6E8A-4147-A177-3AD203B41FA5}">
                      <a16:colId xmlns:a16="http://schemas.microsoft.com/office/drawing/2014/main" val="2425735205"/>
                    </a:ext>
                  </a:extLst>
                </a:gridCol>
                <a:gridCol w="1538807">
                  <a:extLst>
                    <a:ext uri="{9D8B030D-6E8A-4147-A177-3AD203B41FA5}">
                      <a16:colId xmlns:a16="http://schemas.microsoft.com/office/drawing/2014/main" val="2326352363"/>
                    </a:ext>
                  </a:extLst>
                </a:gridCol>
                <a:gridCol w="1538807">
                  <a:extLst>
                    <a:ext uri="{9D8B030D-6E8A-4147-A177-3AD203B41FA5}">
                      <a16:colId xmlns:a16="http://schemas.microsoft.com/office/drawing/2014/main" val="1652180211"/>
                    </a:ext>
                  </a:extLst>
                </a:gridCol>
              </a:tblGrid>
              <a:tr h="355864">
                <a:tc>
                  <a:txBody>
                    <a:bodyPr/>
                    <a:lstStyle/>
                    <a:p>
                      <a:pPr algn="ctr" fontAlgn="b"/>
                      <a:endParaRPr lang="en-US" sz="1800" b="0" i="0" u="none" strike="noStrike" dirty="0">
                        <a:solidFill>
                          <a:srgbClr val="000000"/>
                        </a:solidFill>
                        <a:effectLst/>
                        <a:latin typeface="Calibri" panose="020F0502020204030204" pitchFamily="34" charset="0"/>
                      </a:endParaRPr>
                    </a:p>
                  </a:txBody>
                  <a:tcPr marL="15858" marR="15858" marT="15858" marB="0" anchor="ctr">
                    <a:lnB w="12700" cap="flat" cmpd="sng" algn="ctr">
                      <a:solidFill>
                        <a:schemeClr val="tx1"/>
                      </a:solidFill>
                      <a:prstDash val="solid"/>
                      <a:round/>
                      <a:headEnd type="none" w="med" len="med"/>
                      <a:tailEnd type="none" w="med" len="med"/>
                    </a:lnB>
                  </a:tcPr>
                </a:tc>
                <a:tc>
                  <a:txBody>
                    <a:bodyPr/>
                    <a:lstStyle/>
                    <a:p>
                      <a:pPr algn="ctr" fontAlgn="b"/>
                      <a:r>
                        <a:rPr lang="en-US" sz="1800" b="0" i="0" u="none" strike="noStrike" dirty="0">
                          <a:solidFill>
                            <a:srgbClr val="000000"/>
                          </a:solidFill>
                          <a:effectLst/>
                          <a:latin typeface="Calibri" panose="020F0502020204030204" pitchFamily="34" charset="0"/>
                        </a:rPr>
                        <a:t>% Elevated</a:t>
                      </a:r>
                    </a:p>
                  </a:txBody>
                  <a:tcPr marL="15858" marR="15858" marT="15858" marB="0" anchor="ctr">
                    <a:lnB w="12700" cap="flat" cmpd="sng" algn="ctr">
                      <a:solidFill>
                        <a:schemeClr val="tx1"/>
                      </a:solidFill>
                      <a:prstDash val="solid"/>
                      <a:round/>
                      <a:headEnd type="none" w="med" len="med"/>
                      <a:tailEnd type="none" w="med" len="med"/>
                    </a:lnB>
                  </a:tcPr>
                </a:tc>
                <a:tc>
                  <a:txBody>
                    <a:bodyPr/>
                    <a:lstStyle/>
                    <a:p>
                      <a:pPr algn="ctr" fontAlgn="ctr"/>
                      <a:r>
                        <a:rPr lang="en-US" sz="1800" u="none" strike="noStrike" dirty="0">
                          <a:effectLst/>
                        </a:rPr>
                        <a:t>AUC</a:t>
                      </a:r>
                      <a:endParaRPr lang="en-US" sz="1800" b="0" i="0" u="none" strike="noStrike" dirty="0">
                        <a:solidFill>
                          <a:srgbClr val="000000"/>
                        </a:solidFill>
                        <a:effectLst/>
                        <a:latin typeface="Calibri" panose="020F0502020204030204" pitchFamily="34" charset="0"/>
                      </a:endParaRPr>
                    </a:p>
                  </a:txBody>
                  <a:tcPr marL="15858" marR="15858" marT="15858" marB="0" anchor="ctr">
                    <a:lnB w="12700" cap="flat" cmpd="sng" algn="ctr">
                      <a:solidFill>
                        <a:schemeClr val="tx1"/>
                      </a:solidFill>
                      <a:prstDash val="solid"/>
                      <a:round/>
                      <a:headEnd type="none" w="med" len="med"/>
                      <a:tailEnd type="none" w="med" len="med"/>
                    </a:lnB>
                  </a:tcPr>
                </a:tc>
                <a:tc>
                  <a:txBody>
                    <a:bodyPr/>
                    <a:lstStyle/>
                    <a:p>
                      <a:pPr algn="ctr" fontAlgn="ctr"/>
                      <a:r>
                        <a:rPr lang="en-US" sz="1800" u="none" strike="noStrike" dirty="0">
                          <a:effectLst/>
                        </a:rPr>
                        <a:t>Sensitivity</a:t>
                      </a:r>
                      <a:endParaRPr lang="en-US" sz="1800" b="0" i="0" u="none" strike="noStrike" dirty="0">
                        <a:solidFill>
                          <a:srgbClr val="000000"/>
                        </a:solidFill>
                        <a:effectLst/>
                        <a:latin typeface="Calibri" panose="020F0502020204030204" pitchFamily="34" charset="0"/>
                      </a:endParaRPr>
                    </a:p>
                  </a:txBody>
                  <a:tcPr marL="15858" marR="15858" marT="15858" marB="0" anchor="ctr">
                    <a:lnB w="12700" cap="flat" cmpd="sng" algn="ctr">
                      <a:solidFill>
                        <a:schemeClr val="tx1"/>
                      </a:solidFill>
                      <a:prstDash val="solid"/>
                      <a:round/>
                      <a:headEnd type="none" w="med" len="med"/>
                      <a:tailEnd type="none" w="med" len="med"/>
                    </a:lnB>
                  </a:tcPr>
                </a:tc>
                <a:tc>
                  <a:txBody>
                    <a:bodyPr/>
                    <a:lstStyle/>
                    <a:p>
                      <a:pPr algn="ctr" fontAlgn="ctr"/>
                      <a:r>
                        <a:rPr lang="en-US" sz="1800" u="none" strike="noStrike" dirty="0">
                          <a:effectLst/>
                        </a:rPr>
                        <a:t>Specificity</a:t>
                      </a:r>
                      <a:endParaRPr lang="en-US" sz="1800" b="0" i="0" u="none" strike="noStrike" dirty="0">
                        <a:solidFill>
                          <a:srgbClr val="000000"/>
                        </a:solidFill>
                        <a:effectLst/>
                        <a:latin typeface="Calibri" panose="020F0502020204030204" pitchFamily="34" charset="0"/>
                      </a:endParaRPr>
                    </a:p>
                  </a:txBody>
                  <a:tcPr marL="15858" marR="15858" marT="15858" marB="0" anchor="ct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42940158"/>
                  </a:ext>
                </a:extLst>
              </a:tr>
              <a:tr h="355864">
                <a:tc>
                  <a:txBody>
                    <a:bodyPr/>
                    <a:lstStyle/>
                    <a:p>
                      <a:pPr algn="ctr" fontAlgn="b"/>
                      <a:r>
                        <a:rPr lang="en-US" sz="1800" b="1" u="none" strike="noStrike" dirty="0">
                          <a:effectLst/>
                        </a:rPr>
                        <a:t>F</a:t>
                      </a:r>
                      <a:endParaRPr lang="en-US" sz="1800" b="1" i="0" u="none" strike="noStrike" dirty="0">
                        <a:solidFill>
                          <a:srgbClr val="000000"/>
                        </a:solidFill>
                        <a:effectLst/>
                        <a:latin typeface="Calibri" panose="020F0502020204030204" pitchFamily="34" charset="0"/>
                      </a:endParaRPr>
                    </a:p>
                  </a:txBody>
                  <a:tcPr marL="15858" marR="15858" marT="15858" marB="0" anchor="ctr">
                    <a:lnT w="12700" cap="flat" cmpd="sng" algn="ctr">
                      <a:solidFill>
                        <a:schemeClr val="tx1"/>
                      </a:solidFill>
                      <a:prstDash val="solid"/>
                      <a:round/>
                      <a:headEnd type="none" w="med" len="med"/>
                      <a:tailEnd type="none" w="med" len="med"/>
                    </a:lnT>
                  </a:tcPr>
                </a:tc>
                <a:tc>
                  <a:txBody>
                    <a:bodyPr/>
                    <a:lstStyle/>
                    <a:p>
                      <a:pPr algn="ctr" fontAlgn="b"/>
                      <a:r>
                        <a:rPr lang="en-US" sz="1800" b="1" i="0" u="none" strike="noStrike" dirty="0">
                          <a:solidFill>
                            <a:srgbClr val="000000"/>
                          </a:solidFill>
                          <a:effectLst/>
                          <a:latin typeface="Calibri" panose="020F0502020204030204" pitchFamily="34" charset="0"/>
                        </a:rPr>
                        <a:t>34%</a:t>
                      </a:r>
                    </a:p>
                  </a:txBody>
                  <a:tcPr marL="15858" marR="15858" marT="15858" marB="0" anchor="ctr">
                    <a:lnT w="12700" cap="flat" cmpd="sng" algn="ctr">
                      <a:solidFill>
                        <a:schemeClr val="tx1"/>
                      </a:solidFill>
                      <a:prstDash val="solid"/>
                      <a:round/>
                      <a:headEnd type="none" w="med" len="med"/>
                      <a:tailEnd type="none" w="med" len="med"/>
                    </a:lnT>
                  </a:tcPr>
                </a:tc>
                <a:tc>
                  <a:txBody>
                    <a:bodyPr/>
                    <a:lstStyle/>
                    <a:p>
                      <a:pPr algn="ctr" fontAlgn="b"/>
                      <a:r>
                        <a:rPr lang="en-US" sz="1800" b="1" u="none" strike="noStrike" dirty="0">
                          <a:effectLst/>
                        </a:rPr>
                        <a:t>0.81</a:t>
                      </a:r>
                      <a:endParaRPr lang="en-US" sz="1800" b="1" i="0" u="none" strike="noStrike" dirty="0">
                        <a:solidFill>
                          <a:srgbClr val="000000"/>
                        </a:solidFill>
                        <a:effectLst/>
                        <a:latin typeface="Calibri" panose="020F0502020204030204" pitchFamily="34" charset="0"/>
                      </a:endParaRPr>
                    </a:p>
                  </a:txBody>
                  <a:tcPr marL="15858" marR="15858" marT="15858" marB="0" anchor="ctr">
                    <a:lnT w="12700" cap="flat" cmpd="sng" algn="ctr">
                      <a:solidFill>
                        <a:schemeClr val="tx1"/>
                      </a:solidFill>
                      <a:prstDash val="solid"/>
                      <a:round/>
                      <a:headEnd type="none" w="med" len="med"/>
                      <a:tailEnd type="none" w="med" len="med"/>
                    </a:lnT>
                  </a:tcPr>
                </a:tc>
                <a:tc>
                  <a:txBody>
                    <a:bodyPr/>
                    <a:lstStyle/>
                    <a:p>
                      <a:pPr algn="ctr" fontAlgn="b"/>
                      <a:r>
                        <a:rPr lang="en-US" sz="1700" b="1" u="none" strike="noStrike" dirty="0">
                          <a:effectLst/>
                        </a:rPr>
                        <a:t>0.43</a:t>
                      </a:r>
                      <a:endParaRPr lang="en-US" sz="1700" b="1" i="0" u="none" strike="noStrike" dirty="0">
                        <a:solidFill>
                          <a:srgbClr val="000000"/>
                        </a:solidFill>
                        <a:effectLst/>
                        <a:latin typeface="Arial" panose="020B0604020202020204" pitchFamily="34" charset="0"/>
                      </a:endParaRPr>
                    </a:p>
                  </a:txBody>
                  <a:tcPr marL="15858" marR="15858" marT="15858" marB="0" anchor="ctr">
                    <a:lnT w="12700" cap="flat" cmpd="sng" algn="ctr">
                      <a:solidFill>
                        <a:schemeClr val="tx1"/>
                      </a:solidFill>
                      <a:prstDash val="solid"/>
                      <a:round/>
                      <a:headEnd type="none" w="med" len="med"/>
                      <a:tailEnd type="none" w="med" len="med"/>
                    </a:lnT>
                  </a:tcPr>
                </a:tc>
                <a:tc>
                  <a:txBody>
                    <a:bodyPr/>
                    <a:lstStyle/>
                    <a:p>
                      <a:pPr algn="ctr" fontAlgn="b"/>
                      <a:r>
                        <a:rPr lang="en-US" sz="1700" b="1" u="none" strike="noStrike" dirty="0">
                          <a:effectLst/>
                        </a:rPr>
                        <a:t>0.97</a:t>
                      </a:r>
                      <a:endParaRPr lang="en-US" sz="1700" b="1" i="0" u="none" strike="noStrike" dirty="0">
                        <a:solidFill>
                          <a:srgbClr val="000000"/>
                        </a:solidFill>
                        <a:effectLst/>
                        <a:latin typeface="Arial" panose="020B0604020202020204" pitchFamily="34" charset="0"/>
                      </a:endParaRPr>
                    </a:p>
                  </a:txBody>
                  <a:tcPr marL="15858" marR="15858" marT="15858" marB="0" anchor="ct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2204562286"/>
                  </a:ext>
                </a:extLst>
              </a:tr>
              <a:tr h="355864">
                <a:tc>
                  <a:txBody>
                    <a:bodyPr/>
                    <a:lstStyle/>
                    <a:p>
                      <a:pPr algn="ctr" fontAlgn="b"/>
                      <a:endParaRPr lang="en-US" sz="1800" b="0" i="0" u="none" strike="noStrike" dirty="0">
                        <a:solidFill>
                          <a:srgbClr val="000000"/>
                        </a:solidFill>
                        <a:effectLst/>
                        <a:latin typeface="Calibri" panose="020F0502020204030204" pitchFamily="34" charset="0"/>
                      </a:endParaRPr>
                    </a:p>
                  </a:txBody>
                  <a:tcPr marL="15858" marR="15858" marT="15858"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endParaRPr lang="en-US" sz="1800" b="0" i="0" u="none" strike="noStrike" dirty="0">
                        <a:solidFill>
                          <a:srgbClr val="000000"/>
                        </a:solidFill>
                        <a:effectLst/>
                        <a:latin typeface="Calibri" panose="020F0502020204030204" pitchFamily="34" charset="0"/>
                      </a:endParaRPr>
                    </a:p>
                  </a:txBody>
                  <a:tcPr marL="15858" marR="15858" marT="15858" marB="0" anchor="ctr"/>
                </a:tc>
                <a:tc>
                  <a:txBody>
                    <a:bodyPr/>
                    <a:lstStyle/>
                    <a:p>
                      <a:pPr algn="ctr" fontAlgn="b"/>
                      <a:endParaRPr lang="en-US" sz="1800" b="0" i="0" u="none" strike="noStrike" dirty="0">
                        <a:solidFill>
                          <a:srgbClr val="000000"/>
                        </a:solidFill>
                        <a:effectLst/>
                        <a:latin typeface="Calibri" panose="020F0502020204030204" pitchFamily="34" charset="0"/>
                      </a:endParaRPr>
                    </a:p>
                  </a:txBody>
                  <a:tcPr marL="15858" marR="15858" marT="15858" marB="0" anchor="ctr"/>
                </a:tc>
                <a:tc>
                  <a:txBody>
                    <a:bodyPr/>
                    <a:lstStyle/>
                    <a:p>
                      <a:pPr algn="ctr" fontAlgn="b"/>
                      <a:endParaRPr lang="en-US" sz="1700" b="0" i="0" u="none" strike="noStrike" dirty="0">
                        <a:solidFill>
                          <a:srgbClr val="000000"/>
                        </a:solidFill>
                        <a:effectLst/>
                        <a:latin typeface="Arial" panose="020B0604020202020204" pitchFamily="34" charset="0"/>
                      </a:endParaRPr>
                    </a:p>
                  </a:txBody>
                  <a:tcPr marL="15858" marR="15858" marT="15858" marB="0" anchor="ctr"/>
                </a:tc>
                <a:tc>
                  <a:txBody>
                    <a:bodyPr/>
                    <a:lstStyle/>
                    <a:p>
                      <a:pPr algn="ctr" fontAlgn="b"/>
                      <a:endParaRPr lang="en-US" sz="1700" b="0" i="0" u="none" strike="noStrike" dirty="0">
                        <a:solidFill>
                          <a:srgbClr val="000000"/>
                        </a:solidFill>
                        <a:effectLst/>
                        <a:latin typeface="Arial" panose="020B0604020202020204" pitchFamily="34" charset="0"/>
                      </a:endParaRPr>
                    </a:p>
                  </a:txBody>
                  <a:tcPr marL="15858" marR="15858" marT="15858" marB="0" anchor="ctr"/>
                </a:tc>
                <a:extLst>
                  <a:ext uri="{0D108BD9-81ED-4DB2-BD59-A6C34878D82A}">
                    <a16:rowId xmlns:a16="http://schemas.microsoft.com/office/drawing/2014/main" val="3652935967"/>
                  </a:ext>
                </a:extLst>
              </a:tr>
              <a:tr h="355864">
                <a:tc>
                  <a:txBody>
                    <a:bodyPr/>
                    <a:lstStyle/>
                    <a:p>
                      <a:pPr algn="ctr" fontAlgn="b"/>
                      <a:endParaRPr lang="en-US" sz="1800" b="0" i="0" u="none" strike="noStrike" dirty="0">
                        <a:solidFill>
                          <a:srgbClr val="000000"/>
                        </a:solidFill>
                        <a:effectLst/>
                        <a:latin typeface="Calibri" panose="020F0502020204030204" pitchFamily="34" charset="0"/>
                      </a:endParaRPr>
                    </a:p>
                  </a:txBody>
                  <a:tcPr marL="15858" marR="15858" marT="15858"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endParaRPr lang="en-US" sz="1800" b="0" i="0" u="none" strike="noStrike" dirty="0">
                        <a:solidFill>
                          <a:srgbClr val="000000"/>
                        </a:solidFill>
                        <a:effectLst/>
                        <a:latin typeface="Calibri" panose="020F0502020204030204" pitchFamily="34" charset="0"/>
                      </a:endParaRPr>
                    </a:p>
                  </a:txBody>
                  <a:tcPr marL="15858" marR="15858" marT="15858" marB="0" anchor="ctr"/>
                </a:tc>
                <a:tc>
                  <a:txBody>
                    <a:bodyPr/>
                    <a:lstStyle/>
                    <a:p>
                      <a:pPr algn="ctr" fontAlgn="b"/>
                      <a:endParaRPr lang="en-US" sz="1800" b="0" i="0" u="none" strike="noStrike" dirty="0">
                        <a:solidFill>
                          <a:srgbClr val="000000"/>
                        </a:solidFill>
                        <a:effectLst/>
                        <a:latin typeface="Calibri" panose="020F0502020204030204" pitchFamily="34" charset="0"/>
                      </a:endParaRPr>
                    </a:p>
                  </a:txBody>
                  <a:tcPr marL="15858" marR="15858" marT="15858" marB="0" anchor="ctr"/>
                </a:tc>
                <a:tc>
                  <a:txBody>
                    <a:bodyPr/>
                    <a:lstStyle/>
                    <a:p>
                      <a:pPr algn="ctr" fontAlgn="b"/>
                      <a:endParaRPr lang="en-US" sz="1700" b="0" i="0" u="none" strike="noStrike" dirty="0">
                        <a:solidFill>
                          <a:srgbClr val="000000"/>
                        </a:solidFill>
                        <a:effectLst/>
                        <a:latin typeface="Arial" panose="020B0604020202020204" pitchFamily="34" charset="0"/>
                      </a:endParaRPr>
                    </a:p>
                  </a:txBody>
                  <a:tcPr marL="15858" marR="15858" marT="15858" marB="0" anchor="ctr"/>
                </a:tc>
                <a:tc>
                  <a:txBody>
                    <a:bodyPr/>
                    <a:lstStyle/>
                    <a:p>
                      <a:pPr algn="ctr" fontAlgn="b"/>
                      <a:endParaRPr lang="en-US" sz="1700" b="0" i="0" u="none" strike="noStrike" dirty="0">
                        <a:solidFill>
                          <a:srgbClr val="000000"/>
                        </a:solidFill>
                        <a:effectLst/>
                        <a:latin typeface="Arial" panose="020B0604020202020204" pitchFamily="34" charset="0"/>
                      </a:endParaRPr>
                    </a:p>
                  </a:txBody>
                  <a:tcPr marL="15858" marR="15858" marT="15858" marB="0" anchor="ctr"/>
                </a:tc>
                <a:extLst>
                  <a:ext uri="{0D108BD9-81ED-4DB2-BD59-A6C34878D82A}">
                    <a16:rowId xmlns:a16="http://schemas.microsoft.com/office/drawing/2014/main" val="1209546464"/>
                  </a:ext>
                </a:extLst>
              </a:tr>
              <a:tr h="355864">
                <a:tc>
                  <a:txBody>
                    <a:bodyPr/>
                    <a:lstStyle/>
                    <a:p>
                      <a:pPr algn="ctr" fontAlgn="b"/>
                      <a:endParaRPr lang="en-US" sz="1800" b="0" i="0" u="none" strike="noStrike" dirty="0">
                        <a:solidFill>
                          <a:srgbClr val="000000"/>
                        </a:solidFill>
                        <a:effectLst/>
                        <a:latin typeface="Calibri" panose="020F0502020204030204" pitchFamily="34" charset="0"/>
                      </a:endParaRPr>
                    </a:p>
                  </a:txBody>
                  <a:tcPr marL="15858" marR="15858" marT="15858"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endParaRPr lang="en-US" sz="1800" b="0" i="0" u="none" strike="noStrike" dirty="0">
                        <a:solidFill>
                          <a:srgbClr val="000000"/>
                        </a:solidFill>
                        <a:effectLst/>
                        <a:latin typeface="Calibri" panose="020F0502020204030204" pitchFamily="34" charset="0"/>
                      </a:endParaRPr>
                    </a:p>
                  </a:txBody>
                  <a:tcPr marL="15858" marR="15858" marT="15858" marB="0" anchor="ctr"/>
                </a:tc>
                <a:tc>
                  <a:txBody>
                    <a:bodyPr/>
                    <a:lstStyle/>
                    <a:p>
                      <a:pPr algn="ctr" fontAlgn="b"/>
                      <a:endParaRPr lang="en-US" sz="1800" b="0" i="0" u="none" strike="noStrike" dirty="0">
                        <a:solidFill>
                          <a:srgbClr val="000000"/>
                        </a:solidFill>
                        <a:effectLst/>
                        <a:latin typeface="Calibri" panose="020F0502020204030204" pitchFamily="34" charset="0"/>
                      </a:endParaRPr>
                    </a:p>
                  </a:txBody>
                  <a:tcPr marL="15858" marR="15858" marT="15858" marB="0" anchor="ctr"/>
                </a:tc>
                <a:tc>
                  <a:txBody>
                    <a:bodyPr/>
                    <a:lstStyle/>
                    <a:p>
                      <a:pPr algn="ctr" fontAlgn="b"/>
                      <a:endParaRPr lang="en-US" sz="1700" b="0" i="0" u="none" strike="noStrike" dirty="0">
                        <a:solidFill>
                          <a:srgbClr val="000000"/>
                        </a:solidFill>
                        <a:effectLst/>
                        <a:latin typeface="Arial" panose="020B0604020202020204" pitchFamily="34" charset="0"/>
                      </a:endParaRPr>
                    </a:p>
                  </a:txBody>
                  <a:tcPr marL="15858" marR="15858" marT="15858" marB="0" anchor="ctr"/>
                </a:tc>
                <a:tc>
                  <a:txBody>
                    <a:bodyPr/>
                    <a:lstStyle/>
                    <a:p>
                      <a:pPr algn="ctr" fontAlgn="b"/>
                      <a:endParaRPr lang="en-US" sz="1700" b="0" i="0" u="none" strike="noStrike" dirty="0">
                        <a:solidFill>
                          <a:srgbClr val="000000"/>
                        </a:solidFill>
                        <a:effectLst/>
                        <a:latin typeface="Arial" panose="020B0604020202020204" pitchFamily="34" charset="0"/>
                      </a:endParaRPr>
                    </a:p>
                  </a:txBody>
                  <a:tcPr marL="15858" marR="15858" marT="15858" marB="0" anchor="ctr"/>
                </a:tc>
                <a:extLst>
                  <a:ext uri="{0D108BD9-81ED-4DB2-BD59-A6C34878D82A}">
                    <a16:rowId xmlns:a16="http://schemas.microsoft.com/office/drawing/2014/main" val="2232436839"/>
                  </a:ext>
                </a:extLst>
              </a:tr>
              <a:tr h="355864">
                <a:tc>
                  <a:txBody>
                    <a:bodyPr/>
                    <a:lstStyle/>
                    <a:p>
                      <a:pPr algn="ctr" fontAlgn="b"/>
                      <a:endParaRPr lang="en-US" sz="1800" b="0" i="0" u="none" strike="noStrike" dirty="0">
                        <a:solidFill>
                          <a:srgbClr val="000000"/>
                        </a:solidFill>
                        <a:effectLst/>
                        <a:latin typeface="Calibri" panose="020F0502020204030204" pitchFamily="34" charset="0"/>
                      </a:endParaRPr>
                    </a:p>
                  </a:txBody>
                  <a:tcPr marL="15858" marR="15858" marT="15858"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endParaRPr lang="en-US" sz="1800" b="0" i="0" u="none" strike="noStrike" dirty="0">
                        <a:solidFill>
                          <a:srgbClr val="000000"/>
                        </a:solidFill>
                        <a:effectLst/>
                        <a:latin typeface="Calibri" panose="020F0502020204030204" pitchFamily="34" charset="0"/>
                      </a:endParaRPr>
                    </a:p>
                  </a:txBody>
                  <a:tcPr marL="15858" marR="15858" marT="15858" marB="0" anchor="ctr"/>
                </a:tc>
                <a:tc>
                  <a:txBody>
                    <a:bodyPr/>
                    <a:lstStyle/>
                    <a:p>
                      <a:pPr algn="ctr" fontAlgn="b"/>
                      <a:endParaRPr lang="en-US" sz="1800" b="0" i="0" u="none" strike="noStrike" dirty="0">
                        <a:solidFill>
                          <a:srgbClr val="000000"/>
                        </a:solidFill>
                        <a:effectLst/>
                        <a:latin typeface="Calibri" panose="020F0502020204030204" pitchFamily="34" charset="0"/>
                      </a:endParaRPr>
                    </a:p>
                  </a:txBody>
                  <a:tcPr marL="15858" marR="15858" marT="15858" marB="0" anchor="ctr"/>
                </a:tc>
                <a:tc>
                  <a:txBody>
                    <a:bodyPr/>
                    <a:lstStyle/>
                    <a:p>
                      <a:pPr algn="ctr" fontAlgn="b"/>
                      <a:endParaRPr lang="en-US" sz="1700" b="0" i="0" u="none" strike="noStrike" dirty="0">
                        <a:solidFill>
                          <a:srgbClr val="000000"/>
                        </a:solidFill>
                        <a:effectLst/>
                        <a:latin typeface="Arial" panose="020B0604020202020204" pitchFamily="34" charset="0"/>
                      </a:endParaRPr>
                    </a:p>
                  </a:txBody>
                  <a:tcPr marL="15858" marR="15858" marT="15858" marB="0" anchor="ctr"/>
                </a:tc>
                <a:tc>
                  <a:txBody>
                    <a:bodyPr/>
                    <a:lstStyle/>
                    <a:p>
                      <a:pPr algn="ctr" fontAlgn="b"/>
                      <a:endParaRPr lang="en-US" sz="1700" b="0" i="0" u="none" strike="noStrike" dirty="0">
                        <a:solidFill>
                          <a:srgbClr val="000000"/>
                        </a:solidFill>
                        <a:effectLst/>
                        <a:latin typeface="Arial" panose="020B0604020202020204" pitchFamily="34" charset="0"/>
                      </a:endParaRPr>
                    </a:p>
                  </a:txBody>
                  <a:tcPr marL="15858" marR="15858" marT="15858" marB="0" anchor="ctr"/>
                </a:tc>
                <a:extLst>
                  <a:ext uri="{0D108BD9-81ED-4DB2-BD59-A6C34878D82A}">
                    <a16:rowId xmlns:a16="http://schemas.microsoft.com/office/drawing/2014/main" val="2513293853"/>
                  </a:ext>
                </a:extLst>
              </a:tr>
            </a:tbl>
          </a:graphicData>
        </a:graphic>
      </p:graphicFrame>
      <p:sp>
        <p:nvSpPr>
          <p:cNvPr id="2" name="Title 1">
            <a:extLst>
              <a:ext uri="{FF2B5EF4-FFF2-40B4-BE49-F238E27FC236}">
                <a16:creationId xmlns:a16="http://schemas.microsoft.com/office/drawing/2014/main" id="{58880D43-9F31-AE14-CAB0-4CEB8B1D57B6}"/>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3600" kern="1200" dirty="0">
                <a:solidFill>
                  <a:srgbClr val="FFFFFF"/>
                </a:solidFill>
                <a:latin typeface="+mj-lt"/>
                <a:ea typeface="+mj-ea"/>
                <a:cs typeface="+mj-cs"/>
              </a:rPr>
              <a:t>Re-Analysis of Morris et al. (2021)</a:t>
            </a:r>
          </a:p>
        </p:txBody>
      </p:sp>
      <p:sp>
        <p:nvSpPr>
          <p:cNvPr id="4" name="Rectangle 3">
            <a:extLst>
              <a:ext uri="{FF2B5EF4-FFF2-40B4-BE49-F238E27FC236}">
                <a16:creationId xmlns:a16="http://schemas.microsoft.com/office/drawing/2014/main" id="{D1B42334-2ACA-4AD7-D251-01E20218D17C}"/>
              </a:ext>
            </a:extLst>
          </p:cNvPr>
          <p:cNvSpPr/>
          <p:nvPr/>
        </p:nvSpPr>
        <p:spPr>
          <a:xfrm>
            <a:off x="5813639" y="3686766"/>
            <a:ext cx="4522163" cy="320086"/>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680405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hart 4">
            <a:extLst>
              <a:ext uri="{FF2B5EF4-FFF2-40B4-BE49-F238E27FC236}">
                <a16:creationId xmlns:a16="http://schemas.microsoft.com/office/drawing/2014/main" id="{4EA44186-6852-4B24-84D4-F369474E6CBF}"/>
              </a:ext>
            </a:extLst>
          </p:cNvPr>
          <p:cNvGraphicFramePr>
            <a:graphicFrameLocks/>
          </p:cNvGraphicFramePr>
          <p:nvPr/>
        </p:nvGraphicFramePr>
        <p:xfrm>
          <a:off x="4776788" y="642938"/>
          <a:ext cx="6780213" cy="336391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 name="Table 2">
            <a:extLst>
              <a:ext uri="{FF2B5EF4-FFF2-40B4-BE49-F238E27FC236}">
                <a16:creationId xmlns:a16="http://schemas.microsoft.com/office/drawing/2014/main" id="{FAB372C5-3332-437D-BAEE-063FC1D46B03}"/>
              </a:ext>
            </a:extLst>
          </p:cNvPr>
          <p:cNvGraphicFramePr>
            <a:graphicFrameLocks noGrp="1"/>
          </p:cNvGraphicFramePr>
          <p:nvPr>
            <p:extLst>
              <p:ext uri="{D42A27DB-BD31-4B8C-83A1-F6EECF244321}">
                <p14:modId xmlns:p14="http://schemas.microsoft.com/office/powerpoint/2010/main" val="475410483"/>
              </p:ext>
            </p:extLst>
          </p:nvPr>
        </p:nvGraphicFramePr>
        <p:xfrm>
          <a:off x="4776788" y="4085729"/>
          <a:ext cx="6788195" cy="2135184"/>
        </p:xfrm>
        <a:graphic>
          <a:graphicData uri="http://schemas.openxmlformats.org/drawingml/2006/table">
            <a:tbl>
              <a:tblPr bandRow="1">
                <a:tableStyleId>{2D5ABB26-0587-4C30-8999-92F81FD0307C}</a:tableStyleId>
              </a:tblPr>
              <a:tblGrid>
                <a:gridCol w="632967">
                  <a:extLst>
                    <a:ext uri="{9D8B030D-6E8A-4147-A177-3AD203B41FA5}">
                      <a16:colId xmlns:a16="http://schemas.microsoft.com/office/drawing/2014/main" val="919882019"/>
                    </a:ext>
                  </a:extLst>
                </a:gridCol>
                <a:gridCol w="1538807">
                  <a:extLst>
                    <a:ext uri="{9D8B030D-6E8A-4147-A177-3AD203B41FA5}">
                      <a16:colId xmlns:a16="http://schemas.microsoft.com/office/drawing/2014/main" val="549682957"/>
                    </a:ext>
                  </a:extLst>
                </a:gridCol>
                <a:gridCol w="1538807">
                  <a:extLst>
                    <a:ext uri="{9D8B030D-6E8A-4147-A177-3AD203B41FA5}">
                      <a16:colId xmlns:a16="http://schemas.microsoft.com/office/drawing/2014/main" val="2425735205"/>
                    </a:ext>
                  </a:extLst>
                </a:gridCol>
                <a:gridCol w="1538807">
                  <a:extLst>
                    <a:ext uri="{9D8B030D-6E8A-4147-A177-3AD203B41FA5}">
                      <a16:colId xmlns:a16="http://schemas.microsoft.com/office/drawing/2014/main" val="2326352363"/>
                    </a:ext>
                  </a:extLst>
                </a:gridCol>
                <a:gridCol w="1538807">
                  <a:extLst>
                    <a:ext uri="{9D8B030D-6E8A-4147-A177-3AD203B41FA5}">
                      <a16:colId xmlns:a16="http://schemas.microsoft.com/office/drawing/2014/main" val="1652180211"/>
                    </a:ext>
                  </a:extLst>
                </a:gridCol>
              </a:tblGrid>
              <a:tr h="355864">
                <a:tc>
                  <a:txBody>
                    <a:bodyPr/>
                    <a:lstStyle/>
                    <a:p>
                      <a:pPr algn="ctr" fontAlgn="b"/>
                      <a:endParaRPr lang="en-US" sz="1800" b="0" i="0" u="none" strike="noStrike" dirty="0">
                        <a:solidFill>
                          <a:srgbClr val="000000"/>
                        </a:solidFill>
                        <a:effectLst/>
                        <a:latin typeface="Calibri" panose="020F0502020204030204" pitchFamily="34" charset="0"/>
                      </a:endParaRPr>
                    </a:p>
                  </a:txBody>
                  <a:tcPr marL="15858" marR="15858" marT="15858" marB="0" anchor="ctr">
                    <a:lnB w="12700" cap="flat" cmpd="sng" algn="ctr">
                      <a:solidFill>
                        <a:schemeClr val="tx1"/>
                      </a:solidFill>
                      <a:prstDash val="solid"/>
                      <a:round/>
                      <a:headEnd type="none" w="med" len="med"/>
                      <a:tailEnd type="none" w="med" len="med"/>
                    </a:lnB>
                  </a:tcPr>
                </a:tc>
                <a:tc>
                  <a:txBody>
                    <a:bodyPr/>
                    <a:lstStyle/>
                    <a:p>
                      <a:pPr algn="ctr" fontAlgn="b"/>
                      <a:r>
                        <a:rPr lang="en-US" sz="1800" b="0" i="0" u="none" strike="noStrike" dirty="0">
                          <a:solidFill>
                            <a:srgbClr val="000000"/>
                          </a:solidFill>
                          <a:effectLst/>
                          <a:latin typeface="Calibri" panose="020F0502020204030204" pitchFamily="34" charset="0"/>
                        </a:rPr>
                        <a:t>% Elevated</a:t>
                      </a:r>
                    </a:p>
                  </a:txBody>
                  <a:tcPr marL="15858" marR="15858" marT="15858" marB="0" anchor="ctr">
                    <a:lnB w="12700" cap="flat" cmpd="sng" algn="ctr">
                      <a:solidFill>
                        <a:schemeClr val="tx1"/>
                      </a:solidFill>
                      <a:prstDash val="solid"/>
                      <a:round/>
                      <a:headEnd type="none" w="med" len="med"/>
                      <a:tailEnd type="none" w="med" len="med"/>
                    </a:lnB>
                  </a:tcPr>
                </a:tc>
                <a:tc>
                  <a:txBody>
                    <a:bodyPr/>
                    <a:lstStyle/>
                    <a:p>
                      <a:pPr algn="ctr" fontAlgn="ctr"/>
                      <a:r>
                        <a:rPr lang="en-US" sz="1800" u="none" strike="noStrike" dirty="0">
                          <a:effectLst/>
                        </a:rPr>
                        <a:t>AUC</a:t>
                      </a:r>
                      <a:endParaRPr lang="en-US" sz="1800" b="0" i="0" u="none" strike="noStrike" dirty="0">
                        <a:solidFill>
                          <a:srgbClr val="000000"/>
                        </a:solidFill>
                        <a:effectLst/>
                        <a:latin typeface="Calibri" panose="020F0502020204030204" pitchFamily="34" charset="0"/>
                      </a:endParaRPr>
                    </a:p>
                  </a:txBody>
                  <a:tcPr marL="15858" marR="15858" marT="15858" marB="0" anchor="ctr">
                    <a:lnB w="12700" cap="flat" cmpd="sng" algn="ctr">
                      <a:solidFill>
                        <a:schemeClr val="tx1"/>
                      </a:solidFill>
                      <a:prstDash val="solid"/>
                      <a:round/>
                      <a:headEnd type="none" w="med" len="med"/>
                      <a:tailEnd type="none" w="med" len="med"/>
                    </a:lnB>
                  </a:tcPr>
                </a:tc>
                <a:tc>
                  <a:txBody>
                    <a:bodyPr/>
                    <a:lstStyle/>
                    <a:p>
                      <a:pPr algn="ctr" fontAlgn="ctr"/>
                      <a:r>
                        <a:rPr lang="en-US" sz="1800" u="none" strike="noStrike" dirty="0">
                          <a:effectLst/>
                        </a:rPr>
                        <a:t>Sensitivity</a:t>
                      </a:r>
                      <a:endParaRPr lang="en-US" sz="1800" b="0" i="0" u="none" strike="noStrike" dirty="0">
                        <a:solidFill>
                          <a:srgbClr val="000000"/>
                        </a:solidFill>
                        <a:effectLst/>
                        <a:latin typeface="Calibri" panose="020F0502020204030204" pitchFamily="34" charset="0"/>
                      </a:endParaRPr>
                    </a:p>
                  </a:txBody>
                  <a:tcPr marL="15858" marR="15858" marT="15858" marB="0" anchor="ctr">
                    <a:lnB w="12700" cap="flat" cmpd="sng" algn="ctr">
                      <a:solidFill>
                        <a:schemeClr val="tx1"/>
                      </a:solidFill>
                      <a:prstDash val="solid"/>
                      <a:round/>
                      <a:headEnd type="none" w="med" len="med"/>
                      <a:tailEnd type="none" w="med" len="med"/>
                    </a:lnB>
                  </a:tcPr>
                </a:tc>
                <a:tc>
                  <a:txBody>
                    <a:bodyPr/>
                    <a:lstStyle/>
                    <a:p>
                      <a:pPr algn="ctr" fontAlgn="ctr"/>
                      <a:r>
                        <a:rPr lang="en-US" sz="1800" u="none" strike="noStrike" dirty="0">
                          <a:effectLst/>
                        </a:rPr>
                        <a:t>Specificity</a:t>
                      </a:r>
                      <a:endParaRPr lang="en-US" sz="1800" b="0" i="0" u="none" strike="noStrike" dirty="0">
                        <a:solidFill>
                          <a:srgbClr val="000000"/>
                        </a:solidFill>
                        <a:effectLst/>
                        <a:latin typeface="Calibri" panose="020F0502020204030204" pitchFamily="34" charset="0"/>
                      </a:endParaRPr>
                    </a:p>
                  </a:txBody>
                  <a:tcPr marL="15858" marR="15858" marT="15858" marB="0" anchor="ct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42940158"/>
                  </a:ext>
                </a:extLst>
              </a:tr>
              <a:tr h="355864">
                <a:tc>
                  <a:txBody>
                    <a:bodyPr/>
                    <a:lstStyle/>
                    <a:p>
                      <a:pPr algn="ctr" fontAlgn="b"/>
                      <a:r>
                        <a:rPr lang="en-US" sz="1800" b="1" u="none" strike="noStrike" dirty="0">
                          <a:effectLst/>
                        </a:rPr>
                        <a:t>F</a:t>
                      </a:r>
                      <a:endParaRPr lang="en-US" sz="1800" b="1" i="0" u="none" strike="noStrike" dirty="0">
                        <a:solidFill>
                          <a:srgbClr val="000000"/>
                        </a:solidFill>
                        <a:effectLst/>
                        <a:latin typeface="Calibri" panose="020F0502020204030204" pitchFamily="34" charset="0"/>
                      </a:endParaRPr>
                    </a:p>
                  </a:txBody>
                  <a:tcPr marL="15858" marR="15858" marT="15858" marB="0" anchor="ctr">
                    <a:lnT w="12700" cap="flat" cmpd="sng" algn="ctr">
                      <a:solidFill>
                        <a:schemeClr val="tx1"/>
                      </a:solidFill>
                      <a:prstDash val="solid"/>
                      <a:round/>
                      <a:headEnd type="none" w="med" len="med"/>
                      <a:tailEnd type="none" w="med" len="med"/>
                    </a:lnT>
                  </a:tcPr>
                </a:tc>
                <a:tc>
                  <a:txBody>
                    <a:bodyPr/>
                    <a:lstStyle/>
                    <a:p>
                      <a:pPr algn="ctr" fontAlgn="b"/>
                      <a:r>
                        <a:rPr lang="en-US" sz="1800" b="1" i="0" u="none" strike="noStrike" dirty="0">
                          <a:solidFill>
                            <a:srgbClr val="000000"/>
                          </a:solidFill>
                          <a:effectLst/>
                          <a:latin typeface="Calibri" panose="020F0502020204030204" pitchFamily="34" charset="0"/>
                        </a:rPr>
                        <a:t>34%</a:t>
                      </a:r>
                    </a:p>
                  </a:txBody>
                  <a:tcPr marL="15858" marR="15858" marT="15858" marB="0" anchor="ctr">
                    <a:lnT w="12700" cap="flat" cmpd="sng" algn="ctr">
                      <a:solidFill>
                        <a:schemeClr val="tx1"/>
                      </a:solidFill>
                      <a:prstDash val="solid"/>
                      <a:round/>
                      <a:headEnd type="none" w="med" len="med"/>
                      <a:tailEnd type="none" w="med" len="med"/>
                    </a:lnT>
                  </a:tcPr>
                </a:tc>
                <a:tc>
                  <a:txBody>
                    <a:bodyPr/>
                    <a:lstStyle/>
                    <a:p>
                      <a:pPr algn="ctr" fontAlgn="b"/>
                      <a:r>
                        <a:rPr lang="en-US" sz="1800" b="1" u="none" strike="noStrike" dirty="0">
                          <a:effectLst/>
                        </a:rPr>
                        <a:t>0.81</a:t>
                      </a:r>
                      <a:endParaRPr lang="en-US" sz="1800" b="1" i="0" u="none" strike="noStrike" dirty="0">
                        <a:solidFill>
                          <a:srgbClr val="000000"/>
                        </a:solidFill>
                        <a:effectLst/>
                        <a:latin typeface="Calibri" panose="020F0502020204030204" pitchFamily="34" charset="0"/>
                      </a:endParaRPr>
                    </a:p>
                  </a:txBody>
                  <a:tcPr marL="15858" marR="15858" marT="15858" marB="0" anchor="ctr">
                    <a:lnT w="12700" cap="flat" cmpd="sng" algn="ctr">
                      <a:solidFill>
                        <a:schemeClr val="tx1"/>
                      </a:solidFill>
                      <a:prstDash val="solid"/>
                      <a:round/>
                      <a:headEnd type="none" w="med" len="med"/>
                      <a:tailEnd type="none" w="med" len="med"/>
                    </a:lnT>
                  </a:tcPr>
                </a:tc>
                <a:tc>
                  <a:txBody>
                    <a:bodyPr/>
                    <a:lstStyle/>
                    <a:p>
                      <a:pPr algn="ctr" fontAlgn="b"/>
                      <a:r>
                        <a:rPr lang="en-US" sz="1700" b="1" u="none" strike="noStrike" dirty="0">
                          <a:effectLst/>
                        </a:rPr>
                        <a:t>0.43</a:t>
                      </a:r>
                      <a:endParaRPr lang="en-US" sz="1700" b="1" i="0" u="none" strike="noStrike" dirty="0">
                        <a:solidFill>
                          <a:srgbClr val="000000"/>
                        </a:solidFill>
                        <a:effectLst/>
                        <a:latin typeface="Arial" panose="020B0604020202020204" pitchFamily="34" charset="0"/>
                      </a:endParaRPr>
                    </a:p>
                  </a:txBody>
                  <a:tcPr marL="15858" marR="15858" marT="15858" marB="0" anchor="ctr">
                    <a:lnT w="12700" cap="flat" cmpd="sng" algn="ctr">
                      <a:solidFill>
                        <a:schemeClr val="tx1"/>
                      </a:solidFill>
                      <a:prstDash val="solid"/>
                      <a:round/>
                      <a:headEnd type="none" w="med" len="med"/>
                      <a:tailEnd type="none" w="med" len="med"/>
                    </a:lnT>
                  </a:tcPr>
                </a:tc>
                <a:tc>
                  <a:txBody>
                    <a:bodyPr/>
                    <a:lstStyle/>
                    <a:p>
                      <a:pPr algn="ctr" fontAlgn="b"/>
                      <a:r>
                        <a:rPr lang="en-US" sz="1700" b="1" u="none" strike="noStrike" dirty="0">
                          <a:effectLst/>
                        </a:rPr>
                        <a:t>0.97</a:t>
                      </a:r>
                      <a:endParaRPr lang="en-US" sz="1700" b="1" i="0" u="none" strike="noStrike" dirty="0">
                        <a:solidFill>
                          <a:srgbClr val="000000"/>
                        </a:solidFill>
                        <a:effectLst/>
                        <a:latin typeface="Arial" panose="020B0604020202020204" pitchFamily="34" charset="0"/>
                      </a:endParaRPr>
                    </a:p>
                  </a:txBody>
                  <a:tcPr marL="15858" marR="15858" marT="15858" marB="0" anchor="ct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2204562286"/>
                  </a:ext>
                </a:extLst>
              </a:tr>
              <a:tr h="355864">
                <a:tc>
                  <a:txBody>
                    <a:bodyPr/>
                    <a:lstStyle/>
                    <a:p>
                      <a:pPr algn="ctr" fontAlgn="b"/>
                      <a:endParaRPr lang="en-US" sz="1800" b="0" i="0" u="none" strike="noStrike" dirty="0">
                        <a:solidFill>
                          <a:srgbClr val="000000"/>
                        </a:solidFill>
                        <a:effectLst/>
                        <a:latin typeface="Calibri" panose="020F0502020204030204" pitchFamily="34" charset="0"/>
                      </a:endParaRPr>
                    </a:p>
                  </a:txBody>
                  <a:tcPr marL="15858" marR="15858" marT="15858"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endParaRPr lang="en-US" sz="1800" b="0" i="0" u="none" strike="noStrike" dirty="0">
                        <a:solidFill>
                          <a:srgbClr val="000000"/>
                        </a:solidFill>
                        <a:effectLst/>
                        <a:latin typeface="Calibri" panose="020F0502020204030204" pitchFamily="34" charset="0"/>
                      </a:endParaRPr>
                    </a:p>
                  </a:txBody>
                  <a:tcPr marL="15858" marR="15858" marT="15858" marB="0" anchor="ctr"/>
                </a:tc>
                <a:tc>
                  <a:txBody>
                    <a:bodyPr/>
                    <a:lstStyle/>
                    <a:p>
                      <a:pPr algn="ctr" fontAlgn="b"/>
                      <a:endParaRPr lang="en-US" sz="1800" b="0" i="0" u="none" strike="noStrike" dirty="0">
                        <a:solidFill>
                          <a:srgbClr val="000000"/>
                        </a:solidFill>
                        <a:effectLst/>
                        <a:latin typeface="Calibri" panose="020F0502020204030204" pitchFamily="34" charset="0"/>
                      </a:endParaRPr>
                    </a:p>
                  </a:txBody>
                  <a:tcPr marL="15858" marR="15858" marT="15858" marB="0" anchor="ctr"/>
                </a:tc>
                <a:tc>
                  <a:txBody>
                    <a:bodyPr/>
                    <a:lstStyle/>
                    <a:p>
                      <a:pPr algn="ctr" fontAlgn="b"/>
                      <a:endParaRPr lang="en-US" sz="1700" b="0" i="0" u="none" strike="noStrike" dirty="0">
                        <a:solidFill>
                          <a:srgbClr val="000000"/>
                        </a:solidFill>
                        <a:effectLst/>
                        <a:latin typeface="Arial" panose="020B0604020202020204" pitchFamily="34" charset="0"/>
                      </a:endParaRPr>
                    </a:p>
                  </a:txBody>
                  <a:tcPr marL="15858" marR="15858" marT="15858" marB="0" anchor="ctr"/>
                </a:tc>
                <a:tc>
                  <a:txBody>
                    <a:bodyPr/>
                    <a:lstStyle/>
                    <a:p>
                      <a:pPr algn="ctr" fontAlgn="b"/>
                      <a:endParaRPr lang="en-US" sz="1700" b="0" i="0" u="none" strike="noStrike" dirty="0">
                        <a:solidFill>
                          <a:srgbClr val="000000"/>
                        </a:solidFill>
                        <a:effectLst/>
                        <a:latin typeface="Arial" panose="020B0604020202020204" pitchFamily="34" charset="0"/>
                      </a:endParaRPr>
                    </a:p>
                  </a:txBody>
                  <a:tcPr marL="15858" marR="15858" marT="15858" marB="0" anchor="ctr"/>
                </a:tc>
                <a:extLst>
                  <a:ext uri="{0D108BD9-81ED-4DB2-BD59-A6C34878D82A}">
                    <a16:rowId xmlns:a16="http://schemas.microsoft.com/office/drawing/2014/main" val="3652935967"/>
                  </a:ext>
                </a:extLst>
              </a:tr>
              <a:tr h="355864">
                <a:tc>
                  <a:txBody>
                    <a:bodyPr/>
                    <a:lstStyle/>
                    <a:p>
                      <a:pPr algn="ctr" fontAlgn="b"/>
                      <a:endParaRPr lang="en-US" sz="1800" b="0" i="0" u="none" strike="noStrike" dirty="0">
                        <a:solidFill>
                          <a:srgbClr val="000000"/>
                        </a:solidFill>
                        <a:effectLst/>
                        <a:latin typeface="Calibri" panose="020F0502020204030204" pitchFamily="34" charset="0"/>
                      </a:endParaRPr>
                    </a:p>
                  </a:txBody>
                  <a:tcPr marL="15858" marR="15858" marT="15858"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endParaRPr lang="en-US" sz="1800" b="0" i="0" u="none" strike="noStrike" dirty="0">
                        <a:solidFill>
                          <a:srgbClr val="000000"/>
                        </a:solidFill>
                        <a:effectLst/>
                        <a:latin typeface="Calibri" panose="020F0502020204030204" pitchFamily="34" charset="0"/>
                      </a:endParaRPr>
                    </a:p>
                  </a:txBody>
                  <a:tcPr marL="15858" marR="15858" marT="15858" marB="0" anchor="ctr"/>
                </a:tc>
                <a:tc>
                  <a:txBody>
                    <a:bodyPr/>
                    <a:lstStyle/>
                    <a:p>
                      <a:pPr algn="ctr" fontAlgn="b"/>
                      <a:endParaRPr lang="en-US" sz="1800" b="0" i="0" u="none" strike="noStrike" dirty="0">
                        <a:solidFill>
                          <a:srgbClr val="000000"/>
                        </a:solidFill>
                        <a:effectLst/>
                        <a:latin typeface="Calibri" panose="020F0502020204030204" pitchFamily="34" charset="0"/>
                      </a:endParaRPr>
                    </a:p>
                  </a:txBody>
                  <a:tcPr marL="15858" marR="15858" marT="15858" marB="0" anchor="ctr"/>
                </a:tc>
                <a:tc>
                  <a:txBody>
                    <a:bodyPr/>
                    <a:lstStyle/>
                    <a:p>
                      <a:pPr algn="ctr" fontAlgn="b"/>
                      <a:endParaRPr lang="en-US" sz="1700" b="0" i="0" u="none" strike="noStrike" dirty="0">
                        <a:solidFill>
                          <a:srgbClr val="000000"/>
                        </a:solidFill>
                        <a:effectLst/>
                        <a:latin typeface="Arial" panose="020B0604020202020204" pitchFamily="34" charset="0"/>
                      </a:endParaRPr>
                    </a:p>
                  </a:txBody>
                  <a:tcPr marL="15858" marR="15858" marT="15858" marB="0" anchor="ctr"/>
                </a:tc>
                <a:tc>
                  <a:txBody>
                    <a:bodyPr/>
                    <a:lstStyle/>
                    <a:p>
                      <a:pPr algn="ctr" fontAlgn="b"/>
                      <a:endParaRPr lang="en-US" sz="1700" b="0" i="0" u="none" strike="noStrike" dirty="0">
                        <a:solidFill>
                          <a:srgbClr val="000000"/>
                        </a:solidFill>
                        <a:effectLst/>
                        <a:latin typeface="Arial" panose="020B0604020202020204" pitchFamily="34" charset="0"/>
                      </a:endParaRPr>
                    </a:p>
                  </a:txBody>
                  <a:tcPr marL="15858" marR="15858" marT="15858" marB="0" anchor="ctr"/>
                </a:tc>
                <a:extLst>
                  <a:ext uri="{0D108BD9-81ED-4DB2-BD59-A6C34878D82A}">
                    <a16:rowId xmlns:a16="http://schemas.microsoft.com/office/drawing/2014/main" val="1209546464"/>
                  </a:ext>
                </a:extLst>
              </a:tr>
              <a:tr h="355864">
                <a:tc>
                  <a:txBody>
                    <a:bodyPr/>
                    <a:lstStyle/>
                    <a:p>
                      <a:pPr algn="ctr" fontAlgn="b"/>
                      <a:endParaRPr lang="en-US" sz="1800" b="0" i="0" u="none" strike="noStrike" dirty="0">
                        <a:solidFill>
                          <a:srgbClr val="000000"/>
                        </a:solidFill>
                        <a:effectLst/>
                        <a:latin typeface="Calibri" panose="020F0502020204030204" pitchFamily="34" charset="0"/>
                      </a:endParaRPr>
                    </a:p>
                  </a:txBody>
                  <a:tcPr marL="15858" marR="15858" marT="15858"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endParaRPr lang="en-US" sz="1800" b="0" i="0" u="none" strike="noStrike" dirty="0">
                        <a:solidFill>
                          <a:srgbClr val="000000"/>
                        </a:solidFill>
                        <a:effectLst/>
                        <a:latin typeface="Calibri" panose="020F0502020204030204" pitchFamily="34" charset="0"/>
                      </a:endParaRPr>
                    </a:p>
                  </a:txBody>
                  <a:tcPr marL="15858" marR="15858" marT="15858" marB="0" anchor="ctr"/>
                </a:tc>
                <a:tc>
                  <a:txBody>
                    <a:bodyPr/>
                    <a:lstStyle/>
                    <a:p>
                      <a:pPr algn="ctr" fontAlgn="b"/>
                      <a:endParaRPr lang="en-US" sz="1800" b="0" i="0" u="none" strike="noStrike" dirty="0">
                        <a:solidFill>
                          <a:srgbClr val="000000"/>
                        </a:solidFill>
                        <a:effectLst/>
                        <a:latin typeface="Calibri" panose="020F0502020204030204" pitchFamily="34" charset="0"/>
                      </a:endParaRPr>
                    </a:p>
                  </a:txBody>
                  <a:tcPr marL="15858" marR="15858" marT="15858" marB="0" anchor="ctr"/>
                </a:tc>
                <a:tc>
                  <a:txBody>
                    <a:bodyPr/>
                    <a:lstStyle/>
                    <a:p>
                      <a:pPr algn="ctr" fontAlgn="b"/>
                      <a:endParaRPr lang="en-US" sz="1700" b="0" i="0" u="none" strike="noStrike" dirty="0">
                        <a:solidFill>
                          <a:srgbClr val="000000"/>
                        </a:solidFill>
                        <a:effectLst/>
                        <a:latin typeface="Arial" panose="020B0604020202020204" pitchFamily="34" charset="0"/>
                      </a:endParaRPr>
                    </a:p>
                  </a:txBody>
                  <a:tcPr marL="15858" marR="15858" marT="15858" marB="0" anchor="ctr"/>
                </a:tc>
                <a:tc>
                  <a:txBody>
                    <a:bodyPr/>
                    <a:lstStyle/>
                    <a:p>
                      <a:pPr algn="ctr" fontAlgn="b"/>
                      <a:endParaRPr lang="en-US" sz="1700" b="0" i="0" u="none" strike="noStrike" dirty="0">
                        <a:solidFill>
                          <a:srgbClr val="000000"/>
                        </a:solidFill>
                        <a:effectLst/>
                        <a:latin typeface="Arial" panose="020B0604020202020204" pitchFamily="34" charset="0"/>
                      </a:endParaRPr>
                    </a:p>
                  </a:txBody>
                  <a:tcPr marL="15858" marR="15858" marT="15858" marB="0" anchor="ctr"/>
                </a:tc>
                <a:extLst>
                  <a:ext uri="{0D108BD9-81ED-4DB2-BD59-A6C34878D82A}">
                    <a16:rowId xmlns:a16="http://schemas.microsoft.com/office/drawing/2014/main" val="2232436839"/>
                  </a:ext>
                </a:extLst>
              </a:tr>
              <a:tr h="355864">
                <a:tc>
                  <a:txBody>
                    <a:bodyPr/>
                    <a:lstStyle/>
                    <a:p>
                      <a:pPr algn="ctr" fontAlgn="b"/>
                      <a:endParaRPr lang="en-US" sz="1800" b="0" i="0" u="none" strike="noStrike" dirty="0">
                        <a:solidFill>
                          <a:srgbClr val="000000"/>
                        </a:solidFill>
                        <a:effectLst/>
                        <a:latin typeface="Calibri" panose="020F0502020204030204" pitchFamily="34" charset="0"/>
                      </a:endParaRPr>
                    </a:p>
                  </a:txBody>
                  <a:tcPr marL="15858" marR="15858" marT="15858"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endParaRPr lang="en-US" sz="1800" b="0" i="0" u="none" strike="noStrike" dirty="0">
                        <a:solidFill>
                          <a:srgbClr val="000000"/>
                        </a:solidFill>
                        <a:effectLst/>
                        <a:latin typeface="Calibri" panose="020F0502020204030204" pitchFamily="34" charset="0"/>
                      </a:endParaRPr>
                    </a:p>
                  </a:txBody>
                  <a:tcPr marL="15858" marR="15858" marT="15858" marB="0" anchor="ctr"/>
                </a:tc>
                <a:tc>
                  <a:txBody>
                    <a:bodyPr/>
                    <a:lstStyle/>
                    <a:p>
                      <a:pPr algn="ctr" fontAlgn="b"/>
                      <a:endParaRPr lang="en-US" sz="1800" b="0" i="0" u="none" strike="noStrike" dirty="0">
                        <a:solidFill>
                          <a:srgbClr val="000000"/>
                        </a:solidFill>
                        <a:effectLst/>
                        <a:latin typeface="Calibri" panose="020F0502020204030204" pitchFamily="34" charset="0"/>
                      </a:endParaRPr>
                    </a:p>
                  </a:txBody>
                  <a:tcPr marL="15858" marR="15858" marT="15858" marB="0" anchor="ctr"/>
                </a:tc>
                <a:tc>
                  <a:txBody>
                    <a:bodyPr/>
                    <a:lstStyle/>
                    <a:p>
                      <a:pPr algn="ctr" fontAlgn="b"/>
                      <a:endParaRPr lang="en-US" sz="1700" b="0" i="0" u="none" strike="noStrike" dirty="0">
                        <a:solidFill>
                          <a:srgbClr val="000000"/>
                        </a:solidFill>
                        <a:effectLst/>
                        <a:latin typeface="Arial" panose="020B0604020202020204" pitchFamily="34" charset="0"/>
                      </a:endParaRPr>
                    </a:p>
                  </a:txBody>
                  <a:tcPr marL="15858" marR="15858" marT="15858" marB="0" anchor="ctr"/>
                </a:tc>
                <a:tc>
                  <a:txBody>
                    <a:bodyPr/>
                    <a:lstStyle/>
                    <a:p>
                      <a:pPr algn="ctr" fontAlgn="b"/>
                      <a:endParaRPr lang="en-US" sz="1700" b="0" i="0" u="none" strike="noStrike" dirty="0">
                        <a:solidFill>
                          <a:srgbClr val="000000"/>
                        </a:solidFill>
                        <a:effectLst/>
                        <a:latin typeface="Arial" panose="020B0604020202020204" pitchFamily="34" charset="0"/>
                      </a:endParaRPr>
                    </a:p>
                  </a:txBody>
                  <a:tcPr marL="15858" marR="15858" marT="15858" marB="0" anchor="ctr"/>
                </a:tc>
                <a:extLst>
                  <a:ext uri="{0D108BD9-81ED-4DB2-BD59-A6C34878D82A}">
                    <a16:rowId xmlns:a16="http://schemas.microsoft.com/office/drawing/2014/main" val="2513293853"/>
                  </a:ext>
                </a:extLst>
              </a:tr>
            </a:tbl>
          </a:graphicData>
        </a:graphic>
      </p:graphicFrame>
      <p:sp>
        <p:nvSpPr>
          <p:cNvPr id="2" name="Title 1">
            <a:extLst>
              <a:ext uri="{FF2B5EF4-FFF2-40B4-BE49-F238E27FC236}">
                <a16:creationId xmlns:a16="http://schemas.microsoft.com/office/drawing/2014/main" id="{58880D43-9F31-AE14-CAB0-4CEB8B1D57B6}"/>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3600" kern="1200" dirty="0">
                <a:solidFill>
                  <a:srgbClr val="FFFFFF"/>
                </a:solidFill>
                <a:latin typeface="+mj-lt"/>
                <a:ea typeface="+mj-ea"/>
                <a:cs typeface="+mj-cs"/>
              </a:rPr>
              <a:t>Re-Analysis of Morris et al. (2021)</a:t>
            </a:r>
          </a:p>
        </p:txBody>
      </p:sp>
      <p:sp>
        <p:nvSpPr>
          <p:cNvPr id="4" name="Rectangle 3">
            <a:extLst>
              <a:ext uri="{FF2B5EF4-FFF2-40B4-BE49-F238E27FC236}">
                <a16:creationId xmlns:a16="http://schemas.microsoft.com/office/drawing/2014/main" id="{D1B42334-2ACA-4AD7-D251-01E20218D17C}"/>
              </a:ext>
            </a:extLst>
          </p:cNvPr>
          <p:cNvSpPr/>
          <p:nvPr/>
        </p:nvSpPr>
        <p:spPr>
          <a:xfrm>
            <a:off x="5813639" y="3686766"/>
            <a:ext cx="4522163" cy="320086"/>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0D9641FF-B0AA-9188-4A12-4F66B95753B4}"/>
              </a:ext>
            </a:extLst>
          </p:cNvPr>
          <p:cNvSpPr/>
          <p:nvPr/>
        </p:nvSpPr>
        <p:spPr>
          <a:xfrm>
            <a:off x="10952252" y="2324894"/>
            <a:ext cx="604749" cy="320086"/>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11433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hart 4">
            <a:extLst>
              <a:ext uri="{FF2B5EF4-FFF2-40B4-BE49-F238E27FC236}">
                <a16:creationId xmlns:a16="http://schemas.microsoft.com/office/drawing/2014/main" id="{4EA44186-6852-4B24-84D4-F369474E6CBF}"/>
              </a:ext>
            </a:extLst>
          </p:cNvPr>
          <p:cNvGraphicFramePr>
            <a:graphicFrameLocks/>
          </p:cNvGraphicFramePr>
          <p:nvPr/>
        </p:nvGraphicFramePr>
        <p:xfrm>
          <a:off x="4776788" y="642938"/>
          <a:ext cx="6780213" cy="336391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 name="Table 2">
            <a:extLst>
              <a:ext uri="{FF2B5EF4-FFF2-40B4-BE49-F238E27FC236}">
                <a16:creationId xmlns:a16="http://schemas.microsoft.com/office/drawing/2014/main" id="{FAB372C5-3332-437D-BAEE-063FC1D46B03}"/>
              </a:ext>
            </a:extLst>
          </p:cNvPr>
          <p:cNvGraphicFramePr>
            <a:graphicFrameLocks noGrp="1"/>
          </p:cNvGraphicFramePr>
          <p:nvPr>
            <p:extLst>
              <p:ext uri="{D42A27DB-BD31-4B8C-83A1-F6EECF244321}">
                <p14:modId xmlns:p14="http://schemas.microsoft.com/office/powerpoint/2010/main" val="303604979"/>
              </p:ext>
            </p:extLst>
          </p:nvPr>
        </p:nvGraphicFramePr>
        <p:xfrm>
          <a:off x="4776788" y="4085729"/>
          <a:ext cx="6788195" cy="2135184"/>
        </p:xfrm>
        <a:graphic>
          <a:graphicData uri="http://schemas.openxmlformats.org/drawingml/2006/table">
            <a:tbl>
              <a:tblPr bandRow="1">
                <a:tableStyleId>{2D5ABB26-0587-4C30-8999-92F81FD0307C}</a:tableStyleId>
              </a:tblPr>
              <a:tblGrid>
                <a:gridCol w="632967">
                  <a:extLst>
                    <a:ext uri="{9D8B030D-6E8A-4147-A177-3AD203B41FA5}">
                      <a16:colId xmlns:a16="http://schemas.microsoft.com/office/drawing/2014/main" val="919882019"/>
                    </a:ext>
                  </a:extLst>
                </a:gridCol>
                <a:gridCol w="1538807">
                  <a:extLst>
                    <a:ext uri="{9D8B030D-6E8A-4147-A177-3AD203B41FA5}">
                      <a16:colId xmlns:a16="http://schemas.microsoft.com/office/drawing/2014/main" val="549682957"/>
                    </a:ext>
                  </a:extLst>
                </a:gridCol>
                <a:gridCol w="1538807">
                  <a:extLst>
                    <a:ext uri="{9D8B030D-6E8A-4147-A177-3AD203B41FA5}">
                      <a16:colId xmlns:a16="http://schemas.microsoft.com/office/drawing/2014/main" val="2425735205"/>
                    </a:ext>
                  </a:extLst>
                </a:gridCol>
                <a:gridCol w="1538807">
                  <a:extLst>
                    <a:ext uri="{9D8B030D-6E8A-4147-A177-3AD203B41FA5}">
                      <a16:colId xmlns:a16="http://schemas.microsoft.com/office/drawing/2014/main" val="2326352363"/>
                    </a:ext>
                  </a:extLst>
                </a:gridCol>
                <a:gridCol w="1538807">
                  <a:extLst>
                    <a:ext uri="{9D8B030D-6E8A-4147-A177-3AD203B41FA5}">
                      <a16:colId xmlns:a16="http://schemas.microsoft.com/office/drawing/2014/main" val="1652180211"/>
                    </a:ext>
                  </a:extLst>
                </a:gridCol>
              </a:tblGrid>
              <a:tr h="355864">
                <a:tc>
                  <a:txBody>
                    <a:bodyPr/>
                    <a:lstStyle/>
                    <a:p>
                      <a:pPr algn="ctr" fontAlgn="b"/>
                      <a:endParaRPr lang="en-US" sz="1800" b="0" i="0" u="none" strike="noStrike" dirty="0">
                        <a:solidFill>
                          <a:srgbClr val="000000"/>
                        </a:solidFill>
                        <a:effectLst/>
                        <a:latin typeface="Calibri" panose="020F0502020204030204" pitchFamily="34" charset="0"/>
                      </a:endParaRPr>
                    </a:p>
                  </a:txBody>
                  <a:tcPr marL="15858" marR="15858" marT="15858" marB="0" anchor="ctr">
                    <a:lnB w="12700" cap="flat" cmpd="sng" algn="ctr">
                      <a:solidFill>
                        <a:schemeClr val="tx1"/>
                      </a:solidFill>
                      <a:prstDash val="solid"/>
                      <a:round/>
                      <a:headEnd type="none" w="med" len="med"/>
                      <a:tailEnd type="none" w="med" len="med"/>
                    </a:lnB>
                  </a:tcPr>
                </a:tc>
                <a:tc>
                  <a:txBody>
                    <a:bodyPr/>
                    <a:lstStyle/>
                    <a:p>
                      <a:pPr algn="ctr" fontAlgn="b"/>
                      <a:r>
                        <a:rPr lang="en-US" sz="1800" b="0" i="0" u="none" strike="noStrike" dirty="0">
                          <a:solidFill>
                            <a:srgbClr val="000000"/>
                          </a:solidFill>
                          <a:effectLst/>
                          <a:latin typeface="Calibri" panose="020F0502020204030204" pitchFamily="34" charset="0"/>
                        </a:rPr>
                        <a:t>% Elevated</a:t>
                      </a:r>
                    </a:p>
                  </a:txBody>
                  <a:tcPr marL="15858" marR="15858" marT="15858" marB="0" anchor="ctr">
                    <a:lnB w="12700" cap="flat" cmpd="sng" algn="ctr">
                      <a:solidFill>
                        <a:schemeClr val="tx1"/>
                      </a:solidFill>
                      <a:prstDash val="solid"/>
                      <a:round/>
                      <a:headEnd type="none" w="med" len="med"/>
                      <a:tailEnd type="none" w="med" len="med"/>
                    </a:lnB>
                  </a:tcPr>
                </a:tc>
                <a:tc>
                  <a:txBody>
                    <a:bodyPr/>
                    <a:lstStyle/>
                    <a:p>
                      <a:pPr algn="ctr" fontAlgn="ctr"/>
                      <a:r>
                        <a:rPr lang="en-US" sz="1800" u="none" strike="noStrike" dirty="0">
                          <a:effectLst/>
                        </a:rPr>
                        <a:t>AUC</a:t>
                      </a:r>
                      <a:endParaRPr lang="en-US" sz="1800" b="0" i="0" u="none" strike="noStrike" dirty="0">
                        <a:solidFill>
                          <a:srgbClr val="000000"/>
                        </a:solidFill>
                        <a:effectLst/>
                        <a:latin typeface="Calibri" panose="020F0502020204030204" pitchFamily="34" charset="0"/>
                      </a:endParaRPr>
                    </a:p>
                  </a:txBody>
                  <a:tcPr marL="15858" marR="15858" marT="15858" marB="0" anchor="ctr">
                    <a:lnB w="12700" cap="flat" cmpd="sng" algn="ctr">
                      <a:solidFill>
                        <a:schemeClr val="tx1"/>
                      </a:solidFill>
                      <a:prstDash val="solid"/>
                      <a:round/>
                      <a:headEnd type="none" w="med" len="med"/>
                      <a:tailEnd type="none" w="med" len="med"/>
                    </a:lnB>
                  </a:tcPr>
                </a:tc>
                <a:tc>
                  <a:txBody>
                    <a:bodyPr/>
                    <a:lstStyle/>
                    <a:p>
                      <a:pPr algn="ctr" fontAlgn="ctr"/>
                      <a:r>
                        <a:rPr lang="en-US" sz="1800" u="none" strike="noStrike" dirty="0">
                          <a:effectLst/>
                        </a:rPr>
                        <a:t>Sensitivity</a:t>
                      </a:r>
                      <a:endParaRPr lang="en-US" sz="1800" b="0" i="0" u="none" strike="noStrike" dirty="0">
                        <a:solidFill>
                          <a:srgbClr val="000000"/>
                        </a:solidFill>
                        <a:effectLst/>
                        <a:latin typeface="Calibri" panose="020F0502020204030204" pitchFamily="34" charset="0"/>
                      </a:endParaRPr>
                    </a:p>
                  </a:txBody>
                  <a:tcPr marL="15858" marR="15858" marT="15858" marB="0" anchor="ctr">
                    <a:lnB w="12700" cap="flat" cmpd="sng" algn="ctr">
                      <a:solidFill>
                        <a:schemeClr val="tx1"/>
                      </a:solidFill>
                      <a:prstDash val="solid"/>
                      <a:round/>
                      <a:headEnd type="none" w="med" len="med"/>
                      <a:tailEnd type="none" w="med" len="med"/>
                    </a:lnB>
                  </a:tcPr>
                </a:tc>
                <a:tc>
                  <a:txBody>
                    <a:bodyPr/>
                    <a:lstStyle/>
                    <a:p>
                      <a:pPr algn="ctr" fontAlgn="ctr"/>
                      <a:r>
                        <a:rPr lang="en-US" sz="1800" u="none" strike="noStrike" dirty="0">
                          <a:effectLst/>
                        </a:rPr>
                        <a:t>Specificity</a:t>
                      </a:r>
                      <a:endParaRPr lang="en-US" sz="1800" b="0" i="0" u="none" strike="noStrike" dirty="0">
                        <a:solidFill>
                          <a:srgbClr val="000000"/>
                        </a:solidFill>
                        <a:effectLst/>
                        <a:latin typeface="Calibri" panose="020F0502020204030204" pitchFamily="34" charset="0"/>
                      </a:endParaRPr>
                    </a:p>
                  </a:txBody>
                  <a:tcPr marL="15858" marR="15858" marT="15858" marB="0" anchor="ct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42940158"/>
                  </a:ext>
                </a:extLst>
              </a:tr>
              <a:tr h="355864">
                <a:tc>
                  <a:txBody>
                    <a:bodyPr/>
                    <a:lstStyle/>
                    <a:p>
                      <a:pPr algn="ctr" fontAlgn="b"/>
                      <a:r>
                        <a:rPr lang="en-US" sz="1800" b="1" u="none" strike="noStrike" dirty="0">
                          <a:effectLst/>
                        </a:rPr>
                        <a:t>F</a:t>
                      </a:r>
                      <a:endParaRPr lang="en-US" sz="1800" b="1" i="0" u="none" strike="noStrike" dirty="0">
                        <a:solidFill>
                          <a:srgbClr val="000000"/>
                        </a:solidFill>
                        <a:effectLst/>
                        <a:latin typeface="Calibri" panose="020F0502020204030204" pitchFamily="34" charset="0"/>
                      </a:endParaRPr>
                    </a:p>
                  </a:txBody>
                  <a:tcPr marL="15858" marR="15858" marT="15858" marB="0" anchor="ctr">
                    <a:lnT w="12700" cap="flat" cmpd="sng" algn="ctr">
                      <a:solidFill>
                        <a:schemeClr val="tx1"/>
                      </a:solidFill>
                      <a:prstDash val="solid"/>
                      <a:round/>
                      <a:headEnd type="none" w="med" len="med"/>
                      <a:tailEnd type="none" w="med" len="med"/>
                    </a:lnT>
                  </a:tcPr>
                </a:tc>
                <a:tc>
                  <a:txBody>
                    <a:bodyPr/>
                    <a:lstStyle/>
                    <a:p>
                      <a:pPr algn="ctr" fontAlgn="b"/>
                      <a:r>
                        <a:rPr lang="en-US" sz="1800" b="1" i="0" u="none" strike="noStrike" dirty="0">
                          <a:solidFill>
                            <a:srgbClr val="000000"/>
                          </a:solidFill>
                          <a:effectLst/>
                          <a:latin typeface="Calibri" panose="020F0502020204030204" pitchFamily="34" charset="0"/>
                        </a:rPr>
                        <a:t>34%</a:t>
                      </a:r>
                    </a:p>
                  </a:txBody>
                  <a:tcPr marL="15858" marR="15858" marT="15858" marB="0" anchor="ctr">
                    <a:lnT w="12700" cap="flat" cmpd="sng" algn="ctr">
                      <a:solidFill>
                        <a:schemeClr val="tx1"/>
                      </a:solidFill>
                      <a:prstDash val="solid"/>
                      <a:round/>
                      <a:headEnd type="none" w="med" len="med"/>
                      <a:tailEnd type="none" w="med" len="med"/>
                    </a:lnT>
                  </a:tcPr>
                </a:tc>
                <a:tc>
                  <a:txBody>
                    <a:bodyPr/>
                    <a:lstStyle/>
                    <a:p>
                      <a:pPr algn="ctr" fontAlgn="b"/>
                      <a:r>
                        <a:rPr lang="en-US" sz="1800" b="1" u="none" strike="noStrike" dirty="0">
                          <a:effectLst/>
                        </a:rPr>
                        <a:t>0.81</a:t>
                      </a:r>
                      <a:endParaRPr lang="en-US" sz="1800" b="1" i="0" u="none" strike="noStrike" dirty="0">
                        <a:solidFill>
                          <a:srgbClr val="000000"/>
                        </a:solidFill>
                        <a:effectLst/>
                        <a:latin typeface="Calibri" panose="020F0502020204030204" pitchFamily="34" charset="0"/>
                      </a:endParaRPr>
                    </a:p>
                  </a:txBody>
                  <a:tcPr marL="15858" marR="15858" marT="15858" marB="0" anchor="ctr">
                    <a:lnT w="12700" cap="flat" cmpd="sng" algn="ctr">
                      <a:solidFill>
                        <a:schemeClr val="tx1"/>
                      </a:solidFill>
                      <a:prstDash val="solid"/>
                      <a:round/>
                      <a:headEnd type="none" w="med" len="med"/>
                      <a:tailEnd type="none" w="med" len="med"/>
                    </a:lnT>
                  </a:tcPr>
                </a:tc>
                <a:tc>
                  <a:txBody>
                    <a:bodyPr/>
                    <a:lstStyle/>
                    <a:p>
                      <a:pPr algn="ctr" fontAlgn="b"/>
                      <a:r>
                        <a:rPr lang="en-US" sz="1700" b="1" u="none" strike="noStrike" dirty="0">
                          <a:effectLst/>
                        </a:rPr>
                        <a:t>0.43</a:t>
                      </a:r>
                      <a:endParaRPr lang="en-US" sz="1700" b="1" i="0" u="none" strike="noStrike" dirty="0">
                        <a:solidFill>
                          <a:srgbClr val="000000"/>
                        </a:solidFill>
                        <a:effectLst/>
                        <a:latin typeface="Arial" panose="020B0604020202020204" pitchFamily="34" charset="0"/>
                      </a:endParaRPr>
                    </a:p>
                  </a:txBody>
                  <a:tcPr marL="15858" marR="15858" marT="15858" marB="0" anchor="ctr">
                    <a:lnT w="12700" cap="flat" cmpd="sng" algn="ctr">
                      <a:solidFill>
                        <a:schemeClr val="tx1"/>
                      </a:solidFill>
                      <a:prstDash val="solid"/>
                      <a:round/>
                      <a:headEnd type="none" w="med" len="med"/>
                      <a:tailEnd type="none" w="med" len="med"/>
                    </a:lnT>
                  </a:tcPr>
                </a:tc>
                <a:tc>
                  <a:txBody>
                    <a:bodyPr/>
                    <a:lstStyle/>
                    <a:p>
                      <a:pPr algn="ctr" fontAlgn="b"/>
                      <a:r>
                        <a:rPr lang="en-US" sz="1700" b="1" u="none" strike="noStrike" dirty="0">
                          <a:effectLst/>
                        </a:rPr>
                        <a:t>0.97</a:t>
                      </a:r>
                      <a:endParaRPr lang="en-US" sz="1700" b="1" i="0" u="none" strike="noStrike" dirty="0">
                        <a:solidFill>
                          <a:srgbClr val="000000"/>
                        </a:solidFill>
                        <a:effectLst/>
                        <a:latin typeface="Arial" panose="020B0604020202020204" pitchFamily="34" charset="0"/>
                      </a:endParaRPr>
                    </a:p>
                  </a:txBody>
                  <a:tcPr marL="15858" marR="15858" marT="15858" marB="0" anchor="ct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2204562286"/>
                  </a:ext>
                </a:extLst>
              </a:tr>
              <a:tr h="355864">
                <a:tc>
                  <a:txBody>
                    <a:bodyPr/>
                    <a:lstStyle/>
                    <a:p>
                      <a:pPr algn="ctr" fontAlgn="b"/>
                      <a:endParaRPr lang="en-US" sz="1800" b="0" i="0" u="none" strike="noStrike" dirty="0">
                        <a:solidFill>
                          <a:srgbClr val="000000"/>
                        </a:solidFill>
                        <a:effectLst/>
                        <a:latin typeface="Calibri" panose="020F0502020204030204" pitchFamily="34" charset="0"/>
                      </a:endParaRPr>
                    </a:p>
                  </a:txBody>
                  <a:tcPr marL="15858" marR="15858" marT="15858"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endParaRPr lang="en-US" sz="1800" b="0" i="0" u="none" strike="noStrike" dirty="0">
                        <a:solidFill>
                          <a:srgbClr val="000000"/>
                        </a:solidFill>
                        <a:effectLst/>
                        <a:latin typeface="Calibri" panose="020F0502020204030204" pitchFamily="34" charset="0"/>
                      </a:endParaRPr>
                    </a:p>
                  </a:txBody>
                  <a:tcPr marL="15858" marR="15858" marT="15858" marB="0" anchor="ctr"/>
                </a:tc>
                <a:tc>
                  <a:txBody>
                    <a:bodyPr/>
                    <a:lstStyle/>
                    <a:p>
                      <a:pPr algn="ctr" fontAlgn="b"/>
                      <a:endParaRPr lang="en-US" sz="1800" b="0" i="0" u="none" strike="noStrike" dirty="0">
                        <a:solidFill>
                          <a:srgbClr val="000000"/>
                        </a:solidFill>
                        <a:effectLst/>
                        <a:latin typeface="Calibri" panose="020F0502020204030204" pitchFamily="34" charset="0"/>
                      </a:endParaRPr>
                    </a:p>
                  </a:txBody>
                  <a:tcPr marL="15858" marR="15858" marT="15858" marB="0" anchor="ctr"/>
                </a:tc>
                <a:tc>
                  <a:txBody>
                    <a:bodyPr/>
                    <a:lstStyle/>
                    <a:p>
                      <a:pPr algn="ctr" fontAlgn="b"/>
                      <a:endParaRPr lang="en-US" sz="1700" b="0" i="0" u="none" strike="noStrike" dirty="0">
                        <a:solidFill>
                          <a:srgbClr val="000000"/>
                        </a:solidFill>
                        <a:effectLst/>
                        <a:latin typeface="Arial" panose="020B0604020202020204" pitchFamily="34" charset="0"/>
                      </a:endParaRPr>
                    </a:p>
                  </a:txBody>
                  <a:tcPr marL="15858" marR="15858" marT="15858" marB="0" anchor="ctr"/>
                </a:tc>
                <a:tc>
                  <a:txBody>
                    <a:bodyPr/>
                    <a:lstStyle/>
                    <a:p>
                      <a:pPr algn="ctr" fontAlgn="b"/>
                      <a:endParaRPr lang="en-US" sz="1700" b="0" i="0" u="none" strike="noStrike" dirty="0">
                        <a:solidFill>
                          <a:srgbClr val="000000"/>
                        </a:solidFill>
                        <a:effectLst/>
                        <a:latin typeface="Arial" panose="020B0604020202020204" pitchFamily="34" charset="0"/>
                      </a:endParaRPr>
                    </a:p>
                  </a:txBody>
                  <a:tcPr marL="15858" marR="15858" marT="15858" marB="0" anchor="ctr"/>
                </a:tc>
                <a:extLst>
                  <a:ext uri="{0D108BD9-81ED-4DB2-BD59-A6C34878D82A}">
                    <a16:rowId xmlns:a16="http://schemas.microsoft.com/office/drawing/2014/main" val="3652935967"/>
                  </a:ext>
                </a:extLst>
              </a:tr>
              <a:tr h="355864">
                <a:tc>
                  <a:txBody>
                    <a:bodyPr/>
                    <a:lstStyle/>
                    <a:p>
                      <a:pPr algn="ctr" fontAlgn="b"/>
                      <a:endParaRPr lang="en-US" sz="1800" b="0" i="0" u="none" strike="noStrike" dirty="0">
                        <a:solidFill>
                          <a:srgbClr val="000000"/>
                        </a:solidFill>
                        <a:effectLst/>
                        <a:latin typeface="Calibri" panose="020F0502020204030204" pitchFamily="34" charset="0"/>
                      </a:endParaRPr>
                    </a:p>
                  </a:txBody>
                  <a:tcPr marL="15858" marR="15858" marT="15858"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endParaRPr lang="en-US" sz="1800" b="0" i="0" u="none" strike="noStrike" dirty="0">
                        <a:solidFill>
                          <a:srgbClr val="000000"/>
                        </a:solidFill>
                        <a:effectLst/>
                        <a:latin typeface="Calibri" panose="020F0502020204030204" pitchFamily="34" charset="0"/>
                      </a:endParaRPr>
                    </a:p>
                  </a:txBody>
                  <a:tcPr marL="15858" marR="15858" marT="15858" marB="0" anchor="ctr"/>
                </a:tc>
                <a:tc>
                  <a:txBody>
                    <a:bodyPr/>
                    <a:lstStyle/>
                    <a:p>
                      <a:pPr algn="ctr" fontAlgn="b"/>
                      <a:endParaRPr lang="en-US" sz="1800" b="0" i="0" u="none" strike="noStrike" dirty="0">
                        <a:solidFill>
                          <a:srgbClr val="000000"/>
                        </a:solidFill>
                        <a:effectLst/>
                        <a:latin typeface="Calibri" panose="020F0502020204030204" pitchFamily="34" charset="0"/>
                      </a:endParaRPr>
                    </a:p>
                  </a:txBody>
                  <a:tcPr marL="15858" marR="15858" marT="15858" marB="0" anchor="ctr"/>
                </a:tc>
                <a:tc>
                  <a:txBody>
                    <a:bodyPr/>
                    <a:lstStyle/>
                    <a:p>
                      <a:pPr algn="ctr" fontAlgn="b"/>
                      <a:endParaRPr lang="en-US" sz="1700" b="0" i="0" u="none" strike="noStrike" dirty="0">
                        <a:solidFill>
                          <a:srgbClr val="000000"/>
                        </a:solidFill>
                        <a:effectLst/>
                        <a:latin typeface="Arial" panose="020B0604020202020204" pitchFamily="34" charset="0"/>
                      </a:endParaRPr>
                    </a:p>
                  </a:txBody>
                  <a:tcPr marL="15858" marR="15858" marT="15858" marB="0" anchor="ctr"/>
                </a:tc>
                <a:tc>
                  <a:txBody>
                    <a:bodyPr/>
                    <a:lstStyle/>
                    <a:p>
                      <a:pPr algn="ctr" fontAlgn="b"/>
                      <a:endParaRPr lang="en-US" sz="1700" b="0" i="0" u="none" strike="noStrike" dirty="0">
                        <a:solidFill>
                          <a:srgbClr val="000000"/>
                        </a:solidFill>
                        <a:effectLst/>
                        <a:latin typeface="Arial" panose="020B0604020202020204" pitchFamily="34" charset="0"/>
                      </a:endParaRPr>
                    </a:p>
                  </a:txBody>
                  <a:tcPr marL="15858" marR="15858" marT="15858" marB="0" anchor="ctr"/>
                </a:tc>
                <a:extLst>
                  <a:ext uri="{0D108BD9-81ED-4DB2-BD59-A6C34878D82A}">
                    <a16:rowId xmlns:a16="http://schemas.microsoft.com/office/drawing/2014/main" val="1209546464"/>
                  </a:ext>
                </a:extLst>
              </a:tr>
              <a:tr h="355864">
                <a:tc>
                  <a:txBody>
                    <a:bodyPr/>
                    <a:lstStyle/>
                    <a:p>
                      <a:pPr algn="ctr" fontAlgn="b"/>
                      <a:endParaRPr lang="en-US" sz="1800" b="0" i="0" u="none" strike="noStrike" dirty="0">
                        <a:solidFill>
                          <a:srgbClr val="000000"/>
                        </a:solidFill>
                        <a:effectLst/>
                        <a:latin typeface="Calibri" panose="020F0502020204030204" pitchFamily="34" charset="0"/>
                      </a:endParaRPr>
                    </a:p>
                  </a:txBody>
                  <a:tcPr marL="15858" marR="15858" marT="15858"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endParaRPr lang="en-US" sz="1800" b="0" i="0" u="none" strike="noStrike" dirty="0">
                        <a:solidFill>
                          <a:srgbClr val="000000"/>
                        </a:solidFill>
                        <a:effectLst/>
                        <a:latin typeface="Calibri" panose="020F0502020204030204" pitchFamily="34" charset="0"/>
                      </a:endParaRPr>
                    </a:p>
                  </a:txBody>
                  <a:tcPr marL="15858" marR="15858" marT="15858" marB="0" anchor="ctr"/>
                </a:tc>
                <a:tc>
                  <a:txBody>
                    <a:bodyPr/>
                    <a:lstStyle/>
                    <a:p>
                      <a:pPr algn="ctr" fontAlgn="b"/>
                      <a:endParaRPr lang="en-US" sz="1800" b="0" i="0" u="none" strike="noStrike" dirty="0">
                        <a:solidFill>
                          <a:srgbClr val="000000"/>
                        </a:solidFill>
                        <a:effectLst/>
                        <a:latin typeface="Calibri" panose="020F0502020204030204" pitchFamily="34" charset="0"/>
                      </a:endParaRPr>
                    </a:p>
                  </a:txBody>
                  <a:tcPr marL="15858" marR="15858" marT="15858" marB="0" anchor="ctr"/>
                </a:tc>
                <a:tc>
                  <a:txBody>
                    <a:bodyPr/>
                    <a:lstStyle/>
                    <a:p>
                      <a:pPr algn="ctr" fontAlgn="b"/>
                      <a:endParaRPr lang="en-US" sz="1700" b="0" i="0" u="none" strike="noStrike" dirty="0">
                        <a:solidFill>
                          <a:srgbClr val="000000"/>
                        </a:solidFill>
                        <a:effectLst/>
                        <a:latin typeface="Arial" panose="020B0604020202020204" pitchFamily="34" charset="0"/>
                      </a:endParaRPr>
                    </a:p>
                  </a:txBody>
                  <a:tcPr marL="15858" marR="15858" marT="15858" marB="0" anchor="ctr"/>
                </a:tc>
                <a:tc>
                  <a:txBody>
                    <a:bodyPr/>
                    <a:lstStyle/>
                    <a:p>
                      <a:pPr algn="ctr" fontAlgn="b"/>
                      <a:endParaRPr lang="en-US" sz="1700" b="0" i="0" u="none" strike="noStrike" dirty="0">
                        <a:solidFill>
                          <a:srgbClr val="000000"/>
                        </a:solidFill>
                        <a:effectLst/>
                        <a:latin typeface="Arial" panose="020B0604020202020204" pitchFamily="34" charset="0"/>
                      </a:endParaRPr>
                    </a:p>
                  </a:txBody>
                  <a:tcPr marL="15858" marR="15858" marT="15858" marB="0" anchor="ctr"/>
                </a:tc>
                <a:extLst>
                  <a:ext uri="{0D108BD9-81ED-4DB2-BD59-A6C34878D82A}">
                    <a16:rowId xmlns:a16="http://schemas.microsoft.com/office/drawing/2014/main" val="2232436839"/>
                  </a:ext>
                </a:extLst>
              </a:tr>
              <a:tr h="355864">
                <a:tc>
                  <a:txBody>
                    <a:bodyPr/>
                    <a:lstStyle/>
                    <a:p>
                      <a:pPr algn="ctr" fontAlgn="b"/>
                      <a:endParaRPr lang="en-US" sz="1800" b="0" i="0" u="none" strike="noStrike" dirty="0">
                        <a:solidFill>
                          <a:srgbClr val="000000"/>
                        </a:solidFill>
                        <a:effectLst/>
                        <a:latin typeface="Calibri" panose="020F0502020204030204" pitchFamily="34" charset="0"/>
                      </a:endParaRPr>
                    </a:p>
                  </a:txBody>
                  <a:tcPr marL="15858" marR="15858" marT="15858"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endParaRPr lang="en-US" sz="1800" b="0" i="0" u="none" strike="noStrike" dirty="0">
                        <a:solidFill>
                          <a:srgbClr val="000000"/>
                        </a:solidFill>
                        <a:effectLst/>
                        <a:latin typeface="Calibri" panose="020F0502020204030204" pitchFamily="34" charset="0"/>
                      </a:endParaRPr>
                    </a:p>
                  </a:txBody>
                  <a:tcPr marL="15858" marR="15858" marT="15858" marB="0" anchor="ctr"/>
                </a:tc>
                <a:tc>
                  <a:txBody>
                    <a:bodyPr/>
                    <a:lstStyle/>
                    <a:p>
                      <a:pPr algn="ctr" fontAlgn="b"/>
                      <a:endParaRPr lang="en-US" sz="1800" b="0" i="0" u="none" strike="noStrike" dirty="0">
                        <a:solidFill>
                          <a:srgbClr val="000000"/>
                        </a:solidFill>
                        <a:effectLst/>
                        <a:latin typeface="Calibri" panose="020F0502020204030204" pitchFamily="34" charset="0"/>
                      </a:endParaRPr>
                    </a:p>
                  </a:txBody>
                  <a:tcPr marL="15858" marR="15858" marT="15858" marB="0" anchor="ctr"/>
                </a:tc>
                <a:tc>
                  <a:txBody>
                    <a:bodyPr/>
                    <a:lstStyle/>
                    <a:p>
                      <a:pPr algn="ctr" fontAlgn="b"/>
                      <a:endParaRPr lang="en-US" sz="1700" b="0" i="0" u="none" strike="noStrike" dirty="0">
                        <a:solidFill>
                          <a:srgbClr val="000000"/>
                        </a:solidFill>
                        <a:effectLst/>
                        <a:latin typeface="Arial" panose="020B0604020202020204" pitchFamily="34" charset="0"/>
                      </a:endParaRPr>
                    </a:p>
                  </a:txBody>
                  <a:tcPr marL="15858" marR="15858" marT="15858" marB="0" anchor="ctr"/>
                </a:tc>
                <a:tc>
                  <a:txBody>
                    <a:bodyPr/>
                    <a:lstStyle/>
                    <a:p>
                      <a:pPr algn="ctr" fontAlgn="b"/>
                      <a:endParaRPr lang="en-US" sz="1700" b="0" i="0" u="none" strike="noStrike" dirty="0">
                        <a:solidFill>
                          <a:srgbClr val="000000"/>
                        </a:solidFill>
                        <a:effectLst/>
                        <a:latin typeface="Arial" panose="020B0604020202020204" pitchFamily="34" charset="0"/>
                      </a:endParaRPr>
                    </a:p>
                  </a:txBody>
                  <a:tcPr marL="15858" marR="15858" marT="15858" marB="0" anchor="ctr"/>
                </a:tc>
                <a:extLst>
                  <a:ext uri="{0D108BD9-81ED-4DB2-BD59-A6C34878D82A}">
                    <a16:rowId xmlns:a16="http://schemas.microsoft.com/office/drawing/2014/main" val="2513293853"/>
                  </a:ext>
                </a:extLst>
              </a:tr>
            </a:tbl>
          </a:graphicData>
        </a:graphic>
      </p:graphicFrame>
      <p:sp>
        <p:nvSpPr>
          <p:cNvPr id="2" name="Title 1">
            <a:extLst>
              <a:ext uri="{FF2B5EF4-FFF2-40B4-BE49-F238E27FC236}">
                <a16:creationId xmlns:a16="http://schemas.microsoft.com/office/drawing/2014/main" id="{58880D43-9F31-AE14-CAB0-4CEB8B1D57B6}"/>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3600" kern="1200" dirty="0">
                <a:solidFill>
                  <a:srgbClr val="FFFFFF"/>
                </a:solidFill>
                <a:latin typeface="+mj-lt"/>
                <a:ea typeface="+mj-ea"/>
                <a:cs typeface="+mj-cs"/>
              </a:rPr>
              <a:t>Re-Analysis of Morris et al. (2021)</a:t>
            </a:r>
          </a:p>
        </p:txBody>
      </p:sp>
    </p:spTree>
    <p:extLst>
      <p:ext uri="{BB962C8B-B14F-4D97-AF65-F5344CB8AC3E}">
        <p14:creationId xmlns:p14="http://schemas.microsoft.com/office/powerpoint/2010/main" val="42088328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hart 4">
            <a:extLst>
              <a:ext uri="{FF2B5EF4-FFF2-40B4-BE49-F238E27FC236}">
                <a16:creationId xmlns:a16="http://schemas.microsoft.com/office/drawing/2014/main" id="{4EA44186-6852-4B24-84D4-F369474E6CBF}"/>
              </a:ext>
            </a:extLst>
          </p:cNvPr>
          <p:cNvGraphicFramePr>
            <a:graphicFrameLocks/>
          </p:cNvGraphicFramePr>
          <p:nvPr/>
        </p:nvGraphicFramePr>
        <p:xfrm>
          <a:off x="4776788" y="642938"/>
          <a:ext cx="6780213" cy="336391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 name="Table 2">
            <a:extLst>
              <a:ext uri="{FF2B5EF4-FFF2-40B4-BE49-F238E27FC236}">
                <a16:creationId xmlns:a16="http://schemas.microsoft.com/office/drawing/2014/main" id="{FAB372C5-3332-437D-BAEE-063FC1D46B03}"/>
              </a:ext>
            </a:extLst>
          </p:cNvPr>
          <p:cNvGraphicFramePr>
            <a:graphicFrameLocks noGrp="1"/>
          </p:cNvGraphicFramePr>
          <p:nvPr>
            <p:extLst>
              <p:ext uri="{D42A27DB-BD31-4B8C-83A1-F6EECF244321}">
                <p14:modId xmlns:p14="http://schemas.microsoft.com/office/powerpoint/2010/main" val="4154500313"/>
              </p:ext>
            </p:extLst>
          </p:nvPr>
        </p:nvGraphicFramePr>
        <p:xfrm>
          <a:off x="4776788" y="4085729"/>
          <a:ext cx="6788195" cy="2135184"/>
        </p:xfrm>
        <a:graphic>
          <a:graphicData uri="http://schemas.openxmlformats.org/drawingml/2006/table">
            <a:tbl>
              <a:tblPr bandRow="1">
                <a:tableStyleId>{2D5ABB26-0587-4C30-8999-92F81FD0307C}</a:tableStyleId>
              </a:tblPr>
              <a:tblGrid>
                <a:gridCol w="632967">
                  <a:extLst>
                    <a:ext uri="{9D8B030D-6E8A-4147-A177-3AD203B41FA5}">
                      <a16:colId xmlns:a16="http://schemas.microsoft.com/office/drawing/2014/main" val="919882019"/>
                    </a:ext>
                  </a:extLst>
                </a:gridCol>
                <a:gridCol w="1538807">
                  <a:extLst>
                    <a:ext uri="{9D8B030D-6E8A-4147-A177-3AD203B41FA5}">
                      <a16:colId xmlns:a16="http://schemas.microsoft.com/office/drawing/2014/main" val="549682957"/>
                    </a:ext>
                  </a:extLst>
                </a:gridCol>
                <a:gridCol w="1538807">
                  <a:extLst>
                    <a:ext uri="{9D8B030D-6E8A-4147-A177-3AD203B41FA5}">
                      <a16:colId xmlns:a16="http://schemas.microsoft.com/office/drawing/2014/main" val="2425735205"/>
                    </a:ext>
                  </a:extLst>
                </a:gridCol>
                <a:gridCol w="1538807">
                  <a:extLst>
                    <a:ext uri="{9D8B030D-6E8A-4147-A177-3AD203B41FA5}">
                      <a16:colId xmlns:a16="http://schemas.microsoft.com/office/drawing/2014/main" val="2326352363"/>
                    </a:ext>
                  </a:extLst>
                </a:gridCol>
                <a:gridCol w="1538807">
                  <a:extLst>
                    <a:ext uri="{9D8B030D-6E8A-4147-A177-3AD203B41FA5}">
                      <a16:colId xmlns:a16="http://schemas.microsoft.com/office/drawing/2014/main" val="1652180211"/>
                    </a:ext>
                  </a:extLst>
                </a:gridCol>
              </a:tblGrid>
              <a:tr h="355864">
                <a:tc>
                  <a:txBody>
                    <a:bodyPr/>
                    <a:lstStyle/>
                    <a:p>
                      <a:pPr algn="ctr" fontAlgn="b"/>
                      <a:endParaRPr lang="en-US" sz="1800" b="0" i="0" u="none" strike="noStrike" dirty="0">
                        <a:solidFill>
                          <a:srgbClr val="000000"/>
                        </a:solidFill>
                        <a:effectLst/>
                        <a:latin typeface="Calibri" panose="020F0502020204030204" pitchFamily="34" charset="0"/>
                      </a:endParaRPr>
                    </a:p>
                  </a:txBody>
                  <a:tcPr marL="15858" marR="15858" marT="15858" marB="0" anchor="ctr">
                    <a:lnB w="12700" cap="flat" cmpd="sng" algn="ctr">
                      <a:solidFill>
                        <a:schemeClr val="tx1"/>
                      </a:solidFill>
                      <a:prstDash val="solid"/>
                      <a:round/>
                      <a:headEnd type="none" w="med" len="med"/>
                      <a:tailEnd type="none" w="med" len="med"/>
                    </a:lnB>
                  </a:tcPr>
                </a:tc>
                <a:tc>
                  <a:txBody>
                    <a:bodyPr/>
                    <a:lstStyle/>
                    <a:p>
                      <a:pPr algn="ctr" fontAlgn="b"/>
                      <a:r>
                        <a:rPr lang="en-US" sz="1800" b="0" i="0" u="none" strike="noStrike" dirty="0">
                          <a:solidFill>
                            <a:srgbClr val="000000"/>
                          </a:solidFill>
                          <a:effectLst/>
                          <a:latin typeface="Calibri" panose="020F0502020204030204" pitchFamily="34" charset="0"/>
                        </a:rPr>
                        <a:t>% Elevated</a:t>
                      </a:r>
                    </a:p>
                  </a:txBody>
                  <a:tcPr marL="15858" marR="15858" marT="15858" marB="0" anchor="ctr">
                    <a:lnB w="12700" cap="flat" cmpd="sng" algn="ctr">
                      <a:solidFill>
                        <a:schemeClr val="tx1"/>
                      </a:solidFill>
                      <a:prstDash val="solid"/>
                      <a:round/>
                      <a:headEnd type="none" w="med" len="med"/>
                      <a:tailEnd type="none" w="med" len="med"/>
                    </a:lnB>
                  </a:tcPr>
                </a:tc>
                <a:tc>
                  <a:txBody>
                    <a:bodyPr/>
                    <a:lstStyle/>
                    <a:p>
                      <a:pPr algn="ctr" fontAlgn="ctr"/>
                      <a:r>
                        <a:rPr lang="en-US" sz="1800" u="none" strike="noStrike" dirty="0">
                          <a:effectLst/>
                        </a:rPr>
                        <a:t>AUC</a:t>
                      </a:r>
                      <a:endParaRPr lang="en-US" sz="1800" b="0" i="0" u="none" strike="noStrike" dirty="0">
                        <a:solidFill>
                          <a:srgbClr val="000000"/>
                        </a:solidFill>
                        <a:effectLst/>
                        <a:latin typeface="Calibri" panose="020F0502020204030204" pitchFamily="34" charset="0"/>
                      </a:endParaRPr>
                    </a:p>
                  </a:txBody>
                  <a:tcPr marL="15858" marR="15858" marT="15858" marB="0" anchor="ctr">
                    <a:lnB w="12700" cap="flat" cmpd="sng" algn="ctr">
                      <a:solidFill>
                        <a:schemeClr val="tx1"/>
                      </a:solidFill>
                      <a:prstDash val="solid"/>
                      <a:round/>
                      <a:headEnd type="none" w="med" len="med"/>
                      <a:tailEnd type="none" w="med" len="med"/>
                    </a:lnB>
                  </a:tcPr>
                </a:tc>
                <a:tc>
                  <a:txBody>
                    <a:bodyPr/>
                    <a:lstStyle/>
                    <a:p>
                      <a:pPr algn="ctr" fontAlgn="ctr"/>
                      <a:r>
                        <a:rPr lang="en-US" sz="1800" u="none" strike="noStrike" dirty="0">
                          <a:effectLst/>
                        </a:rPr>
                        <a:t>Sensitivity</a:t>
                      </a:r>
                      <a:endParaRPr lang="en-US" sz="1800" b="0" i="0" u="none" strike="noStrike" dirty="0">
                        <a:solidFill>
                          <a:srgbClr val="000000"/>
                        </a:solidFill>
                        <a:effectLst/>
                        <a:latin typeface="Calibri" panose="020F0502020204030204" pitchFamily="34" charset="0"/>
                      </a:endParaRPr>
                    </a:p>
                  </a:txBody>
                  <a:tcPr marL="15858" marR="15858" marT="15858" marB="0" anchor="ctr">
                    <a:lnB w="12700" cap="flat" cmpd="sng" algn="ctr">
                      <a:solidFill>
                        <a:schemeClr val="tx1"/>
                      </a:solidFill>
                      <a:prstDash val="solid"/>
                      <a:round/>
                      <a:headEnd type="none" w="med" len="med"/>
                      <a:tailEnd type="none" w="med" len="med"/>
                    </a:lnB>
                  </a:tcPr>
                </a:tc>
                <a:tc>
                  <a:txBody>
                    <a:bodyPr/>
                    <a:lstStyle/>
                    <a:p>
                      <a:pPr algn="ctr" fontAlgn="ctr"/>
                      <a:r>
                        <a:rPr lang="en-US" sz="1800" u="none" strike="noStrike" dirty="0">
                          <a:effectLst/>
                        </a:rPr>
                        <a:t>Specificity</a:t>
                      </a:r>
                      <a:endParaRPr lang="en-US" sz="1800" b="0" i="0" u="none" strike="noStrike" dirty="0">
                        <a:solidFill>
                          <a:srgbClr val="000000"/>
                        </a:solidFill>
                        <a:effectLst/>
                        <a:latin typeface="Calibri" panose="020F0502020204030204" pitchFamily="34" charset="0"/>
                      </a:endParaRPr>
                    </a:p>
                  </a:txBody>
                  <a:tcPr marL="15858" marR="15858" marT="15858" marB="0" anchor="ct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42940158"/>
                  </a:ext>
                </a:extLst>
              </a:tr>
              <a:tr h="355864">
                <a:tc>
                  <a:txBody>
                    <a:bodyPr/>
                    <a:lstStyle/>
                    <a:p>
                      <a:pPr algn="ctr" fontAlgn="b"/>
                      <a:r>
                        <a:rPr lang="en-US" sz="1800" u="none" strike="noStrike" dirty="0">
                          <a:effectLst/>
                        </a:rPr>
                        <a:t>F</a:t>
                      </a:r>
                      <a:endParaRPr lang="en-US" sz="1800" b="0" i="0" u="none" strike="noStrike" dirty="0">
                        <a:solidFill>
                          <a:srgbClr val="000000"/>
                        </a:solidFill>
                        <a:effectLst/>
                        <a:latin typeface="Calibri" panose="020F0502020204030204" pitchFamily="34" charset="0"/>
                      </a:endParaRPr>
                    </a:p>
                  </a:txBody>
                  <a:tcPr marL="15858" marR="15858" marT="15858" marB="0" anchor="ctr">
                    <a:lnT w="12700" cap="flat" cmpd="sng" algn="ctr">
                      <a:solidFill>
                        <a:schemeClr val="tx1"/>
                      </a:solidFill>
                      <a:prstDash val="solid"/>
                      <a:round/>
                      <a:headEnd type="none" w="med" len="med"/>
                      <a:tailEnd type="none" w="med" len="med"/>
                    </a:lnT>
                  </a:tcPr>
                </a:tc>
                <a:tc>
                  <a:txBody>
                    <a:bodyPr/>
                    <a:lstStyle/>
                    <a:p>
                      <a:pPr algn="ctr" fontAlgn="b"/>
                      <a:r>
                        <a:rPr lang="en-US" sz="1800" b="0" i="0" u="none" strike="noStrike" dirty="0">
                          <a:solidFill>
                            <a:srgbClr val="000000"/>
                          </a:solidFill>
                          <a:effectLst/>
                          <a:latin typeface="Calibri" panose="020F0502020204030204" pitchFamily="34" charset="0"/>
                        </a:rPr>
                        <a:t>34%</a:t>
                      </a:r>
                    </a:p>
                  </a:txBody>
                  <a:tcPr marL="15858" marR="15858" marT="15858" marB="0" anchor="ctr">
                    <a:lnT w="12700" cap="flat" cmpd="sng" algn="ctr">
                      <a:solidFill>
                        <a:schemeClr val="tx1"/>
                      </a:solidFill>
                      <a:prstDash val="solid"/>
                      <a:round/>
                      <a:headEnd type="none" w="med" len="med"/>
                      <a:tailEnd type="none" w="med" len="med"/>
                    </a:lnT>
                  </a:tcPr>
                </a:tc>
                <a:tc>
                  <a:txBody>
                    <a:bodyPr/>
                    <a:lstStyle/>
                    <a:p>
                      <a:pPr algn="ctr" fontAlgn="b"/>
                      <a:r>
                        <a:rPr lang="en-US" sz="1800" u="none" strike="noStrike" dirty="0">
                          <a:effectLst/>
                        </a:rPr>
                        <a:t>0.81</a:t>
                      </a:r>
                      <a:endParaRPr lang="en-US" sz="1800" b="0" i="0" u="none" strike="noStrike" dirty="0">
                        <a:solidFill>
                          <a:srgbClr val="000000"/>
                        </a:solidFill>
                        <a:effectLst/>
                        <a:latin typeface="Calibri" panose="020F0502020204030204" pitchFamily="34" charset="0"/>
                      </a:endParaRPr>
                    </a:p>
                  </a:txBody>
                  <a:tcPr marL="15858" marR="15858" marT="15858" marB="0" anchor="ctr">
                    <a:lnT w="12700" cap="flat" cmpd="sng" algn="ctr">
                      <a:solidFill>
                        <a:schemeClr val="tx1"/>
                      </a:solidFill>
                      <a:prstDash val="solid"/>
                      <a:round/>
                      <a:headEnd type="none" w="med" len="med"/>
                      <a:tailEnd type="none" w="med" len="med"/>
                    </a:lnT>
                  </a:tcPr>
                </a:tc>
                <a:tc>
                  <a:txBody>
                    <a:bodyPr/>
                    <a:lstStyle/>
                    <a:p>
                      <a:pPr algn="ctr" fontAlgn="b"/>
                      <a:r>
                        <a:rPr lang="en-US" sz="1700" u="none" strike="noStrike" dirty="0">
                          <a:effectLst/>
                        </a:rPr>
                        <a:t>0.43</a:t>
                      </a:r>
                      <a:endParaRPr lang="en-US" sz="1700" b="0" i="0" u="none" strike="noStrike" dirty="0">
                        <a:solidFill>
                          <a:srgbClr val="000000"/>
                        </a:solidFill>
                        <a:effectLst/>
                        <a:latin typeface="Arial" panose="020B0604020202020204" pitchFamily="34" charset="0"/>
                      </a:endParaRPr>
                    </a:p>
                  </a:txBody>
                  <a:tcPr marL="15858" marR="15858" marT="15858" marB="0" anchor="ctr">
                    <a:lnT w="12700" cap="flat" cmpd="sng" algn="ctr">
                      <a:solidFill>
                        <a:schemeClr val="tx1"/>
                      </a:solidFill>
                      <a:prstDash val="solid"/>
                      <a:round/>
                      <a:headEnd type="none" w="med" len="med"/>
                      <a:tailEnd type="none" w="med" len="med"/>
                    </a:lnT>
                  </a:tcPr>
                </a:tc>
                <a:tc>
                  <a:txBody>
                    <a:bodyPr/>
                    <a:lstStyle/>
                    <a:p>
                      <a:pPr algn="ctr" fontAlgn="b"/>
                      <a:r>
                        <a:rPr lang="en-US" sz="1700" u="none" strike="noStrike" dirty="0">
                          <a:effectLst/>
                        </a:rPr>
                        <a:t>0.97</a:t>
                      </a:r>
                      <a:endParaRPr lang="en-US" sz="1700" b="0" i="0" u="none" strike="noStrike" dirty="0">
                        <a:solidFill>
                          <a:srgbClr val="000000"/>
                        </a:solidFill>
                        <a:effectLst/>
                        <a:latin typeface="Arial" panose="020B0604020202020204" pitchFamily="34" charset="0"/>
                      </a:endParaRPr>
                    </a:p>
                  </a:txBody>
                  <a:tcPr marL="15858" marR="15858" marT="15858" marB="0" anchor="ct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2204562286"/>
                  </a:ext>
                </a:extLst>
              </a:tr>
              <a:tr h="355864">
                <a:tc>
                  <a:txBody>
                    <a:bodyPr/>
                    <a:lstStyle/>
                    <a:p>
                      <a:pPr algn="ctr" fontAlgn="b"/>
                      <a:r>
                        <a:rPr lang="en-US" sz="1800" b="1" u="none" strike="noStrike" dirty="0" err="1">
                          <a:effectLst/>
                        </a:rPr>
                        <a:t>Fp</a:t>
                      </a:r>
                      <a:endParaRPr lang="en-US" sz="1800" b="1" i="0" u="none" strike="noStrike" dirty="0">
                        <a:solidFill>
                          <a:srgbClr val="000000"/>
                        </a:solidFill>
                        <a:effectLst/>
                        <a:latin typeface="Calibri" panose="020F0502020204030204" pitchFamily="34" charset="0"/>
                      </a:endParaRPr>
                    </a:p>
                  </a:txBody>
                  <a:tcPr marL="15858" marR="15858" marT="15858"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800" b="1" i="0" u="none" strike="noStrike" dirty="0">
                          <a:solidFill>
                            <a:srgbClr val="000000"/>
                          </a:solidFill>
                          <a:effectLst/>
                          <a:latin typeface="Calibri" panose="020F0502020204030204" pitchFamily="34" charset="0"/>
                        </a:rPr>
                        <a:t>33%</a:t>
                      </a:r>
                    </a:p>
                  </a:txBody>
                  <a:tcPr marL="15858" marR="15858" marT="15858" marB="0" anchor="ctr"/>
                </a:tc>
                <a:tc>
                  <a:txBody>
                    <a:bodyPr/>
                    <a:lstStyle/>
                    <a:p>
                      <a:pPr algn="ctr" fontAlgn="b"/>
                      <a:r>
                        <a:rPr lang="en-US" sz="1800" b="1" u="none" strike="noStrike" dirty="0">
                          <a:effectLst/>
                        </a:rPr>
                        <a:t>0.78</a:t>
                      </a:r>
                      <a:endParaRPr lang="en-US" sz="1800" b="1" i="0" u="none" strike="noStrike" dirty="0">
                        <a:solidFill>
                          <a:srgbClr val="000000"/>
                        </a:solidFill>
                        <a:effectLst/>
                        <a:latin typeface="Calibri" panose="020F0502020204030204" pitchFamily="34" charset="0"/>
                      </a:endParaRPr>
                    </a:p>
                  </a:txBody>
                  <a:tcPr marL="15858" marR="15858" marT="15858" marB="0" anchor="ctr"/>
                </a:tc>
                <a:tc>
                  <a:txBody>
                    <a:bodyPr/>
                    <a:lstStyle/>
                    <a:p>
                      <a:pPr algn="ctr" fontAlgn="b"/>
                      <a:r>
                        <a:rPr lang="en-US" sz="1700" b="1" u="none" strike="noStrike" dirty="0">
                          <a:effectLst/>
                        </a:rPr>
                        <a:t>0.42</a:t>
                      </a:r>
                      <a:endParaRPr lang="en-US" sz="1700" b="1" i="0" u="none" strike="noStrike" dirty="0">
                        <a:solidFill>
                          <a:srgbClr val="000000"/>
                        </a:solidFill>
                        <a:effectLst/>
                        <a:latin typeface="Arial" panose="020B0604020202020204" pitchFamily="34" charset="0"/>
                      </a:endParaRPr>
                    </a:p>
                  </a:txBody>
                  <a:tcPr marL="15858" marR="15858" marT="15858" marB="0" anchor="ctr"/>
                </a:tc>
                <a:tc>
                  <a:txBody>
                    <a:bodyPr/>
                    <a:lstStyle/>
                    <a:p>
                      <a:pPr algn="ctr" fontAlgn="b"/>
                      <a:r>
                        <a:rPr lang="en-US" sz="1700" b="1" u="none" strike="noStrike" dirty="0">
                          <a:effectLst/>
                        </a:rPr>
                        <a:t>0.99</a:t>
                      </a:r>
                      <a:endParaRPr lang="en-US" sz="1700" b="1" i="0" u="none" strike="noStrike" dirty="0">
                        <a:solidFill>
                          <a:srgbClr val="000000"/>
                        </a:solidFill>
                        <a:effectLst/>
                        <a:latin typeface="Arial" panose="020B0604020202020204" pitchFamily="34" charset="0"/>
                      </a:endParaRPr>
                    </a:p>
                  </a:txBody>
                  <a:tcPr marL="15858" marR="15858" marT="15858" marB="0" anchor="ctr"/>
                </a:tc>
                <a:extLst>
                  <a:ext uri="{0D108BD9-81ED-4DB2-BD59-A6C34878D82A}">
                    <a16:rowId xmlns:a16="http://schemas.microsoft.com/office/drawing/2014/main" val="3652935967"/>
                  </a:ext>
                </a:extLst>
              </a:tr>
              <a:tr h="355864">
                <a:tc>
                  <a:txBody>
                    <a:bodyPr/>
                    <a:lstStyle/>
                    <a:p>
                      <a:pPr algn="ctr" fontAlgn="b"/>
                      <a:endParaRPr lang="en-US" sz="1800" b="0" i="0" u="none" strike="noStrike" dirty="0">
                        <a:solidFill>
                          <a:srgbClr val="000000"/>
                        </a:solidFill>
                        <a:effectLst/>
                        <a:latin typeface="Calibri" panose="020F0502020204030204" pitchFamily="34" charset="0"/>
                      </a:endParaRPr>
                    </a:p>
                  </a:txBody>
                  <a:tcPr marL="15858" marR="15858" marT="15858"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endParaRPr lang="en-US" sz="1800" b="0" i="0" u="none" strike="noStrike" dirty="0">
                        <a:solidFill>
                          <a:srgbClr val="000000"/>
                        </a:solidFill>
                        <a:effectLst/>
                        <a:latin typeface="Calibri" panose="020F0502020204030204" pitchFamily="34" charset="0"/>
                      </a:endParaRPr>
                    </a:p>
                  </a:txBody>
                  <a:tcPr marL="15858" marR="15858" marT="15858" marB="0" anchor="ctr"/>
                </a:tc>
                <a:tc>
                  <a:txBody>
                    <a:bodyPr/>
                    <a:lstStyle/>
                    <a:p>
                      <a:pPr algn="ctr" fontAlgn="b"/>
                      <a:endParaRPr lang="en-US" sz="1800" b="0" i="0" u="none" strike="noStrike" dirty="0">
                        <a:solidFill>
                          <a:srgbClr val="000000"/>
                        </a:solidFill>
                        <a:effectLst/>
                        <a:latin typeface="Calibri" panose="020F0502020204030204" pitchFamily="34" charset="0"/>
                      </a:endParaRPr>
                    </a:p>
                  </a:txBody>
                  <a:tcPr marL="15858" marR="15858" marT="15858" marB="0" anchor="ctr"/>
                </a:tc>
                <a:tc>
                  <a:txBody>
                    <a:bodyPr/>
                    <a:lstStyle/>
                    <a:p>
                      <a:pPr algn="ctr" fontAlgn="b"/>
                      <a:endParaRPr lang="en-US" sz="1700" b="0" i="0" u="none" strike="noStrike" dirty="0">
                        <a:solidFill>
                          <a:srgbClr val="000000"/>
                        </a:solidFill>
                        <a:effectLst/>
                        <a:latin typeface="Arial" panose="020B0604020202020204" pitchFamily="34" charset="0"/>
                      </a:endParaRPr>
                    </a:p>
                  </a:txBody>
                  <a:tcPr marL="15858" marR="15858" marT="15858" marB="0" anchor="ctr"/>
                </a:tc>
                <a:tc>
                  <a:txBody>
                    <a:bodyPr/>
                    <a:lstStyle/>
                    <a:p>
                      <a:pPr algn="ctr" fontAlgn="b"/>
                      <a:endParaRPr lang="en-US" sz="1700" b="0" i="0" u="none" strike="noStrike" dirty="0">
                        <a:solidFill>
                          <a:srgbClr val="000000"/>
                        </a:solidFill>
                        <a:effectLst/>
                        <a:latin typeface="Arial" panose="020B0604020202020204" pitchFamily="34" charset="0"/>
                      </a:endParaRPr>
                    </a:p>
                  </a:txBody>
                  <a:tcPr marL="15858" marR="15858" marT="15858" marB="0" anchor="ctr"/>
                </a:tc>
                <a:extLst>
                  <a:ext uri="{0D108BD9-81ED-4DB2-BD59-A6C34878D82A}">
                    <a16:rowId xmlns:a16="http://schemas.microsoft.com/office/drawing/2014/main" val="1209546464"/>
                  </a:ext>
                </a:extLst>
              </a:tr>
              <a:tr h="355864">
                <a:tc>
                  <a:txBody>
                    <a:bodyPr/>
                    <a:lstStyle/>
                    <a:p>
                      <a:pPr algn="ctr" fontAlgn="b"/>
                      <a:endParaRPr lang="en-US" sz="1800" b="0" i="0" u="none" strike="noStrike" dirty="0">
                        <a:solidFill>
                          <a:srgbClr val="000000"/>
                        </a:solidFill>
                        <a:effectLst/>
                        <a:latin typeface="Calibri" panose="020F0502020204030204" pitchFamily="34" charset="0"/>
                      </a:endParaRPr>
                    </a:p>
                  </a:txBody>
                  <a:tcPr marL="15858" marR="15858" marT="15858"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endParaRPr lang="en-US" sz="1800" b="0" i="0" u="none" strike="noStrike" dirty="0">
                        <a:solidFill>
                          <a:srgbClr val="000000"/>
                        </a:solidFill>
                        <a:effectLst/>
                        <a:latin typeface="Calibri" panose="020F0502020204030204" pitchFamily="34" charset="0"/>
                      </a:endParaRPr>
                    </a:p>
                  </a:txBody>
                  <a:tcPr marL="15858" marR="15858" marT="15858" marB="0" anchor="ctr"/>
                </a:tc>
                <a:tc>
                  <a:txBody>
                    <a:bodyPr/>
                    <a:lstStyle/>
                    <a:p>
                      <a:pPr algn="ctr" fontAlgn="b"/>
                      <a:endParaRPr lang="en-US" sz="1800" b="0" i="0" u="none" strike="noStrike" dirty="0">
                        <a:solidFill>
                          <a:srgbClr val="000000"/>
                        </a:solidFill>
                        <a:effectLst/>
                        <a:latin typeface="Calibri" panose="020F0502020204030204" pitchFamily="34" charset="0"/>
                      </a:endParaRPr>
                    </a:p>
                  </a:txBody>
                  <a:tcPr marL="15858" marR="15858" marT="15858" marB="0" anchor="ctr"/>
                </a:tc>
                <a:tc>
                  <a:txBody>
                    <a:bodyPr/>
                    <a:lstStyle/>
                    <a:p>
                      <a:pPr algn="ctr" fontAlgn="b"/>
                      <a:endParaRPr lang="en-US" sz="1700" b="0" i="0" u="none" strike="noStrike" dirty="0">
                        <a:solidFill>
                          <a:srgbClr val="000000"/>
                        </a:solidFill>
                        <a:effectLst/>
                        <a:latin typeface="Arial" panose="020B0604020202020204" pitchFamily="34" charset="0"/>
                      </a:endParaRPr>
                    </a:p>
                  </a:txBody>
                  <a:tcPr marL="15858" marR="15858" marT="15858" marB="0" anchor="ctr"/>
                </a:tc>
                <a:tc>
                  <a:txBody>
                    <a:bodyPr/>
                    <a:lstStyle/>
                    <a:p>
                      <a:pPr algn="ctr" fontAlgn="b"/>
                      <a:endParaRPr lang="en-US" sz="1700" b="0" i="0" u="none" strike="noStrike" dirty="0">
                        <a:solidFill>
                          <a:srgbClr val="000000"/>
                        </a:solidFill>
                        <a:effectLst/>
                        <a:latin typeface="Arial" panose="020B0604020202020204" pitchFamily="34" charset="0"/>
                      </a:endParaRPr>
                    </a:p>
                  </a:txBody>
                  <a:tcPr marL="15858" marR="15858" marT="15858" marB="0" anchor="ctr"/>
                </a:tc>
                <a:extLst>
                  <a:ext uri="{0D108BD9-81ED-4DB2-BD59-A6C34878D82A}">
                    <a16:rowId xmlns:a16="http://schemas.microsoft.com/office/drawing/2014/main" val="2232436839"/>
                  </a:ext>
                </a:extLst>
              </a:tr>
              <a:tr h="355864">
                <a:tc>
                  <a:txBody>
                    <a:bodyPr/>
                    <a:lstStyle/>
                    <a:p>
                      <a:pPr algn="ctr" fontAlgn="b"/>
                      <a:endParaRPr lang="en-US" sz="1800" b="0" i="0" u="none" strike="noStrike" dirty="0">
                        <a:solidFill>
                          <a:srgbClr val="000000"/>
                        </a:solidFill>
                        <a:effectLst/>
                        <a:latin typeface="Calibri" panose="020F0502020204030204" pitchFamily="34" charset="0"/>
                      </a:endParaRPr>
                    </a:p>
                  </a:txBody>
                  <a:tcPr marL="15858" marR="15858" marT="15858"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endParaRPr lang="en-US" sz="1800" b="0" i="0" u="none" strike="noStrike" dirty="0">
                        <a:solidFill>
                          <a:srgbClr val="000000"/>
                        </a:solidFill>
                        <a:effectLst/>
                        <a:latin typeface="Calibri" panose="020F0502020204030204" pitchFamily="34" charset="0"/>
                      </a:endParaRPr>
                    </a:p>
                  </a:txBody>
                  <a:tcPr marL="15858" marR="15858" marT="15858" marB="0" anchor="ctr"/>
                </a:tc>
                <a:tc>
                  <a:txBody>
                    <a:bodyPr/>
                    <a:lstStyle/>
                    <a:p>
                      <a:pPr algn="ctr" fontAlgn="b"/>
                      <a:endParaRPr lang="en-US" sz="1800" b="0" i="0" u="none" strike="noStrike" dirty="0">
                        <a:solidFill>
                          <a:srgbClr val="000000"/>
                        </a:solidFill>
                        <a:effectLst/>
                        <a:latin typeface="Calibri" panose="020F0502020204030204" pitchFamily="34" charset="0"/>
                      </a:endParaRPr>
                    </a:p>
                  </a:txBody>
                  <a:tcPr marL="15858" marR="15858" marT="15858" marB="0" anchor="ctr"/>
                </a:tc>
                <a:tc>
                  <a:txBody>
                    <a:bodyPr/>
                    <a:lstStyle/>
                    <a:p>
                      <a:pPr algn="ctr" fontAlgn="b"/>
                      <a:endParaRPr lang="en-US" sz="1700" b="0" i="0" u="none" strike="noStrike" dirty="0">
                        <a:solidFill>
                          <a:srgbClr val="000000"/>
                        </a:solidFill>
                        <a:effectLst/>
                        <a:latin typeface="Arial" panose="020B0604020202020204" pitchFamily="34" charset="0"/>
                      </a:endParaRPr>
                    </a:p>
                  </a:txBody>
                  <a:tcPr marL="15858" marR="15858" marT="15858" marB="0" anchor="ctr"/>
                </a:tc>
                <a:tc>
                  <a:txBody>
                    <a:bodyPr/>
                    <a:lstStyle/>
                    <a:p>
                      <a:pPr algn="ctr" fontAlgn="b"/>
                      <a:endParaRPr lang="en-US" sz="1700" b="0" i="0" u="none" strike="noStrike" dirty="0">
                        <a:solidFill>
                          <a:srgbClr val="000000"/>
                        </a:solidFill>
                        <a:effectLst/>
                        <a:latin typeface="Arial" panose="020B0604020202020204" pitchFamily="34" charset="0"/>
                      </a:endParaRPr>
                    </a:p>
                  </a:txBody>
                  <a:tcPr marL="15858" marR="15858" marT="15858" marB="0" anchor="ctr"/>
                </a:tc>
                <a:extLst>
                  <a:ext uri="{0D108BD9-81ED-4DB2-BD59-A6C34878D82A}">
                    <a16:rowId xmlns:a16="http://schemas.microsoft.com/office/drawing/2014/main" val="2513293853"/>
                  </a:ext>
                </a:extLst>
              </a:tr>
            </a:tbl>
          </a:graphicData>
        </a:graphic>
      </p:graphicFrame>
      <p:sp>
        <p:nvSpPr>
          <p:cNvPr id="2" name="Title 1">
            <a:extLst>
              <a:ext uri="{FF2B5EF4-FFF2-40B4-BE49-F238E27FC236}">
                <a16:creationId xmlns:a16="http://schemas.microsoft.com/office/drawing/2014/main" id="{58880D43-9F31-AE14-CAB0-4CEB8B1D57B6}"/>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3600" kern="1200" dirty="0">
                <a:solidFill>
                  <a:srgbClr val="FFFFFF"/>
                </a:solidFill>
                <a:latin typeface="+mj-lt"/>
                <a:ea typeface="+mj-ea"/>
                <a:cs typeface="+mj-cs"/>
              </a:rPr>
              <a:t>Re-Analysis of Morris et al. (2021)</a:t>
            </a:r>
          </a:p>
        </p:txBody>
      </p:sp>
    </p:spTree>
    <p:extLst>
      <p:ext uri="{BB962C8B-B14F-4D97-AF65-F5344CB8AC3E}">
        <p14:creationId xmlns:p14="http://schemas.microsoft.com/office/powerpoint/2010/main" val="123775199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hart 4">
            <a:extLst>
              <a:ext uri="{FF2B5EF4-FFF2-40B4-BE49-F238E27FC236}">
                <a16:creationId xmlns:a16="http://schemas.microsoft.com/office/drawing/2014/main" id="{4EA44186-6852-4B24-84D4-F369474E6CBF}"/>
              </a:ext>
            </a:extLst>
          </p:cNvPr>
          <p:cNvGraphicFramePr>
            <a:graphicFrameLocks/>
          </p:cNvGraphicFramePr>
          <p:nvPr/>
        </p:nvGraphicFramePr>
        <p:xfrm>
          <a:off x="4776788" y="642938"/>
          <a:ext cx="6780213" cy="336391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 name="Table 2">
            <a:extLst>
              <a:ext uri="{FF2B5EF4-FFF2-40B4-BE49-F238E27FC236}">
                <a16:creationId xmlns:a16="http://schemas.microsoft.com/office/drawing/2014/main" id="{FAB372C5-3332-437D-BAEE-063FC1D46B03}"/>
              </a:ext>
            </a:extLst>
          </p:cNvPr>
          <p:cNvGraphicFramePr>
            <a:graphicFrameLocks noGrp="1"/>
          </p:cNvGraphicFramePr>
          <p:nvPr>
            <p:extLst>
              <p:ext uri="{D42A27DB-BD31-4B8C-83A1-F6EECF244321}">
                <p14:modId xmlns:p14="http://schemas.microsoft.com/office/powerpoint/2010/main" val="139699136"/>
              </p:ext>
            </p:extLst>
          </p:nvPr>
        </p:nvGraphicFramePr>
        <p:xfrm>
          <a:off x="4776788" y="4085729"/>
          <a:ext cx="6788195" cy="2135184"/>
        </p:xfrm>
        <a:graphic>
          <a:graphicData uri="http://schemas.openxmlformats.org/drawingml/2006/table">
            <a:tbl>
              <a:tblPr bandRow="1">
                <a:tableStyleId>{2D5ABB26-0587-4C30-8999-92F81FD0307C}</a:tableStyleId>
              </a:tblPr>
              <a:tblGrid>
                <a:gridCol w="632967">
                  <a:extLst>
                    <a:ext uri="{9D8B030D-6E8A-4147-A177-3AD203B41FA5}">
                      <a16:colId xmlns:a16="http://schemas.microsoft.com/office/drawing/2014/main" val="919882019"/>
                    </a:ext>
                  </a:extLst>
                </a:gridCol>
                <a:gridCol w="1538807">
                  <a:extLst>
                    <a:ext uri="{9D8B030D-6E8A-4147-A177-3AD203B41FA5}">
                      <a16:colId xmlns:a16="http://schemas.microsoft.com/office/drawing/2014/main" val="549682957"/>
                    </a:ext>
                  </a:extLst>
                </a:gridCol>
                <a:gridCol w="1538807">
                  <a:extLst>
                    <a:ext uri="{9D8B030D-6E8A-4147-A177-3AD203B41FA5}">
                      <a16:colId xmlns:a16="http://schemas.microsoft.com/office/drawing/2014/main" val="2425735205"/>
                    </a:ext>
                  </a:extLst>
                </a:gridCol>
                <a:gridCol w="1538807">
                  <a:extLst>
                    <a:ext uri="{9D8B030D-6E8A-4147-A177-3AD203B41FA5}">
                      <a16:colId xmlns:a16="http://schemas.microsoft.com/office/drawing/2014/main" val="2326352363"/>
                    </a:ext>
                  </a:extLst>
                </a:gridCol>
                <a:gridCol w="1538807">
                  <a:extLst>
                    <a:ext uri="{9D8B030D-6E8A-4147-A177-3AD203B41FA5}">
                      <a16:colId xmlns:a16="http://schemas.microsoft.com/office/drawing/2014/main" val="1652180211"/>
                    </a:ext>
                  </a:extLst>
                </a:gridCol>
              </a:tblGrid>
              <a:tr h="355864">
                <a:tc>
                  <a:txBody>
                    <a:bodyPr/>
                    <a:lstStyle/>
                    <a:p>
                      <a:pPr algn="ctr" fontAlgn="b"/>
                      <a:endParaRPr lang="en-US" sz="1800" b="0" i="0" u="none" strike="noStrike" dirty="0">
                        <a:solidFill>
                          <a:srgbClr val="000000"/>
                        </a:solidFill>
                        <a:effectLst/>
                        <a:latin typeface="Calibri" panose="020F0502020204030204" pitchFamily="34" charset="0"/>
                      </a:endParaRPr>
                    </a:p>
                  </a:txBody>
                  <a:tcPr marL="15858" marR="15858" marT="15858" marB="0" anchor="ctr">
                    <a:lnB w="12700" cap="flat" cmpd="sng" algn="ctr">
                      <a:solidFill>
                        <a:schemeClr val="tx1"/>
                      </a:solidFill>
                      <a:prstDash val="solid"/>
                      <a:round/>
                      <a:headEnd type="none" w="med" len="med"/>
                      <a:tailEnd type="none" w="med" len="med"/>
                    </a:lnB>
                  </a:tcPr>
                </a:tc>
                <a:tc>
                  <a:txBody>
                    <a:bodyPr/>
                    <a:lstStyle/>
                    <a:p>
                      <a:pPr algn="ctr" fontAlgn="b"/>
                      <a:r>
                        <a:rPr lang="en-US" sz="1800" b="0" i="0" u="none" strike="noStrike" dirty="0">
                          <a:solidFill>
                            <a:srgbClr val="000000"/>
                          </a:solidFill>
                          <a:effectLst/>
                          <a:latin typeface="Calibri" panose="020F0502020204030204" pitchFamily="34" charset="0"/>
                        </a:rPr>
                        <a:t>% Elevated</a:t>
                      </a:r>
                    </a:p>
                  </a:txBody>
                  <a:tcPr marL="15858" marR="15858" marT="15858" marB="0" anchor="ctr">
                    <a:lnB w="12700" cap="flat" cmpd="sng" algn="ctr">
                      <a:solidFill>
                        <a:schemeClr val="tx1"/>
                      </a:solidFill>
                      <a:prstDash val="solid"/>
                      <a:round/>
                      <a:headEnd type="none" w="med" len="med"/>
                      <a:tailEnd type="none" w="med" len="med"/>
                    </a:lnB>
                  </a:tcPr>
                </a:tc>
                <a:tc>
                  <a:txBody>
                    <a:bodyPr/>
                    <a:lstStyle/>
                    <a:p>
                      <a:pPr algn="ctr" fontAlgn="ctr"/>
                      <a:r>
                        <a:rPr lang="en-US" sz="1800" u="none" strike="noStrike" dirty="0">
                          <a:effectLst/>
                        </a:rPr>
                        <a:t>AUC</a:t>
                      </a:r>
                      <a:endParaRPr lang="en-US" sz="1800" b="0" i="0" u="none" strike="noStrike" dirty="0">
                        <a:solidFill>
                          <a:srgbClr val="000000"/>
                        </a:solidFill>
                        <a:effectLst/>
                        <a:latin typeface="Calibri" panose="020F0502020204030204" pitchFamily="34" charset="0"/>
                      </a:endParaRPr>
                    </a:p>
                  </a:txBody>
                  <a:tcPr marL="15858" marR="15858" marT="15858" marB="0" anchor="ctr">
                    <a:lnB w="12700" cap="flat" cmpd="sng" algn="ctr">
                      <a:solidFill>
                        <a:schemeClr val="tx1"/>
                      </a:solidFill>
                      <a:prstDash val="solid"/>
                      <a:round/>
                      <a:headEnd type="none" w="med" len="med"/>
                      <a:tailEnd type="none" w="med" len="med"/>
                    </a:lnB>
                  </a:tcPr>
                </a:tc>
                <a:tc>
                  <a:txBody>
                    <a:bodyPr/>
                    <a:lstStyle/>
                    <a:p>
                      <a:pPr algn="ctr" fontAlgn="ctr"/>
                      <a:r>
                        <a:rPr lang="en-US" sz="1800" u="none" strike="noStrike" dirty="0">
                          <a:effectLst/>
                        </a:rPr>
                        <a:t>Sensitivity</a:t>
                      </a:r>
                      <a:endParaRPr lang="en-US" sz="1800" b="0" i="0" u="none" strike="noStrike" dirty="0">
                        <a:solidFill>
                          <a:srgbClr val="000000"/>
                        </a:solidFill>
                        <a:effectLst/>
                        <a:latin typeface="Calibri" panose="020F0502020204030204" pitchFamily="34" charset="0"/>
                      </a:endParaRPr>
                    </a:p>
                  </a:txBody>
                  <a:tcPr marL="15858" marR="15858" marT="15858" marB="0" anchor="ctr">
                    <a:lnB w="12700" cap="flat" cmpd="sng" algn="ctr">
                      <a:solidFill>
                        <a:schemeClr val="tx1"/>
                      </a:solidFill>
                      <a:prstDash val="solid"/>
                      <a:round/>
                      <a:headEnd type="none" w="med" len="med"/>
                      <a:tailEnd type="none" w="med" len="med"/>
                    </a:lnB>
                  </a:tcPr>
                </a:tc>
                <a:tc>
                  <a:txBody>
                    <a:bodyPr/>
                    <a:lstStyle/>
                    <a:p>
                      <a:pPr algn="ctr" fontAlgn="ctr"/>
                      <a:r>
                        <a:rPr lang="en-US" sz="1800" u="none" strike="noStrike" dirty="0">
                          <a:effectLst/>
                        </a:rPr>
                        <a:t>Specificity</a:t>
                      </a:r>
                      <a:endParaRPr lang="en-US" sz="1800" b="0" i="0" u="none" strike="noStrike" dirty="0">
                        <a:solidFill>
                          <a:srgbClr val="000000"/>
                        </a:solidFill>
                        <a:effectLst/>
                        <a:latin typeface="Calibri" panose="020F0502020204030204" pitchFamily="34" charset="0"/>
                      </a:endParaRPr>
                    </a:p>
                  </a:txBody>
                  <a:tcPr marL="15858" marR="15858" marT="15858" marB="0" anchor="ct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42940158"/>
                  </a:ext>
                </a:extLst>
              </a:tr>
              <a:tr h="355864">
                <a:tc>
                  <a:txBody>
                    <a:bodyPr/>
                    <a:lstStyle/>
                    <a:p>
                      <a:pPr algn="ctr" fontAlgn="b"/>
                      <a:r>
                        <a:rPr lang="en-US" sz="1800" u="none" strike="noStrike" dirty="0">
                          <a:effectLst/>
                        </a:rPr>
                        <a:t>F</a:t>
                      </a:r>
                      <a:endParaRPr lang="en-US" sz="1800" b="0" i="0" u="none" strike="noStrike" dirty="0">
                        <a:solidFill>
                          <a:srgbClr val="000000"/>
                        </a:solidFill>
                        <a:effectLst/>
                        <a:latin typeface="Calibri" panose="020F0502020204030204" pitchFamily="34" charset="0"/>
                      </a:endParaRPr>
                    </a:p>
                  </a:txBody>
                  <a:tcPr marL="15858" marR="15858" marT="15858" marB="0" anchor="ctr">
                    <a:lnT w="12700" cap="flat" cmpd="sng" algn="ctr">
                      <a:solidFill>
                        <a:schemeClr val="tx1"/>
                      </a:solidFill>
                      <a:prstDash val="solid"/>
                      <a:round/>
                      <a:headEnd type="none" w="med" len="med"/>
                      <a:tailEnd type="none" w="med" len="med"/>
                    </a:lnT>
                  </a:tcPr>
                </a:tc>
                <a:tc>
                  <a:txBody>
                    <a:bodyPr/>
                    <a:lstStyle/>
                    <a:p>
                      <a:pPr algn="ctr" fontAlgn="b"/>
                      <a:r>
                        <a:rPr lang="en-US" sz="1800" b="0" i="0" u="none" strike="noStrike" dirty="0">
                          <a:solidFill>
                            <a:srgbClr val="000000"/>
                          </a:solidFill>
                          <a:effectLst/>
                          <a:latin typeface="Calibri" panose="020F0502020204030204" pitchFamily="34" charset="0"/>
                        </a:rPr>
                        <a:t>34%</a:t>
                      </a:r>
                    </a:p>
                  </a:txBody>
                  <a:tcPr marL="15858" marR="15858" marT="15858" marB="0" anchor="ctr">
                    <a:lnT w="12700" cap="flat" cmpd="sng" algn="ctr">
                      <a:solidFill>
                        <a:schemeClr val="tx1"/>
                      </a:solidFill>
                      <a:prstDash val="solid"/>
                      <a:round/>
                      <a:headEnd type="none" w="med" len="med"/>
                      <a:tailEnd type="none" w="med" len="med"/>
                    </a:lnT>
                  </a:tcPr>
                </a:tc>
                <a:tc>
                  <a:txBody>
                    <a:bodyPr/>
                    <a:lstStyle/>
                    <a:p>
                      <a:pPr algn="ctr" fontAlgn="b"/>
                      <a:r>
                        <a:rPr lang="en-US" sz="1800" u="none" strike="noStrike" dirty="0">
                          <a:effectLst/>
                        </a:rPr>
                        <a:t>0.81</a:t>
                      </a:r>
                      <a:endParaRPr lang="en-US" sz="1800" b="0" i="0" u="none" strike="noStrike" dirty="0">
                        <a:solidFill>
                          <a:srgbClr val="000000"/>
                        </a:solidFill>
                        <a:effectLst/>
                        <a:latin typeface="Calibri" panose="020F0502020204030204" pitchFamily="34" charset="0"/>
                      </a:endParaRPr>
                    </a:p>
                  </a:txBody>
                  <a:tcPr marL="15858" marR="15858" marT="15858" marB="0" anchor="ctr">
                    <a:lnT w="12700" cap="flat" cmpd="sng" algn="ctr">
                      <a:solidFill>
                        <a:schemeClr val="tx1"/>
                      </a:solidFill>
                      <a:prstDash val="solid"/>
                      <a:round/>
                      <a:headEnd type="none" w="med" len="med"/>
                      <a:tailEnd type="none" w="med" len="med"/>
                    </a:lnT>
                  </a:tcPr>
                </a:tc>
                <a:tc>
                  <a:txBody>
                    <a:bodyPr/>
                    <a:lstStyle/>
                    <a:p>
                      <a:pPr algn="ctr" fontAlgn="b"/>
                      <a:r>
                        <a:rPr lang="en-US" sz="1700" u="none" strike="noStrike" dirty="0">
                          <a:effectLst/>
                        </a:rPr>
                        <a:t>0.43</a:t>
                      </a:r>
                      <a:endParaRPr lang="en-US" sz="1700" b="0" i="0" u="none" strike="noStrike" dirty="0">
                        <a:solidFill>
                          <a:srgbClr val="000000"/>
                        </a:solidFill>
                        <a:effectLst/>
                        <a:latin typeface="Arial" panose="020B0604020202020204" pitchFamily="34" charset="0"/>
                      </a:endParaRPr>
                    </a:p>
                  </a:txBody>
                  <a:tcPr marL="15858" marR="15858" marT="15858" marB="0" anchor="ctr">
                    <a:lnT w="12700" cap="flat" cmpd="sng" algn="ctr">
                      <a:solidFill>
                        <a:schemeClr val="tx1"/>
                      </a:solidFill>
                      <a:prstDash val="solid"/>
                      <a:round/>
                      <a:headEnd type="none" w="med" len="med"/>
                      <a:tailEnd type="none" w="med" len="med"/>
                    </a:lnT>
                  </a:tcPr>
                </a:tc>
                <a:tc>
                  <a:txBody>
                    <a:bodyPr/>
                    <a:lstStyle/>
                    <a:p>
                      <a:pPr algn="ctr" fontAlgn="b"/>
                      <a:r>
                        <a:rPr lang="en-US" sz="1700" u="none" strike="noStrike" dirty="0">
                          <a:effectLst/>
                        </a:rPr>
                        <a:t>0.97</a:t>
                      </a:r>
                      <a:endParaRPr lang="en-US" sz="1700" b="0" i="0" u="none" strike="noStrike" dirty="0">
                        <a:solidFill>
                          <a:srgbClr val="000000"/>
                        </a:solidFill>
                        <a:effectLst/>
                        <a:latin typeface="Arial" panose="020B0604020202020204" pitchFamily="34" charset="0"/>
                      </a:endParaRPr>
                    </a:p>
                  </a:txBody>
                  <a:tcPr marL="15858" marR="15858" marT="15858" marB="0" anchor="ct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2204562286"/>
                  </a:ext>
                </a:extLst>
              </a:tr>
              <a:tr h="355864">
                <a:tc>
                  <a:txBody>
                    <a:bodyPr/>
                    <a:lstStyle/>
                    <a:p>
                      <a:pPr algn="ctr" fontAlgn="b"/>
                      <a:r>
                        <a:rPr lang="en-US" sz="1800" u="none" strike="noStrike" dirty="0" err="1">
                          <a:effectLst/>
                        </a:rPr>
                        <a:t>Fp</a:t>
                      </a:r>
                      <a:endParaRPr lang="en-US" sz="1800" b="0" i="0" u="none" strike="noStrike" dirty="0">
                        <a:solidFill>
                          <a:srgbClr val="000000"/>
                        </a:solidFill>
                        <a:effectLst/>
                        <a:latin typeface="Calibri" panose="020F0502020204030204" pitchFamily="34" charset="0"/>
                      </a:endParaRPr>
                    </a:p>
                  </a:txBody>
                  <a:tcPr marL="15858" marR="15858" marT="15858"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800" b="0" i="0" u="none" strike="noStrike" dirty="0">
                          <a:solidFill>
                            <a:srgbClr val="000000"/>
                          </a:solidFill>
                          <a:effectLst/>
                          <a:latin typeface="Calibri" panose="020F0502020204030204" pitchFamily="34" charset="0"/>
                        </a:rPr>
                        <a:t>33%</a:t>
                      </a:r>
                    </a:p>
                  </a:txBody>
                  <a:tcPr marL="15858" marR="15858" marT="15858" marB="0" anchor="ctr"/>
                </a:tc>
                <a:tc>
                  <a:txBody>
                    <a:bodyPr/>
                    <a:lstStyle/>
                    <a:p>
                      <a:pPr algn="ctr" fontAlgn="b"/>
                      <a:r>
                        <a:rPr lang="en-US" sz="1800" u="none" strike="noStrike" dirty="0">
                          <a:effectLst/>
                        </a:rPr>
                        <a:t>0.78</a:t>
                      </a:r>
                      <a:endParaRPr lang="en-US" sz="1800" b="0" i="0" u="none" strike="noStrike" dirty="0">
                        <a:solidFill>
                          <a:srgbClr val="000000"/>
                        </a:solidFill>
                        <a:effectLst/>
                        <a:latin typeface="Calibri" panose="020F0502020204030204" pitchFamily="34" charset="0"/>
                      </a:endParaRPr>
                    </a:p>
                  </a:txBody>
                  <a:tcPr marL="15858" marR="15858" marT="15858" marB="0" anchor="ctr"/>
                </a:tc>
                <a:tc>
                  <a:txBody>
                    <a:bodyPr/>
                    <a:lstStyle/>
                    <a:p>
                      <a:pPr algn="ctr" fontAlgn="b"/>
                      <a:r>
                        <a:rPr lang="en-US" sz="1700" u="none" strike="noStrike" dirty="0">
                          <a:effectLst/>
                        </a:rPr>
                        <a:t>0.42</a:t>
                      </a:r>
                      <a:endParaRPr lang="en-US" sz="1700" b="0" i="0" u="none" strike="noStrike" dirty="0">
                        <a:solidFill>
                          <a:srgbClr val="000000"/>
                        </a:solidFill>
                        <a:effectLst/>
                        <a:latin typeface="Arial" panose="020B0604020202020204" pitchFamily="34" charset="0"/>
                      </a:endParaRPr>
                    </a:p>
                  </a:txBody>
                  <a:tcPr marL="15858" marR="15858" marT="15858" marB="0" anchor="ctr"/>
                </a:tc>
                <a:tc>
                  <a:txBody>
                    <a:bodyPr/>
                    <a:lstStyle/>
                    <a:p>
                      <a:pPr algn="ctr" fontAlgn="b"/>
                      <a:r>
                        <a:rPr lang="en-US" sz="1700" u="none" strike="noStrike" dirty="0">
                          <a:effectLst/>
                        </a:rPr>
                        <a:t>0.99</a:t>
                      </a:r>
                      <a:endParaRPr lang="en-US" sz="1700" b="0" i="0" u="none" strike="noStrike" dirty="0">
                        <a:solidFill>
                          <a:srgbClr val="000000"/>
                        </a:solidFill>
                        <a:effectLst/>
                        <a:latin typeface="Arial" panose="020B0604020202020204" pitchFamily="34" charset="0"/>
                      </a:endParaRPr>
                    </a:p>
                  </a:txBody>
                  <a:tcPr marL="15858" marR="15858" marT="15858" marB="0" anchor="ctr"/>
                </a:tc>
                <a:extLst>
                  <a:ext uri="{0D108BD9-81ED-4DB2-BD59-A6C34878D82A}">
                    <a16:rowId xmlns:a16="http://schemas.microsoft.com/office/drawing/2014/main" val="3652935967"/>
                  </a:ext>
                </a:extLst>
              </a:tr>
              <a:tr h="355864">
                <a:tc>
                  <a:txBody>
                    <a:bodyPr/>
                    <a:lstStyle/>
                    <a:p>
                      <a:pPr algn="ctr" fontAlgn="b"/>
                      <a:r>
                        <a:rPr lang="en-US" sz="1800" b="1" u="none" strike="noStrike" dirty="0">
                          <a:effectLst/>
                        </a:rPr>
                        <a:t>Fs</a:t>
                      </a:r>
                      <a:endParaRPr lang="en-US" sz="1800" b="1" i="0" u="none" strike="noStrike" dirty="0">
                        <a:solidFill>
                          <a:srgbClr val="000000"/>
                        </a:solidFill>
                        <a:effectLst/>
                        <a:latin typeface="Calibri" panose="020F0502020204030204" pitchFamily="34" charset="0"/>
                      </a:endParaRPr>
                    </a:p>
                  </a:txBody>
                  <a:tcPr marL="15858" marR="15858" marT="15858"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800" b="1" i="0" u="none" strike="noStrike" dirty="0">
                          <a:solidFill>
                            <a:srgbClr val="000000"/>
                          </a:solidFill>
                          <a:effectLst/>
                          <a:latin typeface="Calibri" panose="020F0502020204030204" pitchFamily="34" charset="0"/>
                        </a:rPr>
                        <a:t>29%</a:t>
                      </a:r>
                    </a:p>
                  </a:txBody>
                  <a:tcPr marL="15858" marR="15858" marT="15858" marB="0" anchor="ctr"/>
                </a:tc>
                <a:tc>
                  <a:txBody>
                    <a:bodyPr/>
                    <a:lstStyle/>
                    <a:p>
                      <a:pPr algn="ctr" fontAlgn="b"/>
                      <a:r>
                        <a:rPr lang="en-US" sz="1800" b="1" u="none" strike="noStrike" dirty="0">
                          <a:effectLst/>
                        </a:rPr>
                        <a:t>0.83</a:t>
                      </a:r>
                      <a:endParaRPr lang="en-US" sz="1800" b="1" i="0" u="none" strike="noStrike" dirty="0">
                        <a:solidFill>
                          <a:srgbClr val="000000"/>
                        </a:solidFill>
                        <a:effectLst/>
                        <a:latin typeface="Calibri" panose="020F0502020204030204" pitchFamily="34" charset="0"/>
                      </a:endParaRPr>
                    </a:p>
                  </a:txBody>
                  <a:tcPr marL="15858" marR="15858" marT="15858" marB="0" anchor="ctr"/>
                </a:tc>
                <a:tc>
                  <a:txBody>
                    <a:bodyPr/>
                    <a:lstStyle/>
                    <a:p>
                      <a:pPr algn="ctr" fontAlgn="b"/>
                      <a:r>
                        <a:rPr lang="en-US" sz="1700" b="1" u="none" strike="noStrike" dirty="0">
                          <a:effectLst/>
                        </a:rPr>
                        <a:t>0.40</a:t>
                      </a:r>
                      <a:endParaRPr lang="en-US" sz="1700" b="1" i="0" u="none" strike="noStrike" dirty="0">
                        <a:solidFill>
                          <a:srgbClr val="000000"/>
                        </a:solidFill>
                        <a:effectLst/>
                        <a:latin typeface="Arial" panose="020B0604020202020204" pitchFamily="34" charset="0"/>
                      </a:endParaRPr>
                    </a:p>
                  </a:txBody>
                  <a:tcPr marL="15858" marR="15858" marT="15858" marB="0" anchor="ctr"/>
                </a:tc>
                <a:tc>
                  <a:txBody>
                    <a:bodyPr/>
                    <a:lstStyle/>
                    <a:p>
                      <a:pPr algn="ctr" fontAlgn="b"/>
                      <a:r>
                        <a:rPr lang="en-US" sz="1700" b="1" u="none" strike="noStrike" dirty="0">
                          <a:effectLst/>
                        </a:rPr>
                        <a:t>0.99</a:t>
                      </a:r>
                      <a:endParaRPr lang="en-US" sz="1700" b="1" i="0" u="none" strike="noStrike" dirty="0">
                        <a:solidFill>
                          <a:srgbClr val="000000"/>
                        </a:solidFill>
                        <a:effectLst/>
                        <a:latin typeface="Arial" panose="020B0604020202020204" pitchFamily="34" charset="0"/>
                      </a:endParaRPr>
                    </a:p>
                  </a:txBody>
                  <a:tcPr marL="15858" marR="15858" marT="15858" marB="0" anchor="ctr"/>
                </a:tc>
                <a:extLst>
                  <a:ext uri="{0D108BD9-81ED-4DB2-BD59-A6C34878D82A}">
                    <a16:rowId xmlns:a16="http://schemas.microsoft.com/office/drawing/2014/main" val="1209546464"/>
                  </a:ext>
                </a:extLst>
              </a:tr>
              <a:tr h="355864">
                <a:tc>
                  <a:txBody>
                    <a:bodyPr/>
                    <a:lstStyle/>
                    <a:p>
                      <a:pPr algn="ctr" fontAlgn="b"/>
                      <a:endParaRPr lang="en-US" sz="1800" b="0" i="0" u="none" strike="noStrike" dirty="0">
                        <a:solidFill>
                          <a:srgbClr val="000000"/>
                        </a:solidFill>
                        <a:effectLst/>
                        <a:latin typeface="Calibri" panose="020F0502020204030204" pitchFamily="34" charset="0"/>
                      </a:endParaRPr>
                    </a:p>
                  </a:txBody>
                  <a:tcPr marL="15858" marR="15858" marT="15858"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endParaRPr lang="en-US" sz="1800" b="0" i="0" u="none" strike="noStrike" dirty="0">
                        <a:solidFill>
                          <a:srgbClr val="000000"/>
                        </a:solidFill>
                        <a:effectLst/>
                        <a:latin typeface="Calibri" panose="020F0502020204030204" pitchFamily="34" charset="0"/>
                      </a:endParaRPr>
                    </a:p>
                  </a:txBody>
                  <a:tcPr marL="15858" marR="15858" marT="15858" marB="0" anchor="ctr"/>
                </a:tc>
                <a:tc>
                  <a:txBody>
                    <a:bodyPr/>
                    <a:lstStyle/>
                    <a:p>
                      <a:pPr algn="ctr" fontAlgn="b"/>
                      <a:endParaRPr lang="en-US" sz="1800" b="0" i="0" u="none" strike="noStrike" dirty="0">
                        <a:solidFill>
                          <a:srgbClr val="000000"/>
                        </a:solidFill>
                        <a:effectLst/>
                        <a:latin typeface="Calibri" panose="020F0502020204030204" pitchFamily="34" charset="0"/>
                      </a:endParaRPr>
                    </a:p>
                  </a:txBody>
                  <a:tcPr marL="15858" marR="15858" marT="15858" marB="0" anchor="ctr"/>
                </a:tc>
                <a:tc>
                  <a:txBody>
                    <a:bodyPr/>
                    <a:lstStyle/>
                    <a:p>
                      <a:pPr algn="ctr" fontAlgn="b"/>
                      <a:endParaRPr lang="en-US" sz="1700" b="0" i="0" u="none" strike="noStrike" dirty="0">
                        <a:solidFill>
                          <a:srgbClr val="000000"/>
                        </a:solidFill>
                        <a:effectLst/>
                        <a:latin typeface="Arial" panose="020B0604020202020204" pitchFamily="34" charset="0"/>
                      </a:endParaRPr>
                    </a:p>
                  </a:txBody>
                  <a:tcPr marL="15858" marR="15858" marT="15858" marB="0" anchor="ctr"/>
                </a:tc>
                <a:tc>
                  <a:txBody>
                    <a:bodyPr/>
                    <a:lstStyle/>
                    <a:p>
                      <a:pPr algn="ctr" fontAlgn="b"/>
                      <a:endParaRPr lang="en-US" sz="1700" b="0" i="0" u="none" strike="noStrike" dirty="0">
                        <a:solidFill>
                          <a:srgbClr val="000000"/>
                        </a:solidFill>
                        <a:effectLst/>
                        <a:latin typeface="Arial" panose="020B0604020202020204" pitchFamily="34" charset="0"/>
                      </a:endParaRPr>
                    </a:p>
                  </a:txBody>
                  <a:tcPr marL="15858" marR="15858" marT="15858" marB="0" anchor="ctr"/>
                </a:tc>
                <a:extLst>
                  <a:ext uri="{0D108BD9-81ED-4DB2-BD59-A6C34878D82A}">
                    <a16:rowId xmlns:a16="http://schemas.microsoft.com/office/drawing/2014/main" val="2232436839"/>
                  </a:ext>
                </a:extLst>
              </a:tr>
              <a:tr h="355864">
                <a:tc>
                  <a:txBody>
                    <a:bodyPr/>
                    <a:lstStyle/>
                    <a:p>
                      <a:pPr algn="ctr" fontAlgn="b"/>
                      <a:endParaRPr lang="en-US" sz="1800" b="0" i="0" u="none" strike="noStrike" dirty="0">
                        <a:solidFill>
                          <a:srgbClr val="000000"/>
                        </a:solidFill>
                        <a:effectLst/>
                        <a:latin typeface="Calibri" panose="020F0502020204030204" pitchFamily="34" charset="0"/>
                      </a:endParaRPr>
                    </a:p>
                  </a:txBody>
                  <a:tcPr marL="15858" marR="15858" marT="15858"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endParaRPr lang="en-US" sz="1800" b="0" i="0" u="none" strike="noStrike" dirty="0">
                        <a:solidFill>
                          <a:srgbClr val="000000"/>
                        </a:solidFill>
                        <a:effectLst/>
                        <a:latin typeface="Calibri" panose="020F0502020204030204" pitchFamily="34" charset="0"/>
                      </a:endParaRPr>
                    </a:p>
                  </a:txBody>
                  <a:tcPr marL="15858" marR="15858" marT="15858" marB="0" anchor="ctr"/>
                </a:tc>
                <a:tc>
                  <a:txBody>
                    <a:bodyPr/>
                    <a:lstStyle/>
                    <a:p>
                      <a:pPr algn="ctr" fontAlgn="b"/>
                      <a:endParaRPr lang="en-US" sz="1800" b="0" i="0" u="none" strike="noStrike" dirty="0">
                        <a:solidFill>
                          <a:srgbClr val="000000"/>
                        </a:solidFill>
                        <a:effectLst/>
                        <a:latin typeface="Calibri" panose="020F0502020204030204" pitchFamily="34" charset="0"/>
                      </a:endParaRPr>
                    </a:p>
                  </a:txBody>
                  <a:tcPr marL="15858" marR="15858" marT="15858" marB="0" anchor="ctr"/>
                </a:tc>
                <a:tc>
                  <a:txBody>
                    <a:bodyPr/>
                    <a:lstStyle/>
                    <a:p>
                      <a:pPr algn="ctr" fontAlgn="b"/>
                      <a:endParaRPr lang="en-US" sz="1700" b="0" i="0" u="none" strike="noStrike" dirty="0">
                        <a:solidFill>
                          <a:srgbClr val="000000"/>
                        </a:solidFill>
                        <a:effectLst/>
                        <a:latin typeface="Arial" panose="020B0604020202020204" pitchFamily="34" charset="0"/>
                      </a:endParaRPr>
                    </a:p>
                  </a:txBody>
                  <a:tcPr marL="15858" marR="15858" marT="15858" marB="0" anchor="ctr"/>
                </a:tc>
                <a:tc>
                  <a:txBody>
                    <a:bodyPr/>
                    <a:lstStyle/>
                    <a:p>
                      <a:pPr algn="ctr" fontAlgn="b"/>
                      <a:endParaRPr lang="en-US" sz="1700" b="0" i="0" u="none" strike="noStrike" dirty="0">
                        <a:solidFill>
                          <a:srgbClr val="000000"/>
                        </a:solidFill>
                        <a:effectLst/>
                        <a:latin typeface="Arial" panose="020B0604020202020204" pitchFamily="34" charset="0"/>
                      </a:endParaRPr>
                    </a:p>
                  </a:txBody>
                  <a:tcPr marL="15858" marR="15858" marT="15858" marB="0" anchor="ctr"/>
                </a:tc>
                <a:extLst>
                  <a:ext uri="{0D108BD9-81ED-4DB2-BD59-A6C34878D82A}">
                    <a16:rowId xmlns:a16="http://schemas.microsoft.com/office/drawing/2014/main" val="2513293853"/>
                  </a:ext>
                </a:extLst>
              </a:tr>
            </a:tbl>
          </a:graphicData>
        </a:graphic>
      </p:graphicFrame>
      <p:sp>
        <p:nvSpPr>
          <p:cNvPr id="2" name="Title 1">
            <a:extLst>
              <a:ext uri="{FF2B5EF4-FFF2-40B4-BE49-F238E27FC236}">
                <a16:creationId xmlns:a16="http://schemas.microsoft.com/office/drawing/2014/main" id="{58880D43-9F31-AE14-CAB0-4CEB8B1D57B6}"/>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3600" kern="1200" dirty="0">
                <a:solidFill>
                  <a:srgbClr val="FFFFFF"/>
                </a:solidFill>
                <a:latin typeface="+mj-lt"/>
                <a:ea typeface="+mj-ea"/>
                <a:cs typeface="+mj-cs"/>
              </a:rPr>
              <a:t>Re-Analysis of Morris et al. (2021)</a:t>
            </a:r>
          </a:p>
        </p:txBody>
      </p:sp>
    </p:spTree>
    <p:extLst>
      <p:ext uri="{BB962C8B-B14F-4D97-AF65-F5344CB8AC3E}">
        <p14:creationId xmlns:p14="http://schemas.microsoft.com/office/powerpoint/2010/main" val="114976819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hart 4">
            <a:extLst>
              <a:ext uri="{FF2B5EF4-FFF2-40B4-BE49-F238E27FC236}">
                <a16:creationId xmlns:a16="http://schemas.microsoft.com/office/drawing/2014/main" id="{4EA44186-6852-4B24-84D4-F369474E6CBF}"/>
              </a:ext>
            </a:extLst>
          </p:cNvPr>
          <p:cNvGraphicFramePr>
            <a:graphicFrameLocks/>
          </p:cNvGraphicFramePr>
          <p:nvPr>
            <p:extLst>
              <p:ext uri="{D42A27DB-BD31-4B8C-83A1-F6EECF244321}">
                <p14:modId xmlns:p14="http://schemas.microsoft.com/office/powerpoint/2010/main" val="3260421755"/>
              </p:ext>
            </p:extLst>
          </p:nvPr>
        </p:nvGraphicFramePr>
        <p:xfrm>
          <a:off x="4776788" y="642938"/>
          <a:ext cx="6780213" cy="336391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 name="Table 2">
            <a:extLst>
              <a:ext uri="{FF2B5EF4-FFF2-40B4-BE49-F238E27FC236}">
                <a16:creationId xmlns:a16="http://schemas.microsoft.com/office/drawing/2014/main" id="{FAB372C5-3332-437D-BAEE-063FC1D46B03}"/>
              </a:ext>
            </a:extLst>
          </p:cNvPr>
          <p:cNvGraphicFramePr>
            <a:graphicFrameLocks noGrp="1"/>
          </p:cNvGraphicFramePr>
          <p:nvPr>
            <p:extLst>
              <p:ext uri="{D42A27DB-BD31-4B8C-83A1-F6EECF244321}">
                <p14:modId xmlns:p14="http://schemas.microsoft.com/office/powerpoint/2010/main" val="1252432920"/>
              </p:ext>
            </p:extLst>
          </p:nvPr>
        </p:nvGraphicFramePr>
        <p:xfrm>
          <a:off x="4776788" y="4085729"/>
          <a:ext cx="6788195" cy="2135184"/>
        </p:xfrm>
        <a:graphic>
          <a:graphicData uri="http://schemas.openxmlformats.org/drawingml/2006/table">
            <a:tbl>
              <a:tblPr bandRow="1">
                <a:tableStyleId>{2D5ABB26-0587-4C30-8999-92F81FD0307C}</a:tableStyleId>
              </a:tblPr>
              <a:tblGrid>
                <a:gridCol w="632967">
                  <a:extLst>
                    <a:ext uri="{9D8B030D-6E8A-4147-A177-3AD203B41FA5}">
                      <a16:colId xmlns:a16="http://schemas.microsoft.com/office/drawing/2014/main" val="919882019"/>
                    </a:ext>
                  </a:extLst>
                </a:gridCol>
                <a:gridCol w="1538807">
                  <a:extLst>
                    <a:ext uri="{9D8B030D-6E8A-4147-A177-3AD203B41FA5}">
                      <a16:colId xmlns:a16="http://schemas.microsoft.com/office/drawing/2014/main" val="549682957"/>
                    </a:ext>
                  </a:extLst>
                </a:gridCol>
                <a:gridCol w="1538807">
                  <a:extLst>
                    <a:ext uri="{9D8B030D-6E8A-4147-A177-3AD203B41FA5}">
                      <a16:colId xmlns:a16="http://schemas.microsoft.com/office/drawing/2014/main" val="2425735205"/>
                    </a:ext>
                  </a:extLst>
                </a:gridCol>
                <a:gridCol w="1538807">
                  <a:extLst>
                    <a:ext uri="{9D8B030D-6E8A-4147-A177-3AD203B41FA5}">
                      <a16:colId xmlns:a16="http://schemas.microsoft.com/office/drawing/2014/main" val="2326352363"/>
                    </a:ext>
                  </a:extLst>
                </a:gridCol>
                <a:gridCol w="1538807">
                  <a:extLst>
                    <a:ext uri="{9D8B030D-6E8A-4147-A177-3AD203B41FA5}">
                      <a16:colId xmlns:a16="http://schemas.microsoft.com/office/drawing/2014/main" val="1652180211"/>
                    </a:ext>
                  </a:extLst>
                </a:gridCol>
              </a:tblGrid>
              <a:tr h="355864">
                <a:tc>
                  <a:txBody>
                    <a:bodyPr/>
                    <a:lstStyle/>
                    <a:p>
                      <a:pPr algn="ctr" fontAlgn="b"/>
                      <a:endParaRPr lang="en-US" sz="1800" b="0" i="0" u="none" strike="noStrike" dirty="0">
                        <a:solidFill>
                          <a:srgbClr val="000000"/>
                        </a:solidFill>
                        <a:effectLst/>
                        <a:latin typeface="Calibri" panose="020F0502020204030204" pitchFamily="34" charset="0"/>
                      </a:endParaRPr>
                    </a:p>
                  </a:txBody>
                  <a:tcPr marL="15858" marR="15858" marT="15858" marB="0" anchor="ctr">
                    <a:lnB w="12700" cap="flat" cmpd="sng" algn="ctr">
                      <a:solidFill>
                        <a:schemeClr val="tx1"/>
                      </a:solidFill>
                      <a:prstDash val="solid"/>
                      <a:round/>
                      <a:headEnd type="none" w="med" len="med"/>
                      <a:tailEnd type="none" w="med" len="med"/>
                    </a:lnB>
                  </a:tcPr>
                </a:tc>
                <a:tc>
                  <a:txBody>
                    <a:bodyPr/>
                    <a:lstStyle/>
                    <a:p>
                      <a:pPr algn="ctr" fontAlgn="b"/>
                      <a:r>
                        <a:rPr lang="en-US" sz="1800" b="0" i="0" u="none" strike="noStrike" dirty="0">
                          <a:solidFill>
                            <a:srgbClr val="000000"/>
                          </a:solidFill>
                          <a:effectLst/>
                          <a:latin typeface="Calibri" panose="020F0502020204030204" pitchFamily="34" charset="0"/>
                        </a:rPr>
                        <a:t>% Elevated</a:t>
                      </a:r>
                    </a:p>
                  </a:txBody>
                  <a:tcPr marL="15858" marR="15858" marT="15858" marB="0" anchor="ctr">
                    <a:lnB w="12700" cap="flat" cmpd="sng" algn="ctr">
                      <a:solidFill>
                        <a:schemeClr val="tx1"/>
                      </a:solidFill>
                      <a:prstDash val="solid"/>
                      <a:round/>
                      <a:headEnd type="none" w="med" len="med"/>
                      <a:tailEnd type="none" w="med" len="med"/>
                    </a:lnB>
                  </a:tcPr>
                </a:tc>
                <a:tc>
                  <a:txBody>
                    <a:bodyPr/>
                    <a:lstStyle/>
                    <a:p>
                      <a:pPr algn="ctr" fontAlgn="ctr"/>
                      <a:r>
                        <a:rPr lang="en-US" sz="1800" u="none" strike="noStrike" dirty="0">
                          <a:effectLst/>
                        </a:rPr>
                        <a:t>AUC</a:t>
                      </a:r>
                      <a:endParaRPr lang="en-US" sz="1800" b="0" i="0" u="none" strike="noStrike" dirty="0">
                        <a:solidFill>
                          <a:srgbClr val="000000"/>
                        </a:solidFill>
                        <a:effectLst/>
                        <a:latin typeface="Calibri" panose="020F0502020204030204" pitchFamily="34" charset="0"/>
                      </a:endParaRPr>
                    </a:p>
                  </a:txBody>
                  <a:tcPr marL="15858" marR="15858" marT="15858" marB="0" anchor="ctr">
                    <a:lnB w="12700" cap="flat" cmpd="sng" algn="ctr">
                      <a:solidFill>
                        <a:schemeClr val="tx1"/>
                      </a:solidFill>
                      <a:prstDash val="solid"/>
                      <a:round/>
                      <a:headEnd type="none" w="med" len="med"/>
                      <a:tailEnd type="none" w="med" len="med"/>
                    </a:lnB>
                  </a:tcPr>
                </a:tc>
                <a:tc>
                  <a:txBody>
                    <a:bodyPr/>
                    <a:lstStyle/>
                    <a:p>
                      <a:pPr algn="ctr" fontAlgn="ctr"/>
                      <a:r>
                        <a:rPr lang="en-US" sz="1800" u="none" strike="noStrike" dirty="0">
                          <a:effectLst/>
                        </a:rPr>
                        <a:t>Sensitivity</a:t>
                      </a:r>
                      <a:endParaRPr lang="en-US" sz="1800" b="0" i="0" u="none" strike="noStrike" dirty="0">
                        <a:solidFill>
                          <a:srgbClr val="000000"/>
                        </a:solidFill>
                        <a:effectLst/>
                        <a:latin typeface="Calibri" panose="020F0502020204030204" pitchFamily="34" charset="0"/>
                      </a:endParaRPr>
                    </a:p>
                  </a:txBody>
                  <a:tcPr marL="15858" marR="15858" marT="15858" marB="0" anchor="ctr">
                    <a:lnB w="12700" cap="flat" cmpd="sng" algn="ctr">
                      <a:solidFill>
                        <a:schemeClr val="tx1"/>
                      </a:solidFill>
                      <a:prstDash val="solid"/>
                      <a:round/>
                      <a:headEnd type="none" w="med" len="med"/>
                      <a:tailEnd type="none" w="med" len="med"/>
                    </a:lnB>
                  </a:tcPr>
                </a:tc>
                <a:tc>
                  <a:txBody>
                    <a:bodyPr/>
                    <a:lstStyle/>
                    <a:p>
                      <a:pPr algn="ctr" fontAlgn="ctr"/>
                      <a:r>
                        <a:rPr lang="en-US" sz="1800" u="none" strike="noStrike" dirty="0">
                          <a:effectLst/>
                        </a:rPr>
                        <a:t>Specificity</a:t>
                      </a:r>
                      <a:endParaRPr lang="en-US" sz="1800" b="0" i="0" u="none" strike="noStrike" dirty="0">
                        <a:solidFill>
                          <a:srgbClr val="000000"/>
                        </a:solidFill>
                        <a:effectLst/>
                        <a:latin typeface="Calibri" panose="020F0502020204030204" pitchFamily="34" charset="0"/>
                      </a:endParaRPr>
                    </a:p>
                  </a:txBody>
                  <a:tcPr marL="15858" marR="15858" marT="15858" marB="0" anchor="ct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42940158"/>
                  </a:ext>
                </a:extLst>
              </a:tr>
              <a:tr h="355864">
                <a:tc>
                  <a:txBody>
                    <a:bodyPr/>
                    <a:lstStyle/>
                    <a:p>
                      <a:pPr algn="ctr" fontAlgn="b"/>
                      <a:r>
                        <a:rPr lang="en-US" sz="1800" u="none" strike="noStrike" dirty="0">
                          <a:effectLst/>
                        </a:rPr>
                        <a:t>F</a:t>
                      </a:r>
                      <a:endParaRPr lang="en-US" sz="1800" b="0" i="0" u="none" strike="noStrike" dirty="0">
                        <a:solidFill>
                          <a:srgbClr val="000000"/>
                        </a:solidFill>
                        <a:effectLst/>
                        <a:latin typeface="Calibri" panose="020F0502020204030204" pitchFamily="34" charset="0"/>
                      </a:endParaRPr>
                    </a:p>
                  </a:txBody>
                  <a:tcPr marL="15858" marR="15858" marT="15858" marB="0" anchor="ctr">
                    <a:lnT w="12700" cap="flat" cmpd="sng" algn="ctr">
                      <a:solidFill>
                        <a:schemeClr val="tx1"/>
                      </a:solidFill>
                      <a:prstDash val="solid"/>
                      <a:round/>
                      <a:headEnd type="none" w="med" len="med"/>
                      <a:tailEnd type="none" w="med" len="med"/>
                    </a:lnT>
                  </a:tcPr>
                </a:tc>
                <a:tc>
                  <a:txBody>
                    <a:bodyPr/>
                    <a:lstStyle/>
                    <a:p>
                      <a:pPr algn="ctr" fontAlgn="b"/>
                      <a:r>
                        <a:rPr lang="en-US" sz="1800" b="0" i="0" u="none" strike="noStrike" dirty="0">
                          <a:solidFill>
                            <a:srgbClr val="000000"/>
                          </a:solidFill>
                          <a:effectLst/>
                          <a:latin typeface="Calibri" panose="020F0502020204030204" pitchFamily="34" charset="0"/>
                        </a:rPr>
                        <a:t>34%</a:t>
                      </a:r>
                    </a:p>
                  </a:txBody>
                  <a:tcPr marL="15858" marR="15858" marT="15858" marB="0" anchor="ctr">
                    <a:lnT w="12700" cap="flat" cmpd="sng" algn="ctr">
                      <a:solidFill>
                        <a:schemeClr val="tx1"/>
                      </a:solidFill>
                      <a:prstDash val="solid"/>
                      <a:round/>
                      <a:headEnd type="none" w="med" len="med"/>
                      <a:tailEnd type="none" w="med" len="med"/>
                    </a:lnT>
                  </a:tcPr>
                </a:tc>
                <a:tc>
                  <a:txBody>
                    <a:bodyPr/>
                    <a:lstStyle/>
                    <a:p>
                      <a:pPr algn="ctr" fontAlgn="b"/>
                      <a:r>
                        <a:rPr lang="en-US" sz="1800" u="none" strike="noStrike" dirty="0">
                          <a:effectLst/>
                        </a:rPr>
                        <a:t>0.81</a:t>
                      </a:r>
                      <a:endParaRPr lang="en-US" sz="1800" b="0" i="0" u="none" strike="noStrike" dirty="0">
                        <a:solidFill>
                          <a:srgbClr val="000000"/>
                        </a:solidFill>
                        <a:effectLst/>
                        <a:latin typeface="Calibri" panose="020F0502020204030204" pitchFamily="34" charset="0"/>
                      </a:endParaRPr>
                    </a:p>
                  </a:txBody>
                  <a:tcPr marL="15858" marR="15858" marT="15858" marB="0" anchor="ctr">
                    <a:lnT w="12700" cap="flat" cmpd="sng" algn="ctr">
                      <a:solidFill>
                        <a:schemeClr val="tx1"/>
                      </a:solidFill>
                      <a:prstDash val="solid"/>
                      <a:round/>
                      <a:headEnd type="none" w="med" len="med"/>
                      <a:tailEnd type="none" w="med" len="med"/>
                    </a:lnT>
                  </a:tcPr>
                </a:tc>
                <a:tc>
                  <a:txBody>
                    <a:bodyPr/>
                    <a:lstStyle/>
                    <a:p>
                      <a:pPr algn="ctr" fontAlgn="b"/>
                      <a:r>
                        <a:rPr lang="en-US" sz="1700" u="none" strike="noStrike" dirty="0">
                          <a:effectLst/>
                        </a:rPr>
                        <a:t>0.43</a:t>
                      </a:r>
                      <a:endParaRPr lang="en-US" sz="1700" b="0" i="0" u="none" strike="noStrike" dirty="0">
                        <a:solidFill>
                          <a:srgbClr val="000000"/>
                        </a:solidFill>
                        <a:effectLst/>
                        <a:latin typeface="Arial" panose="020B0604020202020204" pitchFamily="34" charset="0"/>
                      </a:endParaRPr>
                    </a:p>
                  </a:txBody>
                  <a:tcPr marL="15858" marR="15858" marT="15858" marB="0" anchor="ctr">
                    <a:lnT w="12700" cap="flat" cmpd="sng" algn="ctr">
                      <a:solidFill>
                        <a:schemeClr val="tx1"/>
                      </a:solidFill>
                      <a:prstDash val="solid"/>
                      <a:round/>
                      <a:headEnd type="none" w="med" len="med"/>
                      <a:tailEnd type="none" w="med" len="med"/>
                    </a:lnT>
                  </a:tcPr>
                </a:tc>
                <a:tc>
                  <a:txBody>
                    <a:bodyPr/>
                    <a:lstStyle/>
                    <a:p>
                      <a:pPr algn="ctr" fontAlgn="b"/>
                      <a:r>
                        <a:rPr lang="en-US" sz="1700" u="none" strike="noStrike" dirty="0">
                          <a:effectLst/>
                        </a:rPr>
                        <a:t>0.97</a:t>
                      </a:r>
                      <a:endParaRPr lang="en-US" sz="1700" b="0" i="0" u="none" strike="noStrike" dirty="0">
                        <a:solidFill>
                          <a:srgbClr val="000000"/>
                        </a:solidFill>
                        <a:effectLst/>
                        <a:latin typeface="Arial" panose="020B0604020202020204" pitchFamily="34" charset="0"/>
                      </a:endParaRPr>
                    </a:p>
                  </a:txBody>
                  <a:tcPr marL="15858" marR="15858" marT="15858" marB="0" anchor="ct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2204562286"/>
                  </a:ext>
                </a:extLst>
              </a:tr>
              <a:tr h="355864">
                <a:tc>
                  <a:txBody>
                    <a:bodyPr/>
                    <a:lstStyle/>
                    <a:p>
                      <a:pPr algn="ctr" fontAlgn="b"/>
                      <a:r>
                        <a:rPr lang="en-US" sz="1800" u="none" strike="noStrike" dirty="0" err="1">
                          <a:effectLst/>
                        </a:rPr>
                        <a:t>Fp</a:t>
                      </a:r>
                      <a:endParaRPr lang="en-US" sz="1800" b="0" i="0" u="none" strike="noStrike" dirty="0">
                        <a:solidFill>
                          <a:srgbClr val="000000"/>
                        </a:solidFill>
                        <a:effectLst/>
                        <a:latin typeface="Calibri" panose="020F0502020204030204" pitchFamily="34" charset="0"/>
                      </a:endParaRPr>
                    </a:p>
                  </a:txBody>
                  <a:tcPr marL="15858" marR="15858" marT="15858"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800" b="0" i="0" u="none" strike="noStrike" dirty="0">
                          <a:solidFill>
                            <a:srgbClr val="000000"/>
                          </a:solidFill>
                          <a:effectLst/>
                          <a:latin typeface="Calibri" panose="020F0502020204030204" pitchFamily="34" charset="0"/>
                        </a:rPr>
                        <a:t>33%</a:t>
                      </a:r>
                    </a:p>
                  </a:txBody>
                  <a:tcPr marL="15858" marR="15858" marT="15858" marB="0" anchor="ctr"/>
                </a:tc>
                <a:tc>
                  <a:txBody>
                    <a:bodyPr/>
                    <a:lstStyle/>
                    <a:p>
                      <a:pPr algn="ctr" fontAlgn="b"/>
                      <a:r>
                        <a:rPr lang="en-US" sz="1800" u="none" strike="noStrike" dirty="0">
                          <a:effectLst/>
                        </a:rPr>
                        <a:t>0.78</a:t>
                      </a:r>
                      <a:endParaRPr lang="en-US" sz="1800" b="0" i="0" u="none" strike="noStrike" dirty="0">
                        <a:solidFill>
                          <a:srgbClr val="000000"/>
                        </a:solidFill>
                        <a:effectLst/>
                        <a:latin typeface="Calibri" panose="020F0502020204030204" pitchFamily="34" charset="0"/>
                      </a:endParaRPr>
                    </a:p>
                  </a:txBody>
                  <a:tcPr marL="15858" marR="15858" marT="15858" marB="0" anchor="ctr"/>
                </a:tc>
                <a:tc>
                  <a:txBody>
                    <a:bodyPr/>
                    <a:lstStyle/>
                    <a:p>
                      <a:pPr algn="ctr" fontAlgn="b"/>
                      <a:r>
                        <a:rPr lang="en-US" sz="1700" u="none" strike="noStrike" dirty="0">
                          <a:effectLst/>
                        </a:rPr>
                        <a:t>0.42</a:t>
                      </a:r>
                      <a:endParaRPr lang="en-US" sz="1700" b="0" i="0" u="none" strike="noStrike" dirty="0">
                        <a:solidFill>
                          <a:srgbClr val="000000"/>
                        </a:solidFill>
                        <a:effectLst/>
                        <a:latin typeface="Arial" panose="020B0604020202020204" pitchFamily="34" charset="0"/>
                      </a:endParaRPr>
                    </a:p>
                  </a:txBody>
                  <a:tcPr marL="15858" marR="15858" marT="15858" marB="0" anchor="ctr"/>
                </a:tc>
                <a:tc>
                  <a:txBody>
                    <a:bodyPr/>
                    <a:lstStyle/>
                    <a:p>
                      <a:pPr algn="ctr" fontAlgn="b"/>
                      <a:r>
                        <a:rPr lang="en-US" sz="1700" u="none" strike="noStrike" dirty="0">
                          <a:effectLst/>
                        </a:rPr>
                        <a:t>0.99</a:t>
                      </a:r>
                      <a:endParaRPr lang="en-US" sz="1700" b="0" i="0" u="none" strike="noStrike" dirty="0">
                        <a:solidFill>
                          <a:srgbClr val="000000"/>
                        </a:solidFill>
                        <a:effectLst/>
                        <a:latin typeface="Arial" panose="020B0604020202020204" pitchFamily="34" charset="0"/>
                      </a:endParaRPr>
                    </a:p>
                  </a:txBody>
                  <a:tcPr marL="15858" marR="15858" marT="15858" marB="0" anchor="ctr"/>
                </a:tc>
                <a:extLst>
                  <a:ext uri="{0D108BD9-81ED-4DB2-BD59-A6C34878D82A}">
                    <a16:rowId xmlns:a16="http://schemas.microsoft.com/office/drawing/2014/main" val="3652935967"/>
                  </a:ext>
                </a:extLst>
              </a:tr>
              <a:tr h="355864">
                <a:tc>
                  <a:txBody>
                    <a:bodyPr/>
                    <a:lstStyle/>
                    <a:p>
                      <a:pPr algn="ctr" fontAlgn="b"/>
                      <a:r>
                        <a:rPr lang="en-US" sz="1800" u="none" strike="noStrike" dirty="0">
                          <a:effectLst/>
                        </a:rPr>
                        <a:t>Fs</a:t>
                      </a:r>
                      <a:endParaRPr lang="en-US" sz="1800" b="0" i="0" u="none" strike="noStrike" dirty="0">
                        <a:solidFill>
                          <a:srgbClr val="000000"/>
                        </a:solidFill>
                        <a:effectLst/>
                        <a:latin typeface="Calibri" panose="020F0502020204030204" pitchFamily="34" charset="0"/>
                      </a:endParaRPr>
                    </a:p>
                  </a:txBody>
                  <a:tcPr marL="15858" marR="15858" marT="15858"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800" b="0" i="0" u="none" strike="noStrike" dirty="0">
                          <a:solidFill>
                            <a:srgbClr val="000000"/>
                          </a:solidFill>
                          <a:effectLst/>
                          <a:latin typeface="Calibri" panose="020F0502020204030204" pitchFamily="34" charset="0"/>
                        </a:rPr>
                        <a:t>29%</a:t>
                      </a:r>
                    </a:p>
                  </a:txBody>
                  <a:tcPr marL="15858" marR="15858" marT="15858" marB="0" anchor="ctr"/>
                </a:tc>
                <a:tc>
                  <a:txBody>
                    <a:bodyPr/>
                    <a:lstStyle/>
                    <a:p>
                      <a:pPr algn="ctr" fontAlgn="b"/>
                      <a:r>
                        <a:rPr lang="en-US" sz="1800" u="none" strike="noStrike" dirty="0">
                          <a:effectLst/>
                        </a:rPr>
                        <a:t>0.83</a:t>
                      </a:r>
                      <a:endParaRPr lang="en-US" sz="1800" b="0" i="0" u="none" strike="noStrike" dirty="0">
                        <a:solidFill>
                          <a:srgbClr val="000000"/>
                        </a:solidFill>
                        <a:effectLst/>
                        <a:latin typeface="Calibri" panose="020F0502020204030204" pitchFamily="34" charset="0"/>
                      </a:endParaRPr>
                    </a:p>
                  </a:txBody>
                  <a:tcPr marL="15858" marR="15858" marT="15858" marB="0" anchor="ctr"/>
                </a:tc>
                <a:tc>
                  <a:txBody>
                    <a:bodyPr/>
                    <a:lstStyle/>
                    <a:p>
                      <a:pPr algn="ctr" fontAlgn="b"/>
                      <a:r>
                        <a:rPr lang="en-US" sz="1700" u="none" strike="noStrike" dirty="0">
                          <a:effectLst/>
                        </a:rPr>
                        <a:t>0.40</a:t>
                      </a:r>
                      <a:endParaRPr lang="en-US" sz="1700" b="0" i="0" u="none" strike="noStrike" dirty="0">
                        <a:solidFill>
                          <a:srgbClr val="000000"/>
                        </a:solidFill>
                        <a:effectLst/>
                        <a:latin typeface="Arial" panose="020B0604020202020204" pitchFamily="34" charset="0"/>
                      </a:endParaRPr>
                    </a:p>
                  </a:txBody>
                  <a:tcPr marL="15858" marR="15858" marT="15858" marB="0" anchor="ctr"/>
                </a:tc>
                <a:tc>
                  <a:txBody>
                    <a:bodyPr/>
                    <a:lstStyle/>
                    <a:p>
                      <a:pPr algn="ctr" fontAlgn="b"/>
                      <a:r>
                        <a:rPr lang="en-US" sz="1700" u="none" strike="noStrike" dirty="0">
                          <a:effectLst/>
                        </a:rPr>
                        <a:t>0.99</a:t>
                      </a:r>
                      <a:endParaRPr lang="en-US" sz="1700" b="0" i="0" u="none" strike="noStrike" dirty="0">
                        <a:solidFill>
                          <a:srgbClr val="000000"/>
                        </a:solidFill>
                        <a:effectLst/>
                        <a:latin typeface="Arial" panose="020B0604020202020204" pitchFamily="34" charset="0"/>
                      </a:endParaRPr>
                    </a:p>
                  </a:txBody>
                  <a:tcPr marL="15858" marR="15858" marT="15858" marB="0" anchor="ctr"/>
                </a:tc>
                <a:extLst>
                  <a:ext uri="{0D108BD9-81ED-4DB2-BD59-A6C34878D82A}">
                    <a16:rowId xmlns:a16="http://schemas.microsoft.com/office/drawing/2014/main" val="1209546464"/>
                  </a:ext>
                </a:extLst>
              </a:tr>
              <a:tr h="355864">
                <a:tc>
                  <a:txBody>
                    <a:bodyPr/>
                    <a:lstStyle/>
                    <a:p>
                      <a:pPr algn="ctr" fontAlgn="b"/>
                      <a:r>
                        <a:rPr lang="en-US" sz="1800" b="1" u="none" strike="noStrike" dirty="0">
                          <a:solidFill>
                            <a:schemeClr val="tx1"/>
                          </a:solidFill>
                          <a:effectLst/>
                        </a:rPr>
                        <a:t>FBS</a:t>
                      </a:r>
                      <a:endParaRPr lang="en-US" sz="1800" b="1" i="0" u="none" strike="noStrike" dirty="0">
                        <a:solidFill>
                          <a:schemeClr val="tx1"/>
                        </a:solidFill>
                        <a:effectLst/>
                        <a:latin typeface="Calibri" panose="020F0502020204030204" pitchFamily="34" charset="0"/>
                      </a:endParaRPr>
                    </a:p>
                  </a:txBody>
                  <a:tcPr marL="15858" marR="15858" marT="15858"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800" b="1" i="0" u="none" strike="noStrike" dirty="0">
                          <a:solidFill>
                            <a:schemeClr val="tx1"/>
                          </a:solidFill>
                          <a:effectLst/>
                          <a:latin typeface="Calibri" panose="020F0502020204030204" pitchFamily="34" charset="0"/>
                        </a:rPr>
                        <a:t>1%</a:t>
                      </a:r>
                    </a:p>
                  </a:txBody>
                  <a:tcPr marL="15858" marR="15858" marT="15858" marB="0" anchor="ctr"/>
                </a:tc>
                <a:tc>
                  <a:txBody>
                    <a:bodyPr/>
                    <a:lstStyle/>
                    <a:p>
                      <a:pPr algn="ctr" fontAlgn="b"/>
                      <a:r>
                        <a:rPr lang="en-US" sz="1800" b="1" u="none" strike="noStrike" dirty="0">
                          <a:solidFill>
                            <a:schemeClr val="tx1"/>
                          </a:solidFill>
                          <a:effectLst/>
                        </a:rPr>
                        <a:t>0.82</a:t>
                      </a:r>
                      <a:endParaRPr lang="en-US" sz="1800" b="1" i="0" u="none" strike="noStrike" dirty="0">
                        <a:solidFill>
                          <a:schemeClr val="tx1"/>
                        </a:solidFill>
                        <a:effectLst/>
                        <a:latin typeface="Calibri" panose="020F0502020204030204" pitchFamily="34" charset="0"/>
                      </a:endParaRPr>
                    </a:p>
                  </a:txBody>
                  <a:tcPr marL="15858" marR="15858" marT="15858" marB="0" anchor="ctr"/>
                </a:tc>
                <a:tc>
                  <a:txBody>
                    <a:bodyPr/>
                    <a:lstStyle/>
                    <a:p>
                      <a:pPr algn="ctr" fontAlgn="b"/>
                      <a:r>
                        <a:rPr lang="en-US" sz="1700" b="1" u="none" strike="noStrike" dirty="0">
                          <a:effectLst/>
                        </a:rPr>
                        <a:t>0.02</a:t>
                      </a:r>
                      <a:endParaRPr lang="en-US" sz="1700" b="1" i="0" u="none" strike="noStrike" dirty="0">
                        <a:solidFill>
                          <a:srgbClr val="000000"/>
                        </a:solidFill>
                        <a:effectLst/>
                        <a:latin typeface="Arial" panose="020B0604020202020204" pitchFamily="34" charset="0"/>
                      </a:endParaRPr>
                    </a:p>
                  </a:txBody>
                  <a:tcPr marL="15858" marR="15858" marT="15858" marB="0" anchor="ctr"/>
                </a:tc>
                <a:tc>
                  <a:txBody>
                    <a:bodyPr/>
                    <a:lstStyle/>
                    <a:p>
                      <a:pPr algn="ctr" fontAlgn="b"/>
                      <a:r>
                        <a:rPr lang="en-US" sz="1700" b="1" u="none" strike="noStrike" dirty="0">
                          <a:effectLst/>
                        </a:rPr>
                        <a:t>1.00</a:t>
                      </a:r>
                      <a:endParaRPr lang="en-US" sz="1700" b="1" i="0" u="none" strike="noStrike" dirty="0">
                        <a:solidFill>
                          <a:srgbClr val="000000"/>
                        </a:solidFill>
                        <a:effectLst/>
                        <a:latin typeface="Arial" panose="020B0604020202020204" pitchFamily="34" charset="0"/>
                      </a:endParaRPr>
                    </a:p>
                  </a:txBody>
                  <a:tcPr marL="15858" marR="15858" marT="15858" marB="0" anchor="ctr"/>
                </a:tc>
                <a:extLst>
                  <a:ext uri="{0D108BD9-81ED-4DB2-BD59-A6C34878D82A}">
                    <a16:rowId xmlns:a16="http://schemas.microsoft.com/office/drawing/2014/main" val="2232436839"/>
                  </a:ext>
                </a:extLst>
              </a:tr>
              <a:tr h="355864">
                <a:tc>
                  <a:txBody>
                    <a:bodyPr/>
                    <a:lstStyle/>
                    <a:p>
                      <a:pPr algn="ctr" fontAlgn="b"/>
                      <a:endParaRPr lang="en-US" sz="1800" b="0" i="0" u="none" strike="noStrike" dirty="0">
                        <a:solidFill>
                          <a:srgbClr val="000000"/>
                        </a:solidFill>
                        <a:effectLst/>
                        <a:latin typeface="Calibri" panose="020F0502020204030204" pitchFamily="34" charset="0"/>
                      </a:endParaRPr>
                    </a:p>
                  </a:txBody>
                  <a:tcPr marL="15858" marR="15858" marT="15858"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endParaRPr lang="en-US" sz="1800" b="0" i="0" u="none" strike="noStrike" dirty="0">
                        <a:solidFill>
                          <a:srgbClr val="000000"/>
                        </a:solidFill>
                        <a:effectLst/>
                        <a:latin typeface="Calibri" panose="020F0502020204030204" pitchFamily="34" charset="0"/>
                      </a:endParaRPr>
                    </a:p>
                  </a:txBody>
                  <a:tcPr marL="15858" marR="15858" marT="15858" marB="0" anchor="ctr"/>
                </a:tc>
                <a:tc>
                  <a:txBody>
                    <a:bodyPr/>
                    <a:lstStyle/>
                    <a:p>
                      <a:pPr algn="ctr" fontAlgn="b"/>
                      <a:endParaRPr lang="en-US" sz="1800" b="0" i="0" u="none" strike="noStrike" dirty="0">
                        <a:solidFill>
                          <a:srgbClr val="000000"/>
                        </a:solidFill>
                        <a:effectLst/>
                        <a:latin typeface="Calibri" panose="020F0502020204030204" pitchFamily="34" charset="0"/>
                      </a:endParaRPr>
                    </a:p>
                  </a:txBody>
                  <a:tcPr marL="15858" marR="15858" marT="15858" marB="0" anchor="ctr"/>
                </a:tc>
                <a:tc>
                  <a:txBody>
                    <a:bodyPr/>
                    <a:lstStyle/>
                    <a:p>
                      <a:pPr algn="ctr" fontAlgn="b"/>
                      <a:endParaRPr lang="en-US" sz="1700" b="0" i="0" u="none" strike="noStrike" dirty="0">
                        <a:solidFill>
                          <a:srgbClr val="000000"/>
                        </a:solidFill>
                        <a:effectLst/>
                        <a:latin typeface="Arial" panose="020B0604020202020204" pitchFamily="34" charset="0"/>
                      </a:endParaRPr>
                    </a:p>
                  </a:txBody>
                  <a:tcPr marL="15858" marR="15858" marT="15858" marB="0" anchor="ctr"/>
                </a:tc>
                <a:tc>
                  <a:txBody>
                    <a:bodyPr/>
                    <a:lstStyle/>
                    <a:p>
                      <a:pPr algn="ctr" fontAlgn="b"/>
                      <a:endParaRPr lang="en-US" sz="1700" b="0" i="0" u="none" strike="noStrike" dirty="0">
                        <a:solidFill>
                          <a:srgbClr val="000000"/>
                        </a:solidFill>
                        <a:effectLst/>
                        <a:latin typeface="Arial" panose="020B0604020202020204" pitchFamily="34" charset="0"/>
                      </a:endParaRPr>
                    </a:p>
                  </a:txBody>
                  <a:tcPr marL="15858" marR="15858" marT="15858" marB="0" anchor="ctr"/>
                </a:tc>
                <a:extLst>
                  <a:ext uri="{0D108BD9-81ED-4DB2-BD59-A6C34878D82A}">
                    <a16:rowId xmlns:a16="http://schemas.microsoft.com/office/drawing/2014/main" val="2513293853"/>
                  </a:ext>
                </a:extLst>
              </a:tr>
            </a:tbl>
          </a:graphicData>
        </a:graphic>
      </p:graphicFrame>
      <p:sp>
        <p:nvSpPr>
          <p:cNvPr id="2" name="Title 1">
            <a:extLst>
              <a:ext uri="{FF2B5EF4-FFF2-40B4-BE49-F238E27FC236}">
                <a16:creationId xmlns:a16="http://schemas.microsoft.com/office/drawing/2014/main" id="{58880D43-9F31-AE14-CAB0-4CEB8B1D57B6}"/>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3600" kern="1200" dirty="0">
                <a:solidFill>
                  <a:srgbClr val="FFFFFF"/>
                </a:solidFill>
                <a:latin typeface="+mj-lt"/>
                <a:ea typeface="+mj-ea"/>
                <a:cs typeface="+mj-cs"/>
              </a:rPr>
              <a:t>Re-Analysis of Morris et al. (2021)</a:t>
            </a:r>
          </a:p>
        </p:txBody>
      </p:sp>
    </p:spTree>
    <p:extLst>
      <p:ext uri="{BB962C8B-B14F-4D97-AF65-F5344CB8AC3E}">
        <p14:creationId xmlns:p14="http://schemas.microsoft.com/office/powerpoint/2010/main" val="117355199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hart 4">
            <a:extLst>
              <a:ext uri="{FF2B5EF4-FFF2-40B4-BE49-F238E27FC236}">
                <a16:creationId xmlns:a16="http://schemas.microsoft.com/office/drawing/2014/main" id="{4EA44186-6852-4B24-84D4-F369474E6CBF}"/>
              </a:ext>
            </a:extLst>
          </p:cNvPr>
          <p:cNvGraphicFramePr>
            <a:graphicFrameLocks/>
          </p:cNvGraphicFramePr>
          <p:nvPr>
            <p:extLst>
              <p:ext uri="{D42A27DB-BD31-4B8C-83A1-F6EECF244321}">
                <p14:modId xmlns:p14="http://schemas.microsoft.com/office/powerpoint/2010/main" val="1242944696"/>
              </p:ext>
            </p:extLst>
          </p:nvPr>
        </p:nvGraphicFramePr>
        <p:xfrm>
          <a:off x="4776788" y="642938"/>
          <a:ext cx="6780213" cy="336391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 name="Table 2">
            <a:extLst>
              <a:ext uri="{FF2B5EF4-FFF2-40B4-BE49-F238E27FC236}">
                <a16:creationId xmlns:a16="http://schemas.microsoft.com/office/drawing/2014/main" id="{FAB372C5-3332-437D-BAEE-063FC1D46B03}"/>
              </a:ext>
            </a:extLst>
          </p:cNvPr>
          <p:cNvGraphicFramePr>
            <a:graphicFrameLocks noGrp="1"/>
          </p:cNvGraphicFramePr>
          <p:nvPr>
            <p:extLst>
              <p:ext uri="{D42A27DB-BD31-4B8C-83A1-F6EECF244321}">
                <p14:modId xmlns:p14="http://schemas.microsoft.com/office/powerpoint/2010/main" val="525460763"/>
              </p:ext>
            </p:extLst>
          </p:nvPr>
        </p:nvGraphicFramePr>
        <p:xfrm>
          <a:off x="4776788" y="4085729"/>
          <a:ext cx="6788195" cy="2135184"/>
        </p:xfrm>
        <a:graphic>
          <a:graphicData uri="http://schemas.openxmlformats.org/drawingml/2006/table">
            <a:tbl>
              <a:tblPr bandRow="1">
                <a:tableStyleId>{2D5ABB26-0587-4C30-8999-92F81FD0307C}</a:tableStyleId>
              </a:tblPr>
              <a:tblGrid>
                <a:gridCol w="632967">
                  <a:extLst>
                    <a:ext uri="{9D8B030D-6E8A-4147-A177-3AD203B41FA5}">
                      <a16:colId xmlns:a16="http://schemas.microsoft.com/office/drawing/2014/main" val="919882019"/>
                    </a:ext>
                  </a:extLst>
                </a:gridCol>
                <a:gridCol w="1538807">
                  <a:extLst>
                    <a:ext uri="{9D8B030D-6E8A-4147-A177-3AD203B41FA5}">
                      <a16:colId xmlns:a16="http://schemas.microsoft.com/office/drawing/2014/main" val="549682957"/>
                    </a:ext>
                  </a:extLst>
                </a:gridCol>
                <a:gridCol w="1538807">
                  <a:extLst>
                    <a:ext uri="{9D8B030D-6E8A-4147-A177-3AD203B41FA5}">
                      <a16:colId xmlns:a16="http://schemas.microsoft.com/office/drawing/2014/main" val="2425735205"/>
                    </a:ext>
                  </a:extLst>
                </a:gridCol>
                <a:gridCol w="1538807">
                  <a:extLst>
                    <a:ext uri="{9D8B030D-6E8A-4147-A177-3AD203B41FA5}">
                      <a16:colId xmlns:a16="http://schemas.microsoft.com/office/drawing/2014/main" val="2326352363"/>
                    </a:ext>
                  </a:extLst>
                </a:gridCol>
                <a:gridCol w="1538807">
                  <a:extLst>
                    <a:ext uri="{9D8B030D-6E8A-4147-A177-3AD203B41FA5}">
                      <a16:colId xmlns:a16="http://schemas.microsoft.com/office/drawing/2014/main" val="1652180211"/>
                    </a:ext>
                  </a:extLst>
                </a:gridCol>
              </a:tblGrid>
              <a:tr h="355864">
                <a:tc>
                  <a:txBody>
                    <a:bodyPr/>
                    <a:lstStyle/>
                    <a:p>
                      <a:pPr algn="ctr" fontAlgn="b"/>
                      <a:endParaRPr lang="en-US" sz="1800" b="0" i="0" u="none" strike="noStrike" dirty="0">
                        <a:solidFill>
                          <a:srgbClr val="000000"/>
                        </a:solidFill>
                        <a:effectLst/>
                        <a:latin typeface="Calibri" panose="020F0502020204030204" pitchFamily="34" charset="0"/>
                      </a:endParaRPr>
                    </a:p>
                  </a:txBody>
                  <a:tcPr marL="15858" marR="15858" marT="15858" marB="0" anchor="ctr">
                    <a:lnB w="12700" cap="flat" cmpd="sng" algn="ctr">
                      <a:solidFill>
                        <a:schemeClr val="tx1"/>
                      </a:solidFill>
                      <a:prstDash val="solid"/>
                      <a:round/>
                      <a:headEnd type="none" w="med" len="med"/>
                      <a:tailEnd type="none" w="med" len="med"/>
                    </a:lnB>
                  </a:tcPr>
                </a:tc>
                <a:tc>
                  <a:txBody>
                    <a:bodyPr/>
                    <a:lstStyle/>
                    <a:p>
                      <a:pPr algn="ctr" fontAlgn="b"/>
                      <a:r>
                        <a:rPr lang="en-US" sz="1800" b="0" i="0" u="none" strike="noStrike" dirty="0">
                          <a:solidFill>
                            <a:srgbClr val="000000"/>
                          </a:solidFill>
                          <a:effectLst/>
                          <a:latin typeface="Calibri" panose="020F0502020204030204" pitchFamily="34" charset="0"/>
                        </a:rPr>
                        <a:t>% Elevated</a:t>
                      </a:r>
                    </a:p>
                  </a:txBody>
                  <a:tcPr marL="15858" marR="15858" marT="15858" marB="0" anchor="ctr">
                    <a:lnB w="12700" cap="flat" cmpd="sng" algn="ctr">
                      <a:solidFill>
                        <a:schemeClr val="tx1"/>
                      </a:solidFill>
                      <a:prstDash val="solid"/>
                      <a:round/>
                      <a:headEnd type="none" w="med" len="med"/>
                      <a:tailEnd type="none" w="med" len="med"/>
                    </a:lnB>
                  </a:tcPr>
                </a:tc>
                <a:tc>
                  <a:txBody>
                    <a:bodyPr/>
                    <a:lstStyle/>
                    <a:p>
                      <a:pPr algn="ctr" fontAlgn="ctr"/>
                      <a:r>
                        <a:rPr lang="en-US" sz="1800" u="none" strike="noStrike" dirty="0">
                          <a:effectLst/>
                        </a:rPr>
                        <a:t>AUC</a:t>
                      </a:r>
                      <a:endParaRPr lang="en-US" sz="1800" b="0" i="0" u="none" strike="noStrike" dirty="0">
                        <a:solidFill>
                          <a:srgbClr val="000000"/>
                        </a:solidFill>
                        <a:effectLst/>
                        <a:latin typeface="Calibri" panose="020F0502020204030204" pitchFamily="34" charset="0"/>
                      </a:endParaRPr>
                    </a:p>
                  </a:txBody>
                  <a:tcPr marL="15858" marR="15858" marT="15858" marB="0" anchor="ctr">
                    <a:lnB w="12700" cap="flat" cmpd="sng" algn="ctr">
                      <a:solidFill>
                        <a:schemeClr val="tx1"/>
                      </a:solidFill>
                      <a:prstDash val="solid"/>
                      <a:round/>
                      <a:headEnd type="none" w="med" len="med"/>
                      <a:tailEnd type="none" w="med" len="med"/>
                    </a:lnB>
                  </a:tcPr>
                </a:tc>
                <a:tc>
                  <a:txBody>
                    <a:bodyPr/>
                    <a:lstStyle/>
                    <a:p>
                      <a:pPr algn="ctr" fontAlgn="ctr"/>
                      <a:r>
                        <a:rPr lang="en-US" sz="1800" u="none" strike="noStrike" dirty="0">
                          <a:effectLst/>
                        </a:rPr>
                        <a:t>Sensitivity</a:t>
                      </a:r>
                      <a:endParaRPr lang="en-US" sz="1800" b="0" i="0" u="none" strike="noStrike" dirty="0">
                        <a:solidFill>
                          <a:srgbClr val="000000"/>
                        </a:solidFill>
                        <a:effectLst/>
                        <a:latin typeface="Calibri" panose="020F0502020204030204" pitchFamily="34" charset="0"/>
                      </a:endParaRPr>
                    </a:p>
                  </a:txBody>
                  <a:tcPr marL="15858" marR="15858" marT="15858" marB="0" anchor="ctr">
                    <a:lnB w="12700" cap="flat" cmpd="sng" algn="ctr">
                      <a:solidFill>
                        <a:schemeClr val="tx1"/>
                      </a:solidFill>
                      <a:prstDash val="solid"/>
                      <a:round/>
                      <a:headEnd type="none" w="med" len="med"/>
                      <a:tailEnd type="none" w="med" len="med"/>
                    </a:lnB>
                  </a:tcPr>
                </a:tc>
                <a:tc>
                  <a:txBody>
                    <a:bodyPr/>
                    <a:lstStyle/>
                    <a:p>
                      <a:pPr algn="ctr" fontAlgn="ctr"/>
                      <a:r>
                        <a:rPr lang="en-US" sz="1800" u="none" strike="noStrike" dirty="0">
                          <a:effectLst/>
                        </a:rPr>
                        <a:t>Specificity</a:t>
                      </a:r>
                      <a:endParaRPr lang="en-US" sz="1800" b="0" i="0" u="none" strike="noStrike" dirty="0">
                        <a:solidFill>
                          <a:srgbClr val="000000"/>
                        </a:solidFill>
                        <a:effectLst/>
                        <a:latin typeface="Calibri" panose="020F0502020204030204" pitchFamily="34" charset="0"/>
                      </a:endParaRPr>
                    </a:p>
                  </a:txBody>
                  <a:tcPr marL="15858" marR="15858" marT="15858" marB="0" anchor="ct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42940158"/>
                  </a:ext>
                </a:extLst>
              </a:tr>
              <a:tr h="355864">
                <a:tc>
                  <a:txBody>
                    <a:bodyPr/>
                    <a:lstStyle/>
                    <a:p>
                      <a:pPr algn="ctr" fontAlgn="b"/>
                      <a:r>
                        <a:rPr lang="en-US" sz="1800" u="none" strike="noStrike" dirty="0">
                          <a:effectLst/>
                        </a:rPr>
                        <a:t>F</a:t>
                      </a:r>
                      <a:endParaRPr lang="en-US" sz="1800" b="0" i="0" u="none" strike="noStrike" dirty="0">
                        <a:solidFill>
                          <a:srgbClr val="000000"/>
                        </a:solidFill>
                        <a:effectLst/>
                        <a:latin typeface="Calibri" panose="020F0502020204030204" pitchFamily="34" charset="0"/>
                      </a:endParaRPr>
                    </a:p>
                  </a:txBody>
                  <a:tcPr marL="15858" marR="15858" marT="15858" marB="0" anchor="ctr">
                    <a:lnT w="12700" cap="flat" cmpd="sng" algn="ctr">
                      <a:solidFill>
                        <a:schemeClr val="tx1"/>
                      </a:solidFill>
                      <a:prstDash val="solid"/>
                      <a:round/>
                      <a:headEnd type="none" w="med" len="med"/>
                      <a:tailEnd type="none" w="med" len="med"/>
                    </a:lnT>
                  </a:tcPr>
                </a:tc>
                <a:tc>
                  <a:txBody>
                    <a:bodyPr/>
                    <a:lstStyle/>
                    <a:p>
                      <a:pPr algn="ctr" fontAlgn="b"/>
                      <a:r>
                        <a:rPr lang="en-US" sz="1800" b="0" i="0" u="none" strike="noStrike" dirty="0">
                          <a:solidFill>
                            <a:srgbClr val="000000"/>
                          </a:solidFill>
                          <a:effectLst/>
                          <a:latin typeface="Calibri" panose="020F0502020204030204" pitchFamily="34" charset="0"/>
                        </a:rPr>
                        <a:t>34%</a:t>
                      </a:r>
                    </a:p>
                  </a:txBody>
                  <a:tcPr marL="15858" marR="15858" marT="15858" marB="0" anchor="ctr">
                    <a:lnT w="12700" cap="flat" cmpd="sng" algn="ctr">
                      <a:solidFill>
                        <a:schemeClr val="tx1"/>
                      </a:solidFill>
                      <a:prstDash val="solid"/>
                      <a:round/>
                      <a:headEnd type="none" w="med" len="med"/>
                      <a:tailEnd type="none" w="med" len="med"/>
                    </a:lnT>
                  </a:tcPr>
                </a:tc>
                <a:tc>
                  <a:txBody>
                    <a:bodyPr/>
                    <a:lstStyle/>
                    <a:p>
                      <a:pPr algn="ctr" fontAlgn="b"/>
                      <a:r>
                        <a:rPr lang="en-US" sz="1800" u="none" strike="noStrike" dirty="0">
                          <a:effectLst/>
                        </a:rPr>
                        <a:t>0.81</a:t>
                      </a:r>
                      <a:endParaRPr lang="en-US" sz="1800" b="0" i="0" u="none" strike="noStrike" dirty="0">
                        <a:solidFill>
                          <a:srgbClr val="000000"/>
                        </a:solidFill>
                        <a:effectLst/>
                        <a:latin typeface="Calibri" panose="020F0502020204030204" pitchFamily="34" charset="0"/>
                      </a:endParaRPr>
                    </a:p>
                  </a:txBody>
                  <a:tcPr marL="15858" marR="15858" marT="15858" marB="0" anchor="ctr">
                    <a:lnT w="12700" cap="flat" cmpd="sng" algn="ctr">
                      <a:solidFill>
                        <a:schemeClr val="tx1"/>
                      </a:solidFill>
                      <a:prstDash val="solid"/>
                      <a:round/>
                      <a:headEnd type="none" w="med" len="med"/>
                      <a:tailEnd type="none" w="med" len="med"/>
                    </a:lnT>
                  </a:tcPr>
                </a:tc>
                <a:tc>
                  <a:txBody>
                    <a:bodyPr/>
                    <a:lstStyle/>
                    <a:p>
                      <a:pPr algn="ctr" fontAlgn="b"/>
                      <a:r>
                        <a:rPr lang="en-US" sz="1700" u="none" strike="noStrike" dirty="0">
                          <a:effectLst/>
                        </a:rPr>
                        <a:t>0.43</a:t>
                      </a:r>
                      <a:endParaRPr lang="en-US" sz="1700" b="0" i="0" u="none" strike="noStrike" dirty="0">
                        <a:solidFill>
                          <a:srgbClr val="000000"/>
                        </a:solidFill>
                        <a:effectLst/>
                        <a:latin typeface="Arial" panose="020B0604020202020204" pitchFamily="34" charset="0"/>
                      </a:endParaRPr>
                    </a:p>
                  </a:txBody>
                  <a:tcPr marL="15858" marR="15858" marT="15858" marB="0" anchor="ctr">
                    <a:lnT w="12700" cap="flat" cmpd="sng" algn="ctr">
                      <a:solidFill>
                        <a:schemeClr val="tx1"/>
                      </a:solidFill>
                      <a:prstDash val="solid"/>
                      <a:round/>
                      <a:headEnd type="none" w="med" len="med"/>
                      <a:tailEnd type="none" w="med" len="med"/>
                    </a:lnT>
                  </a:tcPr>
                </a:tc>
                <a:tc>
                  <a:txBody>
                    <a:bodyPr/>
                    <a:lstStyle/>
                    <a:p>
                      <a:pPr algn="ctr" fontAlgn="b"/>
                      <a:r>
                        <a:rPr lang="en-US" sz="1700" u="none" strike="noStrike" dirty="0">
                          <a:effectLst/>
                        </a:rPr>
                        <a:t>0.97</a:t>
                      </a:r>
                      <a:endParaRPr lang="en-US" sz="1700" b="0" i="0" u="none" strike="noStrike" dirty="0">
                        <a:solidFill>
                          <a:srgbClr val="000000"/>
                        </a:solidFill>
                        <a:effectLst/>
                        <a:latin typeface="Arial" panose="020B0604020202020204" pitchFamily="34" charset="0"/>
                      </a:endParaRPr>
                    </a:p>
                  </a:txBody>
                  <a:tcPr marL="15858" marR="15858" marT="15858" marB="0" anchor="ct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2204562286"/>
                  </a:ext>
                </a:extLst>
              </a:tr>
              <a:tr h="355864">
                <a:tc>
                  <a:txBody>
                    <a:bodyPr/>
                    <a:lstStyle/>
                    <a:p>
                      <a:pPr algn="ctr" fontAlgn="b"/>
                      <a:r>
                        <a:rPr lang="en-US" sz="1800" u="none" strike="noStrike" dirty="0" err="1">
                          <a:effectLst/>
                        </a:rPr>
                        <a:t>Fp</a:t>
                      </a:r>
                      <a:endParaRPr lang="en-US" sz="1800" b="0" i="0" u="none" strike="noStrike" dirty="0">
                        <a:solidFill>
                          <a:srgbClr val="000000"/>
                        </a:solidFill>
                        <a:effectLst/>
                        <a:latin typeface="Calibri" panose="020F0502020204030204" pitchFamily="34" charset="0"/>
                      </a:endParaRPr>
                    </a:p>
                  </a:txBody>
                  <a:tcPr marL="15858" marR="15858" marT="15858"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800" b="0" i="0" u="none" strike="noStrike" dirty="0">
                          <a:solidFill>
                            <a:srgbClr val="000000"/>
                          </a:solidFill>
                          <a:effectLst/>
                          <a:latin typeface="Calibri" panose="020F0502020204030204" pitchFamily="34" charset="0"/>
                        </a:rPr>
                        <a:t>33%</a:t>
                      </a:r>
                    </a:p>
                  </a:txBody>
                  <a:tcPr marL="15858" marR="15858" marT="15858" marB="0" anchor="ctr"/>
                </a:tc>
                <a:tc>
                  <a:txBody>
                    <a:bodyPr/>
                    <a:lstStyle/>
                    <a:p>
                      <a:pPr algn="ctr" fontAlgn="b"/>
                      <a:r>
                        <a:rPr lang="en-US" sz="1800" u="none" strike="noStrike" dirty="0">
                          <a:effectLst/>
                        </a:rPr>
                        <a:t>0.78</a:t>
                      </a:r>
                      <a:endParaRPr lang="en-US" sz="1800" b="0" i="0" u="none" strike="noStrike" dirty="0">
                        <a:solidFill>
                          <a:srgbClr val="000000"/>
                        </a:solidFill>
                        <a:effectLst/>
                        <a:latin typeface="Calibri" panose="020F0502020204030204" pitchFamily="34" charset="0"/>
                      </a:endParaRPr>
                    </a:p>
                  </a:txBody>
                  <a:tcPr marL="15858" marR="15858" marT="15858" marB="0" anchor="ctr"/>
                </a:tc>
                <a:tc>
                  <a:txBody>
                    <a:bodyPr/>
                    <a:lstStyle/>
                    <a:p>
                      <a:pPr algn="ctr" fontAlgn="b"/>
                      <a:r>
                        <a:rPr lang="en-US" sz="1700" u="none" strike="noStrike" dirty="0">
                          <a:effectLst/>
                        </a:rPr>
                        <a:t>0.42</a:t>
                      </a:r>
                      <a:endParaRPr lang="en-US" sz="1700" b="0" i="0" u="none" strike="noStrike" dirty="0">
                        <a:solidFill>
                          <a:srgbClr val="000000"/>
                        </a:solidFill>
                        <a:effectLst/>
                        <a:latin typeface="Arial" panose="020B0604020202020204" pitchFamily="34" charset="0"/>
                      </a:endParaRPr>
                    </a:p>
                  </a:txBody>
                  <a:tcPr marL="15858" marR="15858" marT="15858" marB="0" anchor="ctr"/>
                </a:tc>
                <a:tc>
                  <a:txBody>
                    <a:bodyPr/>
                    <a:lstStyle/>
                    <a:p>
                      <a:pPr algn="ctr" fontAlgn="b"/>
                      <a:r>
                        <a:rPr lang="en-US" sz="1700" u="none" strike="noStrike" dirty="0">
                          <a:effectLst/>
                        </a:rPr>
                        <a:t>0.99</a:t>
                      </a:r>
                      <a:endParaRPr lang="en-US" sz="1700" b="0" i="0" u="none" strike="noStrike" dirty="0">
                        <a:solidFill>
                          <a:srgbClr val="000000"/>
                        </a:solidFill>
                        <a:effectLst/>
                        <a:latin typeface="Arial" panose="020B0604020202020204" pitchFamily="34" charset="0"/>
                      </a:endParaRPr>
                    </a:p>
                  </a:txBody>
                  <a:tcPr marL="15858" marR="15858" marT="15858" marB="0" anchor="ctr"/>
                </a:tc>
                <a:extLst>
                  <a:ext uri="{0D108BD9-81ED-4DB2-BD59-A6C34878D82A}">
                    <a16:rowId xmlns:a16="http://schemas.microsoft.com/office/drawing/2014/main" val="3652935967"/>
                  </a:ext>
                </a:extLst>
              </a:tr>
              <a:tr h="355864">
                <a:tc>
                  <a:txBody>
                    <a:bodyPr/>
                    <a:lstStyle/>
                    <a:p>
                      <a:pPr algn="ctr" fontAlgn="b"/>
                      <a:r>
                        <a:rPr lang="en-US" sz="1800" u="none" strike="noStrike" dirty="0">
                          <a:effectLst/>
                        </a:rPr>
                        <a:t>Fs</a:t>
                      </a:r>
                      <a:endParaRPr lang="en-US" sz="1800" b="0" i="0" u="none" strike="noStrike" dirty="0">
                        <a:solidFill>
                          <a:srgbClr val="000000"/>
                        </a:solidFill>
                        <a:effectLst/>
                        <a:latin typeface="Calibri" panose="020F0502020204030204" pitchFamily="34" charset="0"/>
                      </a:endParaRPr>
                    </a:p>
                  </a:txBody>
                  <a:tcPr marL="15858" marR="15858" marT="15858"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800" b="0" i="0" u="none" strike="noStrike" dirty="0">
                          <a:solidFill>
                            <a:srgbClr val="000000"/>
                          </a:solidFill>
                          <a:effectLst/>
                          <a:latin typeface="Calibri" panose="020F0502020204030204" pitchFamily="34" charset="0"/>
                        </a:rPr>
                        <a:t>29%</a:t>
                      </a:r>
                    </a:p>
                  </a:txBody>
                  <a:tcPr marL="15858" marR="15858" marT="15858" marB="0" anchor="ctr"/>
                </a:tc>
                <a:tc>
                  <a:txBody>
                    <a:bodyPr/>
                    <a:lstStyle/>
                    <a:p>
                      <a:pPr algn="ctr" fontAlgn="b"/>
                      <a:r>
                        <a:rPr lang="en-US" sz="1800" u="none" strike="noStrike" dirty="0">
                          <a:effectLst/>
                        </a:rPr>
                        <a:t>0.83</a:t>
                      </a:r>
                      <a:endParaRPr lang="en-US" sz="1800" b="0" i="0" u="none" strike="noStrike" dirty="0">
                        <a:solidFill>
                          <a:srgbClr val="000000"/>
                        </a:solidFill>
                        <a:effectLst/>
                        <a:latin typeface="Calibri" panose="020F0502020204030204" pitchFamily="34" charset="0"/>
                      </a:endParaRPr>
                    </a:p>
                  </a:txBody>
                  <a:tcPr marL="15858" marR="15858" marT="15858" marB="0" anchor="ctr"/>
                </a:tc>
                <a:tc>
                  <a:txBody>
                    <a:bodyPr/>
                    <a:lstStyle/>
                    <a:p>
                      <a:pPr algn="ctr" fontAlgn="b"/>
                      <a:r>
                        <a:rPr lang="en-US" sz="1700" u="none" strike="noStrike" dirty="0">
                          <a:effectLst/>
                        </a:rPr>
                        <a:t>0.40</a:t>
                      </a:r>
                      <a:endParaRPr lang="en-US" sz="1700" b="0" i="0" u="none" strike="noStrike" dirty="0">
                        <a:solidFill>
                          <a:srgbClr val="000000"/>
                        </a:solidFill>
                        <a:effectLst/>
                        <a:latin typeface="Arial" panose="020B0604020202020204" pitchFamily="34" charset="0"/>
                      </a:endParaRPr>
                    </a:p>
                  </a:txBody>
                  <a:tcPr marL="15858" marR="15858" marT="15858" marB="0" anchor="ctr"/>
                </a:tc>
                <a:tc>
                  <a:txBody>
                    <a:bodyPr/>
                    <a:lstStyle/>
                    <a:p>
                      <a:pPr algn="ctr" fontAlgn="b"/>
                      <a:r>
                        <a:rPr lang="en-US" sz="1700" u="none" strike="noStrike" dirty="0">
                          <a:effectLst/>
                        </a:rPr>
                        <a:t>0.99</a:t>
                      </a:r>
                      <a:endParaRPr lang="en-US" sz="1700" b="0" i="0" u="none" strike="noStrike" dirty="0">
                        <a:solidFill>
                          <a:srgbClr val="000000"/>
                        </a:solidFill>
                        <a:effectLst/>
                        <a:latin typeface="Arial" panose="020B0604020202020204" pitchFamily="34" charset="0"/>
                      </a:endParaRPr>
                    </a:p>
                  </a:txBody>
                  <a:tcPr marL="15858" marR="15858" marT="15858" marB="0" anchor="ctr"/>
                </a:tc>
                <a:extLst>
                  <a:ext uri="{0D108BD9-81ED-4DB2-BD59-A6C34878D82A}">
                    <a16:rowId xmlns:a16="http://schemas.microsoft.com/office/drawing/2014/main" val="1209546464"/>
                  </a:ext>
                </a:extLst>
              </a:tr>
              <a:tr h="355864">
                <a:tc>
                  <a:txBody>
                    <a:bodyPr/>
                    <a:lstStyle/>
                    <a:p>
                      <a:pPr algn="ctr" fontAlgn="b"/>
                      <a:r>
                        <a:rPr lang="en-US" sz="1800" u="none" strike="noStrike" dirty="0">
                          <a:solidFill>
                            <a:schemeClr val="tx1"/>
                          </a:solidFill>
                          <a:effectLst/>
                        </a:rPr>
                        <a:t>FBS</a:t>
                      </a:r>
                      <a:endParaRPr lang="en-US" sz="1800" b="0" i="0" u="none" strike="noStrike" dirty="0">
                        <a:solidFill>
                          <a:schemeClr val="tx1"/>
                        </a:solidFill>
                        <a:effectLst/>
                        <a:latin typeface="Calibri" panose="020F0502020204030204" pitchFamily="34" charset="0"/>
                      </a:endParaRPr>
                    </a:p>
                  </a:txBody>
                  <a:tcPr marL="15858" marR="15858" marT="15858"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800" b="0" i="0" u="none" strike="noStrike" dirty="0">
                          <a:solidFill>
                            <a:schemeClr val="tx1"/>
                          </a:solidFill>
                          <a:effectLst/>
                          <a:latin typeface="Calibri" panose="020F0502020204030204" pitchFamily="34" charset="0"/>
                        </a:rPr>
                        <a:t>1%</a:t>
                      </a:r>
                    </a:p>
                  </a:txBody>
                  <a:tcPr marL="15858" marR="15858" marT="15858" marB="0" anchor="ctr"/>
                </a:tc>
                <a:tc>
                  <a:txBody>
                    <a:bodyPr/>
                    <a:lstStyle/>
                    <a:p>
                      <a:pPr algn="ctr" fontAlgn="b"/>
                      <a:r>
                        <a:rPr lang="en-US" sz="1800" u="none" strike="noStrike" dirty="0">
                          <a:solidFill>
                            <a:schemeClr val="tx1"/>
                          </a:solidFill>
                          <a:effectLst/>
                        </a:rPr>
                        <a:t>0.82</a:t>
                      </a:r>
                      <a:endParaRPr lang="en-US" sz="1800" b="0" i="0" u="none" strike="noStrike" dirty="0">
                        <a:solidFill>
                          <a:schemeClr val="tx1"/>
                        </a:solidFill>
                        <a:effectLst/>
                        <a:latin typeface="Calibri" panose="020F0502020204030204" pitchFamily="34" charset="0"/>
                      </a:endParaRPr>
                    </a:p>
                  </a:txBody>
                  <a:tcPr marL="15858" marR="15858" marT="15858" marB="0" anchor="ctr"/>
                </a:tc>
                <a:tc>
                  <a:txBody>
                    <a:bodyPr/>
                    <a:lstStyle/>
                    <a:p>
                      <a:pPr algn="ctr" fontAlgn="b"/>
                      <a:r>
                        <a:rPr lang="en-US" sz="1700" u="none" strike="noStrike" dirty="0">
                          <a:effectLst/>
                        </a:rPr>
                        <a:t>0.02</a:t>
                      </a:r>
                      <a:endParaRPr lang="en-US" sz="1700" b="0" i="0" u="none" strike="noStrike" dirty="0">
                        <a:solidFill>
                          <a:srgbClr val="000000"/>
                        </a:solidFill>
                        <a:effectLst/>
                        <a:latin typeface="Arial" panose="020B0604020202020204" pitchFamily="34" charset="0"/>
                      </a:endParaRPr>
                    </a:p>
                  </a:txBody>
                  <a:tcPr marL="15858" marR="15858" marT="15858" marB="0" anchor="ctr"/>
                </a:tc>
                <a:tc>
                  <a:txBody>
                    <a:bodyPr/>
                    <a:lstStyle/>
                    <a:p>
                      <a:pPr algn="ctr" fontAlgn="b"/>
                      <a:r>
                        <a:rPr lang="en-US" sz="1700" u="none" strike="noStrike" dirty="0">
                          <a:effectLst/>
                        </a:rPr>
                        <a:t>1.00</a:t>
                      </a:r>
                      <a:endParaRPr lang="en-US" sz="1700" b="0" i="0" u="none" strike="noStrike" dirty="0">
                        <a:solidFill>
                          <a:srgbClr val="000000"/>
                        </a:solidFill>
                        <a:effectLst/>
                        <a:latin typeface="Arial" panose="020B0604020202020204" pitchFamily="34" charset="0"/>
                      </a:endParaRPr>
                    </a:p>
                  </a:txBody>
                  <a:tcPr marL="15858" marR="15858" marT="15858" marB="0" anchor="ctr"/>
                </a:tc>
                <a:extLst>
                  <a:ext uri="{0D108BD9-81ED-4DB2-BD59-A6C34878D82A}">
                    <a16:rowId xmlns:a16="http://schemas.microsoft.com/office/drawing/2014/main" val="2232436839"/>
                  </a:ext>
                </a:extLst>
              </a:tr>
              <a:tr h="355864">
                <a:tc>
                  <a:txBody>
                    <a:bodyPr/>
                    <a:lstStyle/>
                    <a:p>
                      <a:pPr algn="ctr" fontAlgn="b"/>
                      <a:r>
                        <a:rPr lang="en-US" sz="1800" b="1" u="none" strike="noStrike" dirty="0">
                          <a:effectLst/>
                        </a:rPr>
                        <a:t>RBS</a:t>
                      </a:r>
                      <a:endParaRPr lang="en-US" sz="1800" b="1" i="0" u="none" strike="noStrike" dirty="0">
                        <a:solidFill>
                          <a:srgbClr val="000000"/>
                        </a:solidFill>
                        <a:effectLst/>
                        <a:latin typeface="Calibri" panose="020F0502020204030204" pitchFamily="34" charset="0"/>
                      </a:endParaRPr>
                    </a:p>
                  </a:txBody>
                  <a:tcPr marL="15858" marR="15858" marT="15858"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800" b="1" i="0" u="none" strike="noStrike" dirty="0">
                          <a:solidFill>
                            <a:srgbClr val="000000"/>
                          </a:solidFill>
                          <a:effectLst/>
                          <a:latin typeface="Calibri" panose="020F0502020204030204" pitchFamily="34" charset="0"/>
                        </a:rPr>
                        <a:t>31%</a:t>
                      </a:r>
                    </a:p>
                  </a:txBody>
                  <a:tcPr marL="15858" marR="15858" marT="15858" marB="0" anchor="ctr"/>
                </a:tc>
                <a:tc>
                  <a:txBody>
                    <a:bodyPr/>
                    <a:lstStyle/>
                    <a:p>
                      <a:pPr algn="ctr" fontAlgn="b"/>
                      <a:r>
                        <a:rPr lang="en-US" sz="1800" b="1" u="none" strike="noStrike" dirty="0">
                          <a:effectLst/>
                        </a:rPr>
                        <a:t>0.84</a:t>
                      </a:r>
                      <a:endParaRPr lang="en-US" sz="1800" b="1" i="0" u="none" strike="noStrike" dirty="0">
                        <a:solidFill>
                          <a:srgbClr val="000000"/>
                        </a:solidFill>
                        <a:effectLst/>
                        <a:latin typeface="Calibri" panose="020F0502020204030204" pitchFamily="34" charset="0"/>
                      </a:endParaRPr>
                    </a:p>
                  </a:txBody>
                  <a:tcPr marL="15858" marR="15858" marT="15858" marB="0" anchor="ctr"/>
                </a:tc>
                <a:tc>
                  <a:txBody>
                    <a:bodyPr/>
                    <a:lstStyle/>
                    <a:p>
                      <a:pPr algn="ctr" fontAlgn="b"/>
                      <a:r>
                        <a:rPr lang="en-US" sz="1700" b="1" u="none" strike="noStrike" dirty="0">
                          <a:effectLst/>
                        </a:rPr>
                        <a:t>0.38</a:t>
                      </a:r>
                      <a:endParaRPr lang="en-US" sz="1700" b="1" i="0" u="none" strike="noStrike" dirty="0">
                        <a:solidFill>
                          <a:srgbClr val="000000"/>
                        </a:solidFill>
                        <a:effectLst/>
                        <a:latin typeface="Arial" panose="020B0604020202020204" pitchFamily="34" charset="0"/>
                      </a:endParaRPr>
                    </a:p>
                  </a:txBody>
                  <a:tcPr marL="15858" marR="15858" marT="15858" marB="0" anchor="ctr"/>
                </a:tc>
                <a:tc>
                  <a:txBody>
                    <a:bodyPr/>
                    <a:lstStyle/>
                    <a:p>
                      <a:pPr algn="ctr" fontAlgn="b"/>
                      <a:r>
                        <a:rPr lang="en-US" sz="1700" b="1" u="none" strike="noStrike" dirty="0">
                          <a:effectLst/>
                        </a:rPr>
                        <a:t>0.99</a:t>
                      </a:r>
                      <a:endParaRPr lang="en-US" sz="1700" b="1" i="0" u="none" strike="noStrike" dirty="0">
                        <a:solidFill>
                          <a:srgbClr val="000000"/>
                        </a:solidFill>
                        <a:effectLst/>
                        <a:latin typeface="Arial" panose="020B0604020202020204" pitchFamily="34" charset="0"/>
                      </a:endParaRPr>
                    </a:p>
                  </a:txBody>
                  <a:tcPr marL="15858" marR="15858" marT="15858" marB="0" anchor="ctr"/>
                </a:tc>
                <a:extLst>
                  <a:ext uri="{0D108BD9-81ED-4DB2-BD59-A6C34878D82A}">
                    <a16:rowId xmlns:a16="http://schemas.microsoft.com/office/drawing/2014/main" val="2513293853"/>
                  </a:ext>
                </a:extLst>
              </a:tr>
            </a:tbl>
          </a:graphicData>
        </a:graphic>
      </p:graphicFrame>
      <p:sp>
        <p:nvSpPr>
          <p:cNvPr id="2" name="Title 1">
            <a:extLst>
              <a:ext uri="{FF2B5EF4-FFF2-40B4-BE49-F238E27FC236}">
                <a16:creationId xmlns:a16="http://schemas.microsoft.com/office/drawing/2014/main" id="{58880D43-9F31-AE14-CAB0-4CEB8B1D57B6}"/>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3600" kern="1200" dirty="0">
                <a:solidFill>
                  <a:srgbClr val="FFFFFF"/>
                </a:solidFill>
                <a:latin typeface="+mj-lt"/>
                <a:ea typeface="+mj-ea"/>
                <a:cs typeface="+mj-cs"/>
              </a:rPr>
              <a:t>Re-Analysis of Morris et al. (2021)</a:t>
            </a:r>
          </a:p>
        </p:txBody>
      </p:sp>
    </p:spTree>
    <p:extLst>
      <p:ext uri="{BB962C8B-B14F-4D97-AF65-F5344CB8AC3E}">
        <p14:creationId xmlns:p14="http://schemas.microsoft.com/office/powerpoint/2010/main" val="35729677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a:extLst>
              <a:ext uri="{FF2B5EF4-FFF2-40B4-BE49-F238E27FC236}">
                <a16:creationId xmlns:a16="http://schemas.microsoft.com/office/drawing/2014/main" id="{29496400-5343-2E39-8BD9-C411082710D2}"/>
              </a:ext>
            </a:extLst>
          </p:cNvPr>
          <p:cNvGraphicFramePr/>
          <p:nvPr>
            <p:extLst>
              <p:ext uri="{D42A27DB-BD31-4B8C-83A1-F6EECF244321}">
                <p14:modId xmlns:p14="http://schemas.microsoft.com/office/powerpoint/2010/main" val="3759409800"/>
              </p:ext>
            </p:extLst>
          </p:nvPr>
        </p:nvGraphicFramePr>
        <p:xfrm>
          <a:off x="314568" y="211015"/>
          <a:ext cx="11562863" cy="752621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itle 1">
            <a:extLst>
              <a:ext uri="{FF2B5EF4-FFF2-40B4-BE49-F238E27FC236}">
                <a16:creationId xmlns:a16="http://schemas.microsoft.com/office/drawing/2014/main" id="{5355AD9F-C000-5B89-F680-43C925A7F2C2}"/>
              </a:ext>
            </a:extLst>
          </p:cNvPr>
          <p:cNvSpPr>
            <a:spLocks noGrp="1"/>
          </p:cNvSpPr>
          <p:nvPr>
            <p:ph type="title"/>
          </p:nvPr>
        </p:nvSpPr>
        <p:spPr>
          <a:xfrm>
            <a:off x="314568" y="365125"/>
            <a:ext cx="11039232" cy="838033"/>
          </a:xfrm>
        </p:spPr>
        <p:txBody>
          <a:bodyPr/>
          <a:lstStyle/>
          <a:p>
            <a:r>
              <a:rPr lang="en-US" dirty="0"/>
              <a:t>Creating &amp; Evaluating SOS Scales</a:t>
            </a:r>
          </a:p>
        </p:txBody>
      </p:sp>
    </p:spTree>
    <p:extLst>
      <p:ext uri="{BB962C8B-B14F-4D97-AF65-F5344CB8AC3E}">
        <p14:creationId xmlns:p14="http://schemas.microsoft.com/office/powerpoint/2010/main" val="288481028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a:extLst>
              <a:ext uri="{FF2B5EF4-FFF2-40B4-BE49-F238E27FC236}">
                <a16:creationId xmlns:a16="http://schemas.microsoft.com/office/drawing/2014/main" id="{29496400-5343-2E39-8BD9-C411082710D2}"/>
              </a:ext>
            </a:extLst>
          </p:cNvPr>
          <p:cNvGraphicFramePr/>
          <p:nvPr>
            <p:extLst>
              <p:ext uri="{D42A27DB-BD31-4B8C-83A1-F6EECF244321}">
                <p14:modId xmlns:p14="http://schemas.microsoft.com/office/powerpoint/2010/main" val="831374979"/>
              </p:ext>
            </p:extLst>
          </p:nvPr>
        </p:nvGraphicFramePr>
        <p:xfrm>
          <a:off x="314568" y="211015"/>
          <a:ext cx="11562863" cy="752621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itle 1">
            <a:extLst>
              <a:ext uri="{FF2B5EF4-FFF2-40B4-BE49-F238E27FC236}">
                <a16:creationId xmlns:a16="http://schemas.microsoft.com/office/drawing/2014/main" id="{7F7D1B3F-8171-E745-8073-B18287C250DA}"/>
              </a:ext>
            </a:extLst>
          </p:cNvPr>
          <p:cNvSpPr txBox="1">
            <a:spLocks/>
          </p:cNvSpPr>
          <p:nvPr/>
        </p:nvSpPr>
        <p:spPr>
          <a:xfrm>
            <a:off x="314568" y="365125"/>
            <a:ext cx="11039232" cy="83803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SOS Analyses</a:t>
            </a:r>
          </a:p>
        </p:txBody>
      </p:sp>
    </p:spTree>
    <p:extLst>
      <p:ext uri="{BB962C8B-B14F-4D97-AF65-F5344CB8AC3E}">
        <p14:creationId xmlns:p14="http://schemas.microsoft.com/office/powerpoint/2010/main" val="280365337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a:extLst>
              <a:ext uri="{FF2B5EF4-FFF2-40B4-BE49-F238E27FC236}">
                <a16:creationId xmlns:a16="http://schemas.microsoft.com/office/drawing/2014/main" id="{29496400-5343-2E39-8BD9-C411082710D2}"/>
              </a:ext>
            </a:extLst>
          </p:cNvPr>
          <p:cNvGraphicFramePr/>
          <p:nvPr>
            <p:extLst>
              <p:ext uri="{D42A27DB-BD31-4B8C-83A1-F6EECF244321}">
                <p14:modId xmlns:p14="http://schemas.microsoft.com/office/powerpoint/2010/main" val="3093280724"/>
              </p:ext>
            </p:extLst>
          </p:nvPr>
        </p:nvGraphicFramePr>
        <p:xfrm>
          <a:off x="314568" y="211015"/>
          <a:ext cx="11562863" cy="752621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itle 1">
            <a:extLst>
              <a:ext uri="{FF2B5EF4-FFF2-40B4-BE49-F238E27FC236}">
                <a16:creationId xmlns:a16="http://schemas.microsoft.com/office/drawing/2014/main" id="{3E844362-579B-45CB-E686-FAD9BD1870E9}"/>
              </a:ext>
            </a:extLst>
          </p:cNvPr>
          <p:cNvSpPr>
            <a:spLocks noGrp="1"/>
          </p:cNvSpPr>
          <p:nvPr>
            <p:ph type="title"/>
          </p:nvPr>
        </p:nvSpPr>
        <p:spPr>
          <a:xfrm>
            <a:off x="314568" y="365125"/>
            <a:ext cx="11039232" cy="838033"/>
          </a:xfrm>
        </p:spPr>
        <p:txBody>
          <a:bodyPr/>
          <a:lstStyle/>
          <a:p>
            <a:r>
              <a:rPr lang="en-US" dirty="0"/>
              <a:t>SOS Analyses</a:t>
            </a:r>
          </a:p>
        </p:txBody>
      </p:sp>
    </p:spTree>
    <p:extLst>
      <p:ext uri="{BB962C8B-B14F-4D97-AF65-F5344CB8AC3E}">
        <p14:creationId xmlns:p14="http://schemas.microsoft.com/office/powerpoint/2010/main" val="255055509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D86C7D-9428-3F59-4B24-EA065D4D7695}"/>
              </a:ext>
            </a:extLst>
          </p:cNvPr>
          <p:cNvSpPr>
            <a:spLocks noGrp="1"/>
          </p:cNvSpPr>
          <p:nvPr>
            <p:ph type="title"/>
          </p:nvPr>
        </p:nvSpPr>
        <p:spPr/>
        <p:txBody>
          <a:bodyPr/>
          <a:lstStyle/>
          <a:p>
            <a:r>
              <a:rPr lang="en-US" dirty="0"/>
              <a:t>SOS Scale Content</a:t>
            </a:r>
          </a:p>
        </p:txBody>
      </p:sp>
      <p:sp>
        <p:nvSpPr>
          <p:cNvPr id="9" name="Oval 8">
            <a:extLst>
              <a:ext uri="{FF2B5EF4-FFF2-40B4-BE49-F238E27FC236}">
                <a16:creationId xmlns:a16="http://schemas.microsoft.com/office/drawing/2014/main" id="{DB0C51FC-7581-6F2B-F0DD-E4F69B34D71A}"/>
              </a:ext>
            </a:extLst>
          </p:cNvPr>
          <p:cNvSpPr/>
          <p:nvPr/>
        </p:nvSpPr>
        <p:spPr>
          <a:xfrm>
            <a:off x="560150" y="1733048"/>
            <a:ext cx="1997242" cy="1564105"/>
          </a:xfrm>
          <a:prstGeom prst="ellipse">
            <a:avLst/>
          </a:prstGeom>
          <a:ln w="38100"/>
        </p:spPr>
        <p:style>
          <a:lnRef idx="2">
            <a:schemeClr val="accent1"/>
          </a:lnRef>
          <a:fillRef idx="1">
            <a:schemeClr val="lt1"/>
          </a:fillRef>
          <a:effectRef idx="0">
            <a:schemeClr val="accent1"/>
          </a:effectRef>
          <a:fontRef idx="minor">
            <a:schemeClr val="dk1"/>
          </a:fontRef>
        </p:style>
        <p:txBody>
          <a:bodyPr rtlCol="0" anchor="ctr"/>
          <a:lstStyle/>
          <a:p>
            <a:pPr algn="ctr"/>
            <a:r>
              <a:rPr lang="en-US" b="1" dirty="0">
                <a:solidFill>
                  <a:schemeClr val="tx1"/>
                </a:solidFill>
              </a:rPr>
              <a:t>Version 1:</a:t>
            </a:r>
          </a:p>
          <a:p>
            <a:pPr algn="ctr"/>
            <a:r>
              <a:rPr lang="en-US" dirty="0">
                <a:solidFill>
                  <a:schemeClr val="tx1"/>
                </a:solidFill>
              </a:rPr>
              <a:t>Just H-O</a:t>
            </a:r>
          </a:p>
        </p:txBody>
      </p:sp>
      <p:sp>
        <p:nvSpPr>
          <p:cNvPr id="10" name="Oval 9">
            <a:extLst>
              <a:ext uri="{FF2B5EF4-FFF2-40B4-BE49-F238E27FC236}">
                <a16:creationId xmlns:a16="http://schemas.microsoft.com/office/drawing/2014/main" id="{8D13556D-4203-4157-9D99-1AFE2E7CD982}"/>
              </a:ext>
            </a:extLst>
          </p:cNvPr>
          <p:cNvSpPr/>
          <p:nvPr/>
        </p:nvSpPr>
        <p:spPr>
          <a:xfrm>
            <a:off x="2759252" y="1733048"/>
            <a:ext cx="1997242" cy="1564105"/>
          </a:xfrm>
          <a:prstGeom prst="ellipse">
            <a:avLst/>
          </a:prstGeom>
          <a:ln w="38100"/>
        </p:spPr>
        <p:style>
          <a:lnRef idx="2">
            <a:schemeClr val="accent2"/>
          </a:lnRef>
          <a:fillRef idx="1">
            <a:schemeClr val="lt1"/>
          </a:fillRef>
          <a:effectRef idx="0">
            <a:schemeClr val="accent2"/>
          </a:effectRef>
          <a:fontRef idx="minor">
            <a:schemeClr val="dk1"/>
          </a:fontRef>
        </p:style>
        <p:txBody>
          <a:bodyPr rtlCol="0" anchor="ctr"/>
          <a:lstStyle/>
          <a:p>
            <a:pPr algn="ctr"/>
            <a:r>
              <a:rPr lang="en-US" b="1" dirty="0">
                <a:solidFill>
                  <a:schemeClr val="tx1"/>
                </a:solidFill>
              </a:rPr>
              <a:t>Version 2:</a:t>
            </a:r>
          </a:p>
          <a:p>
            <a:pPr algn="ctr"/>
            <a:r>
              <a:rPr lang="en-US" dirty="0">
                <a:solidFill>
                  <a:schemeClr val="tx1"/>
                </a:solidFill>
              </a:rPr>
              <a:t>H-O &amp; RC</a:t>
            </a:r>
          </a:p>
        </p:txBody>
      </p:sp>
      <p:sp>
        <p:nvSpPr>
          <p:cNvPr id="11" name="Oval 10">
            <a:extLst>
              <a:ext uri="{FF2B5EF4-FFF2-40B4-BE49-F238E27FC236}">
                <a16:creationId xmlns:a16="http://schemas.microsoft.com/office/drawing/2014/main" id="{5BFD427E-1B95-F328-0C0A-9B90E7EA921C}"/>
              </a:ext>
            </a:extLst>
          </p:cNvPr>
          <p:cNvSpPr/>
          <p:nvPr/>
        </p:nvSpPr>
        <p:spPr>
          <a:xfrm>
            <a:off x="4958354" y="1690688"/>
            <a:ext cx="1997242" cy="1564105"/>
          </a:xfrm>
          <a:prstGeom prst="ellipse">
            <a:avLst/>
          </a:prstGeom>
          <a:ln w="38100"/>
        </p:spPr>
        <p:style>
          <a:lnRef idx="2">
            <a:schemeClr val="accent6"/>
          </a:lnRef>
          <a:fillRef idx="1">
            <a:schemeClr val="lt1"/>
          </a:fillRef>
          <a:effectRef idx="0">
            <a:schemeClr val="accent6"/>
          </a:effectRef>
          <a:fontRef idx="minor">
            <a:schemeClr val="dk1"/>
          </a:fontRef>
        </p:style>
        <p:txBody>
          <a:bodyPr rtlCol="0" anchor="ctr"/>
          <a:lstStyle/>
          <a:p>
            <a:pPr algn="ctr"/>
            <a:r>
              <a:rPr lang="en-US" b="1" dirty="0">
                <a:solidFill>
                  <a:schemeClr val="tx1"/>
                </a:solidFill>
              </a:rPr>
              <a:t>Version 3:</a:t>
            </a:r>
          </a:p>
          <a:p>
            <a:pPr algn="ctr"/>
            <a:r>
              <a:rPr lang="en-US" dirty="0">
                <a:solidFill>
                  <a:schemeClr val="tx1"/>
                </a:solidFill>
              </a:rPr>
              <a:t>H-O &amp; RC </a:t>
            </a:r>
          </a:p>
          <a:p>
            <a:pPr algn="ctr"/>
            <a:r>
              <a:rPr lang="en-US" dirty="0">
                <a:solidFill>
                  <a:schemeClr val="tx1"/>
                </a:solidFill>
              </a:rPr>
              <a:t>No RCd</a:t>
            </a:r>
          </a:p>
        </p:txBody>
      </p:sp>
      <p:sp>
        <p:nvSpPr>
          <p:cNvPr id="12" name="Oval 11">
            <a:extLst>
              <a:ext uri="{FF2B5EF4-FFF2-40B4-BE49-F238E27FC236}">
                <a16:creationId xmlns:a16="http://schemas.microsoft.com/office/drawing/2014/main" id="{B78A15AE-2365-1FB6-29C4-3B4178C64AF8}"/>
              </a:ext>
            </a:extLst>
          </p:cNvPr>
          <p:cNvSpPr/>
          <p:nvPr/>
        </p:nvSpPr>
        <p:spPr>
          <a:xfrm>
            <a:off x="7157456" y="1690687"/>
            <a:ext cx="1997242" cy="1564105"/>
          </a:xfrm>
          <a:prstGeom prst="ellipse">
            <a:avLst/>
          </a:prstGeom>
          <a:ln w="38100"/>
        </p:spPr>
        <p:style>
          <a:lnRef idx="2">
            <a:schemeClr val="accent5"/>
          </a:lnRef>
          <a:fillRef idx="1">
            <a:schemeClr val="lt1"/>
          </a:fillRef>
          <a:effectRef idx="0">
            <a:schemeClr val="accent5"/>
          </a:effectRef>
          <a:fontRef idx="minor">
            <a:schemeClr val="dk1"/>
          </a:fontRef>
        </p:style>
        <p:txBody>
          <a:bodyPr rtlCol="0" anchor="ctr"/>
          <a:lstStyle/>
          <a:p>
            <a:pPr algn="ctr"/>
            <a:r>
              <a:rPr lang="en-US" b="1" dirty="0">
                <a:solidFill>
                  <a:schemeClr val="tx1"/>
                </a:solidFill>
              </a:rPr>
              <a:t>Version 4:</a:t>
            </a:r>
          </a:p>
          <a:p>
            <a:pPr algn="ctr"/>
            <a:r>
              <a:rPr lang="en-US" dirty="0">
                <a:solidFill>
                  <a:schemeClr val="tx1"/>
                </a:solidFill>
              </a:rPr>
              <a:t>RC Only</a:t>
            </a:r>
          </a:p>
        </p:txBody>
      </p:sp>
      <p:sp>
        <p:nvSpPr>
          <p:cNvPr id="13" name="Oval 12">
            <a:extLst>
              <a:ext uri="{FF2B5EF4-FFF2-40B4-BE49-F238E27FC236}">
                <a16:creationId xmlns:a16="http://schemas.microsoft.com/office/drawing/2014/main" id="{C3C7A648-9B50-4FD1-94A3-5AF31EEB39C4}"/>
              </a:ext>
            </a:extLst>
          </p:cNvPr>
          <p:cNvSpPr/>
          <p:nvPr/>
        </p:nvSpPr>
        <p:spPr>
          <a:xfrm>
            <a:off x="9356558" y="1733047"/>
            <a:ext cx="1997242" cy="1564105"/>
          </a:xfrm>
          <a:prstGeom prst="ellipse">
            <a:avLst/>
          </a:prstGeom>
          <a:ln w="38100">
            <a:solidFill>
              <a:srgbClr val="7030A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US" b="1" dirty="0">
                <a:solidFill>
                  <a:schemeClr val="tx1"/>
                </a:solidFill>
              </a:rPr>
              <a:t>Version 5:</a:t>
            </a:r>
          </a:p>
          <a:p>
            <a:pPr algn="ctr"/>
            <a:r>
              <a:rPr lang="en-US" dirty="0">
                <a:solidFill>
                  <a:schemeClr val="tx1"/>
                </a:solidFill>
              </a:rPr>
              <a:t>RC Only</a:t>
            </a:r>
          </a:p>
          <a:p>
            <a:pPr algn="ctr"/>
            <a:r>
              <a:rPr lang="en-US" dirty="0">
                <a:solidFill>
                  <a:schemeClr val="tx1"/>
                </a:solidFill>
              </a:rPr>
              <a:t>No RCd</a:t>
            </a:r>
          </a:p>
        </p:txBody>
      </p:sp>
      <p:cxnSp>
        <p:nvCxnSpPr>
          <p:cNvPr id="14" name="Straight Arrow Connector 13">
            <a:extLst>
              <a:ext uri="{FF2B5EF4-FFF2-40B4-BE49-F238E27FC236}">
                <a16:creationId xmlns:a16="http://schemas.microsoft.com/office/drawing/2014/main" id="{C51AD9F5-8E32-F695-5EA1-9336F935E27B}"/>
              </a:ext>
            </a:extLst>
          </p:cNvPr>
          <p:cNvCxnSpPr>
            <a:cxnSpLocks/>
            <a:endCxn id="9" idx="4"/>
          </p:cNvCxnSpPr>
          <p:nvPr/>
        </p:nvCxnSpPr>
        <p:spPr>
          <a:xfrm flipH="1" flipV="1">
            <a:off x="1558771" y="3297153"/>
            <a:ext cx="691134" cy="2092993"/>
          </a:xfrm>
          <a:prstGeom prst="straightConnector1">
            <a:avLst/>
          </a:prstGeom>
          <a:ln w="38100">
            <a:tailEnd type="triangle"/>
          </a:ln>
        </p:spPr>
        <p:style>
          <a:lnRef idx="3">
            <a:schemeClr val="accent1"/>
          </a:lnRef>
          <a:fillRef idx="0">
            <a:schemeClr val="accent1"/>
          </a:fillRef>
          <a:effectRef idx="2">
            <a:schemeClr val="accent1"/>
          </a:effectRef>
          <a:fontRef idx="minor">
            <a:schemeClr val="tx1"/>
          </a:fontRef>
        </p:style>
      </p:cxnSp>
      <p:cxnSp>
        <p:nvCxnSpPr>
          <p:cNvPr id="15" name="Straight Arrow Connector 14">
            <a:extLst>
              <a:ext uri="{FF2B5EF4-FFF2-40B4-BE49-F238E27FC236}">
                <a16:creationId xmlns:a16="http://schemas.microsoft.com/office/drawing/2014/main" id="{E30C206A-3D70-A02A-99BA-2AC2707B3E63}"/>
              </a:ext>
            </a:extLst>
          </p:cNvPr>
          <p:cNvCxnSpPr>
            <a:cxnSpLocks/>
          </p:cNvCxnSpPr>
          <p:nvPr/>
        </p:nvCxnSpPr>
        <p:spPr>
          <a:xfrm flipH="1" flipV="1">
            <a:off x="3928533" y="3429000"/>
            <a:ext cx="1822561" cy="1997242"/>
          </a:xfrm>
          <a:prstGeom prst="straightConnector1">
            <a:avLst/>
          </a:prstGeom>
          <a:ln w="38100">
            <a:tailEnd type="triangle"/>
          </a:ln>
        </p:spPr>
        <p:style>
          <a:lnRef idx="2">
            <a:schemeClr val="accent2"/>
          </a:lnRef>
          <a:fillRef idx="1">
            <a:schemeClr val="lt1"/>
          </a:fillRef>
          <a:effectRef idx="0">
            <a:schemeClr val="accent2"/>
          </a:effectRef>
          <a:fontRef idx="minor">
            <a:schemeClr val="dk1"/>
          </a:fontRef>
        </p:style>
      </p:cxnSp>
      <p:cxnSp>
        <p:nvCxnSpPr>
          <p:cNvPr id="16" name="Straight Arrow Connector 15">
            <a:extLst>
              <a:ext uri="{FF2B5EF4-FFF2-40B4-BE49-F238E27FC236}">
                <a16:creationId xmlns:a16="http://schemas.microsoft.com/office/drawing/2014/main" id="{AD56D417-53B5-4E98-0B71-81058384E27A}"/>
              </a:ext>
            </a:extLst>
          </p:cNvPr>
          <p:cNvCxnSpPr>
            <a:cxnSpLocks/>
          </p:cNvCxnSpPr>
          <p:nvPr/>
        </p:nvCxnSpPr>
        <p:spPr>
          <a:xfrm flipH="1" flipV="1">
            <a:off x="4106780" y="3297152"/>
            <a:ext cx="5478377" cy="2129090"/>
          </a:xfrm>
          <a:prstGeom prst="straightConnector1">
            <a:avLst/>
          </a:prstGeom>
          <a:ln w="38100">
            <a:tailEnd type="triangle"/>
          </a:ln>
        </p:spPr>
        <p:style>
          <a:lnRef idx="2">
            <a:schemeClr val="accent2"/>
          </a:lnRef>
          <a:fillRef idx="1">
            <a:schemeClr val="lt1"/>
          </a:fillRef>
          <a:effectRef idx="0">
            <a:schemeClr val="accent2"/>
          </a:effectRef>
          <a:fontRef idx="minor">
            <a:schemeClr val="dk1"/>
          </a:fontRef>
        </p:style>
      </p:cxnSp>
      <p:cxnSp>
        <p:nvCxnSpPr>
          <p:cNvPr id="17" name="Straight Arrow Connector 16">
            <a:extLst>
              <a:ext uri="{FF2B5EF4-FFF2-40B4-BE49-F238E27FC236}">
                <a16:creationId xmlns:a16="http://schemas.microsoft.com/office/drawing/2014/main" id="{24DFC5D1-004B-5A6E-347A-02BB7C4398CB}"/>
              </a:ext>
            </a:extLst>
          </p:cNvPr>
          <p:cNvCxnSpPr>
            <a:cxnSpLocks/>
          </p:cNvCxnSpPr>
          <p:nvPr/>
        </p:nvCxnSpPr>
        <p:spPr>
          <a:xfrm flipV="1">
            <a:off x="2249905" y="3429000"/>
            <a:ext cx="1458495" cy="1961146"/>
          </a:xfrm>
          <a:prstGeom prst="straightConnector1">
            <a:avLst/>
          </a:prstGeom>
          <a:ln w="38100">
            <a:tailEnd type="triangle"/>
          </a:ln>
        </p:spPr>
        <p:style>
          <a:lnRef idx="2">
            <a:schemeClr val="accent2"/>
          </a:lnRef>
          <a:fillRef idx="1">
            <a:schemeClr val="lt1"/>
          </a:fillRef>
          <a:effectRef idx="0">
            <a:schemeClr val="accent2"/>
          </a:effectRef>
          <a:fontRef idx="minor">
            <a:schemeClr val="dk1"/>
          </a:fontRef>
        </p:style>
      </p:cxnSp>
      <p:cxnSp>
        <p:nvCxnSpPr>
          <p:cNvPr id="18" name="Straight Arrow Connector 17">
            <a:extLst>
              <a:ext uri="{FF2B5EF4-FFF2-40B4-BE49-F238E27FC236}">
                <a16:creationId xmlns:a16="http://schemas.microsoft.com/office/drawing/2014/main" id="{56B42299-3F22-5C80-C57D-68C8CC111DEB}"/>
              </a:ext>
            </a:extLst>
          </p:cNvPr>
          <p:cNvCxnSpPr>
            <a:cxnSpLocks/>
          </p:cNvCxnSpPr>
          <p:nvPr/>
        </p:nvCxnSpPr>
        <p:spPr>
          <a:xfrm flipV="1">
            <a:off x="2240380" y="3297152"/>
            <a:ext cx="3686287" cy="2129088"/>
          </a:xfrm>
          <a:prstGeom prst="straightConnector1">
            <a:avLst/>
          </a:prstGeom>
          <a:ln w="38100">
            <a:tailEnd type="triangle"/>
          </a:ln>
        </p:spPr>
        <p:style>
          <a:lnRef idx="2">
            <a:schemeClr val="accent6"/>
          </a:lnRef>
          <a:fillRef idx="1">
            <a:schemeClr val="lt1"/>
          </a:fillRef>
          <a:effectRef idx="0">
            <a:schemeClr val="accent6"/>
          </a:effectRef>
          <a:fontRef idx="minor">
            <a:schemeClr val="dk1"/>
          </a:fontRef>
        </p:style>
      </p:cxnSp>
      <p:cxnSp>
        <p:nvCxnSpPr>
          <p:cNvPr id="19" name="Straight Arrow Connector 18">
            <a:extLst>
              <a:ext uri="{FF2B5EF4-FFF2-40B4-BE49-F238E27FC236}">
                <a16:creationId xmlns:a16="http://schemas.microsoft.com/office/drawing/2014/main" id="{68977227-237C-A0CF-7943-028EE29A2294}"/>
              </a:ext>
            </a:extLst>
          </p:cNvPr>
          <p:cNvCxnSpPr>
            <a:cxnSpLocks/>
          </p:cNvCxnSpPr>
          <p:nvPr/>
        </p:nvCxnSpPr>
        <p:spPr>
          <a:xfrm flipH="1" flipV="1">
            <a:off x="5977467" y="3297152"/>
            <a:ext cx="3607691" cy="2096130"/>
          </a:xfrm>
          <a:prstGeom prst="straightConnector1">
            <a:avLst/>
          </a:prstGeom>
          <a:ln w="38100">
            <a:tailEnd type="triangle"/>
          </a:ln>
        </p:spPr>
        <p:style>
          <a:lnRef idx="2">
            <a:schemeClr val="accent6"/>
          </a:lnRef>
          <a:fillRef idx="1">
            <a:schemeClr val="lt1"/>
          </a:fillRef>
          <a:effectRef idx="0">
            <a:schemeClr val="accent6"/>
          </a:effectRef>
          <a:fontRef idx="minor">
            <a:schemeClr val="dk1"/>
          </a:fontRef>
        </p:style>
      </p:cxnSp>
      <p:cxnSp>
        <p:nvCxnSpPr>
          <p:cNvPr id="22" name="Straight Arrow Connector 21">
            <a:extLst>
              <a:ext uri="{FF2B5EF4-FFF2-40B4-BE49-F238E27FC236}">
                <a16:creationId xmlns:a16="http://schemas.microsoft.com/office/drawing/2014/main" id="{9C5EEFF8-F3A3-9458-C0E5-77BB57E16501}"/>
              </a:ext>
            </a:extLst>
          </p:cNvPr>
          <p:cNvCxnSpPr>
            <a:cxnSpLocks/>
          </p:cNvCxnSpPr>
          <p:nvPr/>
        </p:nvCxnSpPr>
        <p:spPr>
          <a:xfrm flipH="1" flipV="1">
            <a:off x="8229600" y="3297152"/>
            <a:ext cx="1355557" cy="2114706"/>
          </a:xfrm>
          <a:prstGeom prst="straightConnector1">
            <a:avLst/>
          </a:prstGeom>
          <a:ln w="38100">
            <a:tailEnd type="triangle"/>
          </a:ln>
        </p:spPr>
        <p:style>
          <a:lnRef idx="2">
            <a:schemeClr val="accent5"/>
          </a:lnRef>
          <a:fillRef idx="1">
            <a:schemeClr val="lt1"/>
          </a:fillRef>
          <a:effectRef idx="0">
            <a:schemeClr val="accent5"/>
          </a:effectRef>
          <a:fontRef idx="minor">
            <a:schemeClr val="dk1"/>
          </a:fontRef>
        </p:style>
      </p:cxnSp>
      <p:cxnSp>
        <p:nvCxnSpPr>
          <p:cNvPr id="23" name="Straight Arrow Connector 22">
            <a:extLst>
              <a:ext uri="{FF2B5EF4-FFF2-40B4-BE49-F238E27FC236}">
                <a16:creationId xmlns:a16="http://schemas.microsoft.com/office/drawing/2014/main" id="{526EA761-39A0-CFE9-4D67-9AA20D65751F}"/>
              </a:ext>
            </a:extLst>
          </p:cNvPr>
          <p:cNvCxnSpPr>
            <a:cxnSpLocks/>
          </p:cNvCxnSpPr>
          <p:nvPr/>
        </p:nvCxnSpPr>
        <p:spPr>
          <a:xfrm flipV="1">
            <a:off x="5742071" y="3297152"/>
            <a:ext cx="2343150" cy="2114704"/>
          </a:xfrm>
          <a:prstGeom prst="straightConnector1">
            <a:avLst/>
          </a:prstGeom>
          <a:ln w="38100">
            <a:tailEnd type="triangle"/>
          </a:ln>
        </p:spPr>
        <p:style>
          <a:lnRef idx="2">
            <a:schemeClr val="accent5"/>
          </a:lnRef>
          <a:fillRef idx="1">
            <a:schemeClr val="lt1"/>
          </a:fillRef>
          <a:effectRef idx="0">
            <a:schemeClr val="accent5"/>
          </a:effectRef>
          <a:fontRef idx="minor">
            <a:schemeClr val="dk1"/>
          </a:fontRef>
        </p:style>
      </p:cxnSp>
      <p:cxnSp>
        <p:nvCxnSpPr>
          <p:cNvPr id="24" name="Straight Arrow Connector 23">
            <a:extLst>
              <a:ext uri="{FF2B5EF4-FFF2-40B4-BE49-F238E27FC236}">
                <a16:creationId xmlns:a16="http://schemas.microsoft.com/office/drawing/2014/main" id="{FD572AA8-D70C-1020-E54C-94AE2D2F7C5C}"/>
              </a:ext>
            </a:extLst>
          </p:cNvPr>
          <p:cNvCxnSpPr>
            <a:cxnSpLocks/>
            <a:stCxn id="6" idx="0"/>
          </p:cNvCxnSpPr>
          <p:nvPr/>
        </p:nvCxnSpPr>
        <p:spPr>
          <a:xfrm flipV="1">
            <a:off x="9573127" y="3331018"/>
            <a:ext cx="705404" cy="2059128"/>
          </a:xfrm>
          <a:prstGeom prst="straightConnector1">
            <a:avLst/>
          </a:prstGeom>
          <a:ln w="38100">
            <a:solidFill>
              <a:srgbClr val="7030A0"/>
            </a:solidFill>
            <a:tailEnd type="triangle"/>
          </a:ln>
        </p:spPr>
        <p:style>
          <a:lnRef idx="2">
            <a:schemeClr val="accent5"/>
          </a:lnRef>
          <a:fillRef idx="1">
            <a:schemeClr val="lt1"/>
          </a:fillRef>
          <a:effectRef idx="0">
            <a:schemeClr val="accent5"/>
          </a:effectRef>
          <a:fontRef idx="minor">
            <a:schemeClr val="dk1"/>
          </a:fontRef>
        </p:style>
      </p:cxnSp>
      <p:sp>
        <p:nvSpPr>
          <p:cNvPr id="4" name="Rectangle 3">
            <a:extLst>
              <a:ext uri="{FF2B5EF4-FFF2-40B4-BE49-F238E27FC236}">
                <a16:creationId xmlns:a16="http://schemas.microsoft.com/office/drawing/2014/main" id="{6F879239-8E06-98D8-5B36-4D2255E047C1}"/>
              </a:ext>
            </a:extLst>
          </p:cNvPr>
          <p:cNvSpPr/>
          <p:nvPr/>
        </p:nvSpPr>
        <p:spPr>
          <a:xfrm>
            <a:off x="1130968" y="5390146"/>
            <a:ext cx="2237874" cy="6737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H-O Scales</a:t>
            </a:r>
          </a:p>
        </p:txBody>
      </p:sp>
      <p:sp>
        <p:nvSpPr>
          <p:cNvPr id="6" name="Rectangle 5">
            <a:extLst>
              <a:ext uri="{FF2B5EF4-FFF2-40B4-BE49-F238E27FC236}">
                <a16:creationId xmlns:a16="http://schemas.microsoft.com/office/drawing/2014/main" id="{EF8A3B6C-AC34-DDC0-3C14-BE810654A737}"/>
              </a:ext>
            </a:extLst>
          </p:cNvPr>
          <p:cNvSpPr/>
          <p:nvPr/>
        </p:nvSpPr>
        <p:spPr>
          <a:xfrm>
            <a:off x="8085221" y="5390146"/>
            <a:ext cx="2975811" cy="6737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RC1, RC2, RC3, RC4, RC6, </a:t>
            </a:r>
          </a:p>
          <a:p>
            <a:pPr algn="ctr"/>
            <a:r>
              <a:rPr lang="en-US" dirty="0">
                <a:solidFill>
                  <a:schemeClr val="tx1"/>
                </a:solidFill>
              </a:rPr>
              <a:t>RC7, RC8, RC9</a:t>
            </a:r>
          </a:p>
        </p:txBody>
      </p:sp>
      <p:sp>
        <p:nvSpPr>
          <p:cNvPr id="8" name="Rectangle 7">
            <a:extLst>
              <a:ext uri="{FF2B5EF4-FFF2-40B4-BE49-F238E27FC236}">
                <a16:creationId xmlns:a16="http://schemas.microsoft.com/office/drawing/2014/main" id="{4288AC83-77FD-8053-EBD5-479EF596463C}"/>
              </a:ext>
            </a:extLst>
          </p:cNvPr>
          <p:cNvSpPr/>
          <p:nvPr/>
        </p:nvSpPr>
        <p:spPr>
          <a:xfrm>
            <a:off x="4608094" y="5390145"/>
            <a:ext cx="2237874" cy="6737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RCd</a:t>
            </a:r>
          </a:p>
        </p:txBody>
      </p:sp>
    </p:spTree>
    <p:extLst>
      <p:ext uri="{BB962C8B-B14F-4D97-AF65-F5344CB8AC3E}">
        <p14:creationId xmlns:p14="http://schemas.microsoft.com/office/powerpoint/2010/main" val="53927016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D86C7D-9428-3F59-4B24-EA065D4D7695}"/>
              </a:ext>
            </a:extLst>
          </p:cNvPr>
          <p:cNvSpPr>
            <a:spLocks noGrp="1"/>
          </p:cNvSpPr>
          <p:nvPr>
            <p:ph type="title"/>
          </p:nvPr>
        </p:nvSpPr>
        <p:spPr/>
        <p:txBody>
          <a:bodyPr/>
          <a:lstStyle/>
          <a:p>
            <a:r>
              <a:rPr lang="en-US" dirty="0"/>
              <a:t>Computing SOS Scales</a:t>
            </a:r>
          </a:p>
        </p:txBody>
      </p:sp>
      <p:sp>
        <p:nvSpPr>
          <p:cNvPr id="9" name="Oval 8">
            <a:extLst>
              <a:ext uri="{FF2B5EF4-FFF2-40B4-BE49-F238E27FC236}">
                <a16:creationId xmlns:a16="http://schemas.microsoft.com/office/drawing/2014/main" id="{DB0C51FC-7581-6F2B-F0DD-E4F69B34D71A}"/>
              </a:ext>
            </a:extLst>
          </p:cNvPr>
          <p:cNvSpPr/>
          <p:nvPr/>
        </p:nvSpPr>
        <p:spPr>
          <a:xfrm>
            <a:off x="560150" y="1733048"/>
            <a:ext cx="1997242" cy="1564105"/>
          </a:xfrm>
          <a:prstGeom prst="ellipse">
            <a:avLst/>
          </a:prstGeom>
          <a:ln w="38100"/>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a:solidFill>
                  <a:schemeClr val="tx1"/>
                </a:solidFill>
              </a:rPr>
              <a:t>Version 1</a:t>
            </a:r>
          </a:p>
        </p:txBody>
      </p:sp>
      <p:sp>
        <p:nvSpPr>
          <p:cNvPr id="10" name="Oval 9">
            <a:extLst>
              <a:ext uri="{FF2B5EF4-FFF2-40B4-BE49-F238E27FC236}">
                <a16:creationId xmlns:a16="http://schemas.microsoft.com/office/drawing/2014/main" id="{8D13556D-4203-4157-9D99-1AFE2E7CD982}"/>
              </a:ext>
            </a:extLst>
          </p:cNvPr>
          <p:cNvSpPr/>
          <p:nvPr/>
        </p:nvSpPr>
        <p:spPr>
          <a:xfrm>
            <a:off x="2759252" y="1733048"/>
            <a:ext cx="1997242" cy="1564105"/>
          </a:xfrm>
          <a:prstGeom prst="ellipse">
            <a:avLst/>
          </a:prstGeom>
          <a:ln w="38100"/>
        </p:spPr>
        <p:style>
          <a:lnRef idx="2">
            <a:schemeClr val="accent2"/>
          </a:lnRef>
          <a:fillRef idx="1">
            <a:schemeClr val="lt1"/>
          </a:fillRef>
          <a:effectRef idx="0">
            <a:schemeClr val="accent2"/>
          </a:effectRef>
          <a:fontRef idx="minor">
            <a:schemeClr val="dk1"/>
          </a:fontRef>
        </p:style>
        <p:txBody>
          <a:bodyPr rtlCol="0" anchor="ctr"/>
          <a:lstStyle/>
          <a:p>
            <a:pPr algn="ctr"/>
            <a:r>
              <a:rPr lang="en-US" dirty="0">
                <a:solidFill>
                  <a:schemeClr val="tx1"/>
                </a:solidFill>
              </a:rPr>
              <a:t>Version 2</a:t>
            </a:r>
          </a:p>
        </p:txBody>
      </p:sp>
      <p:sp>
        <p:nvSpPr>
          <p:cNvPr id="11" name="Oval 10">
            <a:extLst>
              <a:ext uri="{FF2B5EF4-FFF2-40B4-BE49-F238E27FC236}">
                <a16:creationId xmlns:a16="http://schemas.microsoft.com/office/drawing/2014/main" id="{5BFD427E-1B95-F328-0C0A-9B90E7EA921C}"/>
              </a:ext>
            </a:extLst>
          </p:cNvPr>
          <p:cNvSpPr/>
          <p:nvPr/>
        </p:nvSpPr>
        <p:spPr>
          <a:xfrm>
            <a:off x="4958354" y="1690688"/>
            <a:ext cx="1997242" cy="1564105"/>
          </a:xfrm>
          <a:prstGeom prst="ellipse">
            <a:avLst/>
          </a:prstGeom>
          <a:ln w="38100"/>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solidFill>
                  <a:schemeClr val="tx1"/>
                </a:solidFill>
              </a:rPr>
              <a:t>Version 3</a:t>
            </a:r>
          </a:p>
        </p:txBody>
      </p:sp>
      <p:sp>
        <p:nvSpPr>
          <p:cNvPr id="12" name="Oval 11">
            <a:extLst>
              <a:ext uri="{FF2B5EF4-FFF2-40B4-BE49-F238E27FC236}">
                <a16:creationId xmlns:a16="http://schemas.microsoft.com/office/drawing/2014/main" id="{B78A15AE-2365-1FB6-29C4-3B4178C64AF8}"/>
              </a:ext>
            </a:extLst>
          </p:cNvPr>
          <p:cNvSpPr/>
          <p:nvPr/>
        </p:nvSpPr>
        <p:spPr>
          <a:xfrm>
            <a:off x="7157456" y="1690687"/>
            <a:ext cx="1997242" cy="1564105"/>
          </a:xfrm>
          <a:prstGeom prst="ellipse">
            <a:avLst/>
          </a:prstGeom>
          <a:ln w="38100"/>
        </p:spPr>
        <p:style>
          <a:lnRef idx="2">
            <a:schemeClr val="accent5"/>
          </a:lnRef>
          <a:fillRef idx="1">
            <a:schemeClr val="lt1"/>
          </a:fillRef>
          <a:effectRef idx="0">
            <a:schemeClr val="accent5"/>
          </a:effectRef>
          <a:fontRef idx="minor">
            <a:schemeClr val="dk1"/>
          </a:fontRef>
        </p:style>
        <p:txBody>
          <a:bodyPr rtlCol="0" anchor="ctr"/>
          <a:lstStyle/>
          <a:p>
            <a:pPr algn="ctr"/>
            <a:r>
              <a:rPr lang="en-US" dirty="0">
                <a:solidFill>
                  <a:schemeClr val="tx1"/>
                </a:solidFill>
              </a:rPr>
              <a:t>Version 4</a:t>
            </a:r>
          </a:p>
        </p:txBody>
      </p:sp>
      <p:sp>
        <p:nvSpPr>
          <p:cNvPr id="4" name="Rectangle 3">
            <a:extLst>
              <a:ext uri="{FF2B5EF4-FFF2-40B4-BE49-F238E27FC236}">
                <a16:creationId xmlns:a16="http://schemas.microsoft.com/office/drawing/2014/main" id="{6F879239-8E06-98D8-5B36-4D2255E047C1}"/>
              </a:ext>
            </a:extLst>
          </p:cNvPr>
          <p:cNvSpPr/>
          <p:nvPr/>
        </p:nvSpPr>
        <p:spPr>
          <a:xfrm>
            <a:off x="1130968" y="5390146"/>
            <a:ext cx="2237874" cy="6737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H-O Scales</a:t>
            </a:r>
          </a:p>
        </p:txBody>
      </p:sp>
      <p:sp>
        <p:nvSpPr>
          <p:cNvPr id="6" name="Rectangle 5">
            <a:extLst>
              <a:ext uri="{FF2B5EF4-FFF2-40B4-BE49-F238E27FC236}">
                <a16:creationId xmlns:a16="http://schemas.microsoft.com/office/drawing/2014/main" id="{EF8A3B6C-AC34-DDC0-3C14-BE810654A737}"/>
              </a:ext>
            </a:extLst>
          </p:cNvPr>
          <p:cNvSpPr/>
          <p:nvPr/>
        </p:nvSpPr>
        <p:spPr>
          <a:xfrm>
            <a:off x="8085221" y="5390146"/>
            <a:ext cx="2975811" cy="6737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RC1, RC2, RC3, RC4, RC6, RC7, RC8, RC9 Scales</a:t>
            </a:r>
          </a:p>
        </p:txBody>
      </p:sp>
      <p:sp>
        <p:nvSpPr>
          <p:cNvPr id="8" name="Rectangle 7">
            <a:extLst>
              <a:ext uri="{FF2B5EF4-FFF2-40B4-BE49-F238E27FC236}">
                <a16:creationId xmlns:a16="http://schemas.microsoft.com/office/drawing/2014/main" id="{4288AC83-77FD-8053-EBD5-479EF596463C}"/>
              </a:ext>
            </a:extLst>
          </p:cNvPr>
          <p:cNvSpPr/>
          <p:nvPr/>
        </p:nvSpPr>
        <p:spPr>
          <a:xfrm>
            <a:off x="4608094" y="5390145"/>
            <a:ext cx="2237874" cy="6737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RCd</a:t>
            </a:r>
          </a:p>
        </p:txBody>
      </p:sp>
      <p:sp>
        <p:nvSpPr>
          <p:cNvPr id="13" name="Oval 12">
            <a:extLst>
              <a:ext uri="{FF2B5EF4-FFF2-40B4-BE49-F238E27FC236}">
                <a16:creationId xmlns:a16="http://schemas.microsoft.com/office/drawing/2014/main" id="{C3C7A648-9B50-4FD1-94A3-5AF31EEB39C4}"/>
              </a:ext>
            </a:extLst>
          </p:cNvPr>
          <p:cNvSpPr/>
          <p:nvPr/>
        </p:nvSpPr>
        <p:spPr>
          <a:xfrm>
            <a:off x="9356558" y="1733047"/>
            <a:ext cx="1997242" cy="1564105"/>
          </a:xfrm>
          <a:prstGeom prst="ellipse">
            <a:avLst/>
          </a:prstGeom>
          <a:ln w="38100">
            <a:solidFill>
              <a:srgbClr val="7030A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US" dirty="0">
                <a:solidFill>
                  <a:schemeClr val="tx1"/>
                </a:solidFill>
              </a:rPr>
              <a:t>Version 5</a:t>
            </a:r>
          </a:p>
        </p:txBody>
      </p:sp>
    </p:spTree>
    <p:extLst>
      <p:ext uri="{BB962C8B-B14F-4D97-AF65-F5344CB8AC3E}">
        <p14:creationId xmlns:p14="http://schemas.microsoft.com/office/powerpoint/2010/main" val="172247266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D86C7D-9428-3F59-4B24-EA065D4D7695}"/>
              </a:ext>
            </a:extLst>
          </p:cNvPr>
          <p:cNvSpPr>
            <a:spLocks noGrp="1"/>
          </p:cNvSpPr>
          <p:nvPr>
            <p:ph type="title"/>
          </p:nvPr>
        </p:nvSpPr>
        <p:spPr/>
        <p:txBody>
          <a:bodyPr/>
          <a:lstStyle/>
          <a:p>
            <a:r>
              <a:rPr lang="en-US" dirty="0"/>
              <a:t>Computing SOS Scales</a:t>
            </a:r>
          </a:p>
        </p:txBody>
      </p:sp>
      <p:sp>
        <p:nvSpPr>
          <p:cNvPr id="9" name="Oval 8">
            <a:extLst>
              <a:ext uri="{FF2B5EF4-FFF2-40B4-BE49-F238E27FC236}">
                <a16:creationId xmlns:a16="http://schemas.microsoft.com/office/drawing/2014/main" id="{DB0C51FC-7581-6F2B-F0DD-E4F69B34D71A}"/>
              </a:ext>
            </a:extLst>
          </p:cNvPr>
          <p:cNvSpPr/>
          <p:nvPr/>
        </p:nvSpPr>
        <p:spPr>
          <a:xfrm>
            <a:off x="560150" y="1733048"/>
            <a:ext cx="1997242" cy="1564105"/>
          </a:xfrm>
          <a:prstGeom prst="ellipse">
            <a:avLst/>
          </a:prstGeom>
          <a:ln w="38100"/>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a:solidFill>
                  <a:schemeClr val="tx1"/>
                </a:solidFill>
              </a:rPr>
              <a:t>Version 1:</a:t>
            </a:r>
          </a:p>
          <a:p>
            <a:pPr algn="ctr"/>
            <a:r>
              <a:rPr lang="en-US" b="1" dirty="0">
                <a:solidFill>
                  <a:schemeClr val="tx1"/>
                </a:solidFill>
              </a:rPr>
              <a:t>Just H-O Scales</a:t>
            </a:r>
          </a:p>
        </p:txBody>
      </p:sp>
      <p:sp>
        <p:nvSpPr>
          <p:cNvPr id="10" name="Oval 9">
            <a:extLst>
              <a:ext uri="{FF2B5EF4-FFF2-40B4-BE49-F238E27FC236}">
                <a16:creationId xmlns:a16="http://schemas.microsoft.com/office/drawing/2014/main" id="{8D13556D-4203-4157-9D99-1AFE2E7CD982}"/>
              </a:ext>
            </a:extLst>
          </p:cNvPr>
          <p:cNvSpPr/>
          <p:nvPr/>
        </p:nvSpPr>
        <p:spPr>
          <a:xfrm>
            <a:off x="2759252" y="1733048"/>
            <a:ext cx="1997242" cy="1564105"/>
          </a:xfrm>
          <a:prstGeom prst="ellipse">
            <a:avLst/>
          </a:prstGeom>
          <a:ln w="38100"/>
        </p:spPr>
        <p:style>
          <a:lnRef idx="2">
            <a:schemeClr val="accent2"/>
          </a:lnRef>
          <a:fillRef idx="1">
            <a:schemeClr val="lt1"/>
          </a:fillRef>
          <a:effectRef idx="0">
            <a:schemeClr val="accent2"/>
          </a:effectRef>
          <a:fontRef idx="minor">
            <a:schemeClr val="dk1"/>
          </a:fontRef>
        </p:style>
        <p:txBody>
          <a:bodyPr rtlCol="0" anchor="ctr"/>
          <a:lstStyle/>
          <a:p>
            <a:pPr algn="ctr"/>
            <a:r>
              <a:rPr lang="en-US" dirty="0">
                <a:solidFill>
                  <a:schemeClr val="tx1"/>
                </a:solidFill>
              </a:rPr>
              <a:t>Version 2</a:t>
            </a:r>
          </a:p>
        </p:txBody>
      </p:sp>
      <p:sp>
        <p:nvSpPr>
          <p:cNvPr id="11" name="Oval 10">
            <a:extLst>
              <a:ext uri="{FF2B5EF4-FFF2-40B4-BE49-F238E27FC236}">
                <a16:creationId xmlns:a16="http://schemas.microsoft.com/office/drawing/2014/main" id="{5BFD427E-1B95-F328-0C0A-9B90E7EA921C}"/>
              </a:ext>
            </a:extLst>
          </p:cNvPr>
          <p:cNvSpPr/>
          <p:nvPr/>
        </p:nvSpPr>
        <p:spPr>
          <a:xfrm>
            <a:off x="4958354" y="1690688"/>
            <a:ext cx="1997242" cy="1564105"/>
          </a:xfrm>
          <a:prstGeom prst="ellipse">
            <a:avLst/>
          </a:prstGeom>
          <a:ln w="38100"/>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solidFill>
                  <a:schemeClr val="tx1"/>
                </a:solidFill>
              </a:rPr>
              <a:t>Version 3</a:t>
            </a:r>
          </a:p>
        </p:txBody>
      </p:sp>
      <p:sp>
        <p:nvSpPr>
          <p:cNvPr id="12" name="Oval 11">
            <a:extLst>
              <a:ext uri="{FF2B5EF4-FFF2-40B4-BE49-F238E27FC236}">
                <a16:creationId xmlns:a16="http://schemas.microsoft.com/office/drawing/2014/main" id="{B78A15AE-2365-1FB6-29C4-3B4178C64AF8}"/>
              </a:ext>
            </a:extLst>
          </p:cNvPr>
          <p:cNvSpPr/>
          <p:nvPr/>
        </p:nvSpPr>
        <p:spPr>
          <a:xfrm>
            <a:off x="7157456" y="1690687"/>
            <a:ext cx="1997242" cy="1564105"/>
          </a:xfrm>
          <a:prstGeom prst="ellipse">
            <a:avLst/>
          </a:prstGeom>
          <a:ln w="38100"/>
        </p:spPr>
        <p:style>
          <a:lnRef idx="2">
            <a:schemeClr val="accent5"/>
          </a:lnRef>
          <a:fillRef idx="1">
            <a:schemeClr val="lt1"/>
          </a:fillRef>
          <a:effectRef idx="0">
            <a:schemeClr val="accent5"/>
          </a:effectRef>
          <a:fontRef idx="minor">
            <a:schemeClr val="dk1"/>
          </a:fontRef>
        </p:style>
        <p:txBody>
          <a:bodyPr rtlCol="0" anchor="ctr"/>
          <a:lstStyle/>
          <a:p>
            <a:pPr algn="ctr"/>
            <a:r>
              <a:rPr lang="en-US" dirty="0">
                <a:solidFill>
                  <a:schemeClr val="tx1"/>
                </a:solidFill>
              </a:rPr>
              <a:t>Version 4</a:t>
            </a:r>
          </a:p>
        </p:txBody>
      </p:sp>
      <p:sp>
        <p:nvSpPr>
          <p:cNvPr id="13" name="Oval 12">
            <a:extLst>
              <a:ext uri="{FF2B5EF4-FFF2-40B4-BE49-F238E27FC236}">
                <a16:creationId xmlns:a16="http://schemas.microsoft.com/office/drawing/2014/main" id="{C3C7A648-9B50-4FD1-94A3-5AF31EEB39C4}"/>
              </a:ext>
            </a:extLst>
          </p:cNvPr>
          <p:cNvSpPr/>
          <p:nvPr/>
        </p:nvSpPr>
        <p:spPr>
          <a:xfrm>
            <a:off x="9356558" y="1733047"/>
            <a:ext cx="1997242" cy="1564105"/>
          </a:xfrm>
          <a:prstGeom prst="ellipse">
            <a:avLst/>
          </a:prstGeom>
          <a:ln w="38100">
            <a:solidFill>
              <a:srgbClr val="7030A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US" dirty="0">
                <a:solidFill>
                  <a:schemeClr val="tx1"/>
                </a:solidFill>
              </a:rPr>
              <a:t>Version 5</a:t>
            </a:r>
          </a:p>
        </p:txBody>
      </p:sp>
      <p:sp>
        <p:nvSpPr>
          <p:cNvPr id="4" name="Rectangle 3">
            <a:extLst>
              <a:ext uri="{FF2B5EF4-FFF2-40B4-BE49-F238E27FC236}">
                <a16:creationId xmlns:a16="http://schemas.microsoft.com/office/drawing/2014/main" id="{6F879239-8E06-98D8-5B36-4D2255E047C1}"/>
              </a:ext>
            </a:extLst>
          </p:cNvPr>
          <p:cNvSpPr/>
          <p:nvPr/>
        </p:nvSpPr>
        <p:spPr>
          <a:xfrm>
            <a:off x="1130968" y="5390146"/>
            <a:ext cx="2237874" cy="6737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H-O Scales</a:t>
            </a:r>
          </a:p>
        </p:txBody>
      </p:sp>
      <p:sp>
        <p:nvSpPr>
          <p:cNvPr id="6" name="Rectangle 5">
            <a:extLst>
              <a:ext uri="{FF2B5EF4-FFF2-40B4-BE49-F238E27FC236}">
                <a16:creationId xmlns:a16="http://schemas.microsoft.com/office/drawing/2014/main" id="{EF8A3B6C-AC34-DDC0-3C14-BE810654A737}"/>
              </a:ext>
            </a:extLst>
          </p:cNvPr>
          <p:cNvSpPr/>
          <p:nvPr/>
        </p:nvSpPr>
        <p:spPr>
          <a:xfrm>
            <a:off x="8085221" y="5390146"/>
            <a:ext cx="2975811" cy="6737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RC1, RC2, RC3, RC4, RC6, RC7, RC8, RC9 Scales</a:t>
            </a:r>
          </a:p>
        </p:txBody>
      </p:sp>
      <p:sp>
        <p:nvSpPr>
          <p:cNvPr id="8" name="Rectangle 7">
            <a:extLst>
              <a:ext uri="{FF2B5EF4-FFF2-40B4-BE49-F238E27FC236}">
                <a16:creationId xmlns:a16="http://schemas.microsoft.com/office/drawing/2014/main" id="{4288AC83-77FD-8053-EBD5-479EF596463C}"/>
              </a:ext>
            </a:extLst>
          </p:cNvPr>
          <p:cNvSpPr/>
          <p:nvPr/>
        </p:nvSpPr>
        <p:spPr>
          <a:xfrm>
            <a:off x="4608094" y="5390145"/>
            <a:ext cx="2237874" cy="6737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RCd</a:t>
            </a:r>
          </a:p>
        </p:txBody>
      </p:sp>
      <p:cxnSp>
        <p:nvCxnSpPr>
          <p:cNvPr id="15" name="Straight Arrow Connector 14">
            <a:extLst>
              <a:ext uri="{FF2B5EF4-FFF2-40B4-BE49-F238E27FC236}">
                <a16:creationId xmlns:a16="http://schemas.microsoft.com/office/drawing/2014/main" id="{91F4F862-5991-7143-654B-3418ACFBABE3}"/>
              </a:ext>
            </a:extLst>
          </p:cNvPr>
          <p:cNvCxnSpPr>
            <a:cxnSpLocks/>
          </p:cNvCxnSpPr>
          <p:nvPr/>
        </p:nvCxnSpPr>
        <p:spPr>
          <a:xfrm flipH="1" flipV="1">
            <a:off x="1558771" y="3297153"/>
            <a:ext cx="691134" cy="2092993"/>
          </a:xfrm>
          <a:prstGeom prst="straightConnector1">
            <a:avLst/>
          </a:prstGeom>
          <a:ln w="38100">
            <a:tailEnd type="triangl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10961344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D86C7D-9428-3F59-4B24-EA065D4D7695}"/>
              </a:ext>
            </a:extLst>
          </p:cNvPr>
          <p:cNvSpPr>
            <a:spLocks noGrp="1"/>
          </p:cNvSpPr>
          <p:nvPr>
            <p:ph type="title"/>
          </p:nvPr>
        </p:nvSpPr>
        <p:spPr/>
        <p:txBody>
          <a:bodyPr/>
          <a:lstStyle/>
          <a:p>
            <a:r>
              <a:rPr lang="en-US" dirty="0"/>
              <a:t>Computing SOS Scales</a:t>
            </a:r>
          </a:p>
        </p:txBody>
      </p:sp>
      <p:sp>
        <p:nvSpPr>
          <p:cNvPr id="9" name="Oval 8">
            <a:extLst>
              <a:ext uri="{FF2B5EF4-FFF2-40B4-BE49-F238E27FC236}">
                <a16:creationId xmlns:a16="http://schemas.microsoft.com/office/drawing/2014/main" id="{DB0C51FC-7581-6F2B-F0DD-E4F69B34D71A}"/>
              </a:ext>
            </a:extLst>
          </p:cNvPr>
          <p:cNvSpPr/>
          <p:nvPr/>
        </p:nvSpPr>
        <p:spPr>
          <a:xfrm>
            <a:off x="560150" y="1733048"/>
            <a:ext cx="1997242" cy="1564105"/>
          </a:xfrm>
          <a:prstGeom prst="ellipse">
            <a:avLst/>
          </a:prstGeom>
          <a:ln w="38100"/>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a:solidFill>
                  <a:schemeClr val="tx1"/>
                </a:solidFill>
              </a:rPr>
              <a:t>Version 1:</a:t>
            </a:r>
          </a:p>
          <a:p>
            <a:pPr algn="ctr"/>
            <a:r>
              <a:rPr lang="en-US" dirty="0">
                <a:solidFill>
                  <a:schemeClr val="tx1"/>
                </a:solidFill>
              </a:rPr>
              <a:t>Just H-O Scales</a:t>
            </a:r>
          </a:p>
        </p:txBody>
      </p:sp>
      <p:sp>
        <p:nvSpPr>
          <p:cNvPr id="10" name="Oval 9">
            <a:extLst>
              <a:ext uri="{FF2B5EF4-FFF2-40B4-BE49-F238E27FC236}">
                <a16:creationId xmlns:a16="http://schemas.microsoft.com/office/drawing/2014/main" id="{8D13556D-4203-4157-9D99-1AFE2E7CD982}"/>
              </a:ext>
            </a:extLst>
          </p:cNvPr>
          <p:cNvSpPr/>
          <p:nvPr/>
        </p:nvSpPr>
        <p:spPr>
          <a:xfrm>
            <a:off x="2759252" y="1733048"/>
            <a:ext cx="1997242" cy="1564105"/>
          </a:xfrm>
          <a:prstGeom prst="ellipse">
            <a:avLst/>
          </a:prstGeom>
          <a:ln w="38100"/>
        </p:spPr>
        <p:style>
          <a:lnRef idx="2">
            <a:schemeClr val="accent2"/>
          </a:lnRef>
          <a:fillRef idx="1">
            <a:schemeClr val="lt1"/>
          </a:fillRef>
          <a:effectRef idx="0">
            <a:schemeClr val="accent2"/>
          </a:effectRef>
          <a:fontRef idx="minor">
            <a:schemeClr val="dk1"/>
          </a:fontRef>
        </p:style>
        <p:txBody>
          <a:bodyPr rtlCol="0" anchor="ctr"/>
          <a:lstStyle/>
          <a:p>
            <a:pPr algn="ctr"/>
            <a:r>
              <a:rPr lang="en-US" dirty="0">
                <a:solidFill>
                  <a:schemeClr val="tx1"/>
                </a:solidFill>
              </a:rPr>
              <a:t>Version 2:</a:t>
            </a:r>
          </a:p>
          <a:p>
            <a:pPr algn="ctr"/>
            <a:r>
              <a:rPr lang="en-US" b="1" dirty="0">
                <a:solidFill>
                  <a:schemeClr val="tx1"/>
                </a:solidFill>
              </a:rPr>
              <a:t>All H-O &amp; RC Scales</a:t>
            </a:r>
          </a:p>
        </p:txBody>
      </p:sp>
      <p:sp>
        <p:nvSpPr>
          <p:cNvPr id="11" name="Oval 10">
            <a:extLst>
              <a:ext uri="{FF2B5EF4-FFF2-40B4-BE49-F238E27FC236}">
                <a16:creationId xmlns:a16="http://schemas.microsoft.com/office/drawing/2014/main" id="{5BFD427E-1B95-F328-0C0A-9B90E7EA921C}"/>
              </a:ext>
            </a:extLst>
          </p:cNvPr>
          <p:cNvSpPr/>
          <p:nvPr/>
        </p:nvSpPr>
        <p:spPr>
          <a:xfrm>
            <a:off x="4958354" y="1690688"/>
            <a:ext cx="1997242" cy="1564105"/>
          </a:xfrm>
          <a:prstGeom prst="ellipse">
            <a:avLst/>
          </a:prstGeom>
          <a:ln w="38100"/>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solidFill>
                  <a:schemeClr val="tx1"/>
                </a:solidFill>
              </a:rPr>
              <a:t>Version 3</a:t>
            </a:r>
          </a:p>
        </p:txBody>
      </p:sp>
      <p:sp>
        <p:nvSpPr>
          <p:cNvPr id="12" name="Oval 11">
            <a:extLst>
              <a:ext uri="{FF2B5EF4-FFF2-40B4-BE49-F238E27FC236}">
                <a16:creationId xmlns:a16="http://schemas.microsoft.com/office/drawing/2014/main" id="{B78A15AE-2365-1FB6-29C4-3B4178C64AF8}"/>
              </a:ext>
            </a:extLst>
          </p:cNvPr>
          <p:cNvSpPr/>
          <p:nvPr/>
        </p:nvSpPr>
        <p:spPr>
          <a:xfrm>
            <a:off x="7157456" y="1690687"/>
            <a:ext cx="1997242" cy="1564105"/>
          </a:xfrm>
          <a:prstGeom prst="ellipse">
            <a:avLst/>
          </a:prstGeom>
          <a:ln w="38100"/>
        </p:spPr>
        <p:style>
          <a:lnRef idx="2">
            <a:schemeClr val="accent5"/>
          </a:lnRef>
          <a:fillRef idx="1">
            <a:schemeClr val="lt1"/>
          </a:fillRef>
          <a:effectRef idx="0">
            <a:schemeClr val="accent5"/>
          </a:effectRef>
          <a:fontRef idx="minor">
            <a:schemeClr val="dk1"/>
          </a:fontRef>
        </p:style>
        <p:txBody>
          <a:bodyPr rtlCol="0" anchor="ctr"/>
          <a:lstStyle/>
          <a:p>
            <a:pPr algn="ctr"/>
            <a:r>
              <a:rPr lang="en-US" dirty="0">
                <a:solidFill>
                  <a:schemeClr val="tx1"/>
                </a:solidFill>
              </a:rPr>
              <a:t>Version 4</a:t>
            </a:r>
          </a:p>
        </p:txBody>
      </p:sp>
      <p:sp>
        <p:nvSpPr>
          <p:cNvPr id="13" name="Oval 12">
            <a:extLst>
              <a:ext uri="{FF2B5EF4-FFF2-40B4-BE49-F238E27FC236}">
                <a16:creationId xmlns:a16="http://schemas.microsoft.com/office/drawing/2014/main" id="{C3C7A648-9B50-4FD1-94A3-5AF31EEB39C4}"/>
              </a:ext>
            </a:extLst>
          </p:cNvPr>
          <p:cNvSpPr/>
          <p:nvPr/>
        </p:nvSpPr>
        <p:spPr>
          <a:xfrm>
            <a:off x="9356558" y="1733047"/>
            <a:ext cx="1997242" cy="1564105"/>
          </a:xfrm>
          <a:prstGeom prst="ellipse">
            <a:avLst/>
          </a:prstGeom>
          <a:ln w="38100">
            <a:solidFill>
              <a:srgbClr val="7030A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US" dirty="0">
                <a:solidFill>
                  <a:schemeClr val="tx1"/>
                </a:solidFill>
              </a:rPr>
              <a:t>Version 5</a:t>
            </a:r>
          </a:p>
        </p:txBody>
      </p:sp>
      <p:cxnSp>
        <p:nvCxnSpPr>
          <p:cNvPr id="15" name="Straight Arrow Connector 14">
            <a:extLst>
              <a:ext uri="{FF2B5EF4-FFF2-40B4-BE49-F238E27FC236}">
                <a16:creationId xmlns:a16="http://schemas.microsoft.com/office/drawing/2014/main" id="{E30C206A-3D70-A02A-99BA-2AC2707B3E63}"/>
              </a:ext>
            </a:extLst>
          </p:cNvPr>
          <p:cNvCxnSpPr>
            <a:cxnSpLocks/>
          </p:cNvCxnSpPr>
          <p:nvPr/>
        </p:nvCxnSpPr>
        <p:spPr>
          <a:xfrm flipH="1" flipV="1">
            <a:off x="3911600" y="3429000"/>
            <a:ext cx="1839494" cy="1997242"/>
          </a:xfrm>
          <a:prstGeom prst="straightConnector1">
            <a:avLst/>
          </a:prstGeom>
          <a:ln w="38100">
            <a:tailEnd type="triangle"/>
          </a:ln>
        </p:spPr>
        <p:style>
          <a:lnRef idx="2">
            <a:schemeClr val="accent2"/>
          </a:lnRef>
          <a:fillRef idx="1">
            <a:schemeClr val="lt1"/>
          </a:fillRef>
          <a:effectRef idx="0">
            <a:schemeClr val="accent2"/>
          </a:effectRef>
          <a:fontRef idx="minor">
            <a:schemeClr val="dk1"/>
          </a:fontRef>
        </p:style>
      </p:cxnSp>
      <p:cxnSp>
        <p:nvCxnSpPr>
          <p:cNvPr id="16" name="Straight Arrow Connector 15">
            <a:extLst>
              <a:ext uri="{FF2B5EF4-FFF2-40B4-BE49-F238E27FC236}">
                <a16:creationId xmlns:a16="http://schemas.microsoft.com/office/drawing/2014/main" id="{AD56D417-53B5-4E98-0B71-81058384E27A}"/>
              </a:ext>
            </a:extLst>
          </p:cNvPr>
          <p:cNvCxnSpPr>
            <a:cxnSpLocks/>
          </p:cNvCxnSpPr>
          <p:nvPr/>
        </p:nvCxnSpPr>
        <p:spPr>
          <a:xfrm flipH="1" flipV="1">
            <a:off x="4106780" y="3297152"/>
            <a:ext cx="5478377" cy="2129090"/>
          </a:xfrm>
          <a:prstGeom prst="straightConnector1">
            <a:avLst/>
          </a:prstGeom>
          <a:ln w="38100">
            <a:tailEnd type="triangle"/>
          </a:ln>
        </p:spPr>
        <p:style>
          <a:lnRef idx="2">
            <a:schemeClr val="accent2"/>
          </a:lnRef>
          <a:fillRef idx="1">
            <a:schemeClr val="lt1"/>
          </a:fillRef>
          <a:effectRef idx="0">
            <a:schemeClr val="accent2"/>
          </a:effectRef>
          <a:fontRef idx="minor">
            <a:schemeClr val="dk1"/>
          </a:fontRef>
        </p:style>
      </p:cxnSp>
      <p:cxnSp>
        <p:nvCxnSpPr>
          <p:cNvPr id="17" name="Straight Arrow Connector 16">
            <a:extLst>
              <a:ext uri="{FF2B5EF4-FFF2-40B4-BE49-F238E27FC236}">
                <a16:creationId xmlns:a16="http://schemas.microsoft.com/office/drawing/2014/main" id="{24DFC5D1-004B-5A6E-347A-02BB7C4398CB}"/>
              </a:ext>
            </a:extLst>
          </p:cNvPr>
          <p:cNvCxnSpPr>
            <a:cxnSpLocks/>
          </p:cNvCxnSpPr>
          <p:nvPr/>
        </p:nvCxnSpPr>
        <p:spPr>
          <a:xfrm flipV="1">
            <a:off x="2249905" y="3429000"/>
            <a:ext cx="1475428" cy="1961146"/>
          </a:xfrm>
          <a:prstGeom prst="straightConnector1">
            <a:avLst/>
          </a:prstGeom>
          <a:ln w="38100">
            <a:tailEnd type="triangle"/>
          </a:ln>
        </p:spPr>
        <p:style>
          <a:lnRef idx="2">
            <a:schemeClr val="accent2"/>
          </a:lnRef>
          <a:fillRef idx="1">
            <a:schemeClr val="lt1"/>
          </a:fillRef>
          <a:effectRef idx="0">
            <a:schemeClr val="accent2"/>
          </a:effectRef>
          <a:fontRef idx="minor">
            <a:schemeClr val="dk1"/>
          </a:fontRef>
        </p:style>
      </p:cxnSp>
      <p:sp>
        <p:nvSpPr>
          <p:cNvPr id="4" name="Rectangle 3">
            <a:extLst>
              <a:ext uri="{FF2B5EF4-FFF2-40B4-BE49-F238E27FC236}">
                <a16:creationId xmlns:a16="http://schemas.microsoft.com/office/drawing/2014/main" id="{6F879239-8E06-98D8-5B36-4D2255E047C1}"/>
              </a:ext>
            </a:extLst>
          </p:cNvPr>
          <p:cNvSpPr/>
          <p:nvPr/>
        </p:nvSpPr>
        <p:spPr>
          <a:xfrm>
            <a:off x="1130968" y="5390146"/>
            <a:ext cx="2237874" cy="6737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H-O Scales</a:t>
            </a:r>
          </a:p>
        </p:txBody>
      </p:sp>
      <p:sp>
        <p:nvSpPr>
          <p:cNvPr id="6" name="Rectangle 5">
            <a:extLst>
              <a:ext uri="{FF2B5EF4-FFF2-40B4-BE49-F238E27FC236}">
                <a16:creationId xmlns:a16="http://schemas.microsoft.com/office/drawing/2014/main" id="{EF8A3B6C-AC34-DDC0-3C14-BE810654A737}"/>
              </a:ext>
            </a:extLst>
          </p:cNvPr>
          <p:cNvSpPr/>
          <p:nvPr/>
        </p:nvSpPr>
        <p:spPr>
          <a:xfrm>
            <a:off x="8085221" y="5390146"/>
            <a:ext cx="2975811" cy="6737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RC1, RC2, RC3, RC4, RC6, RC7, RC8, RC9 Scales</a:t>
            </a:r>
          </a:p>
        </p:txBody>
      </p:sp>
      <p:sp>
        <p:nvSpPr>
          <p:cNvPr id="8" name="Rectangle 7">
            <a:extLst>
              <a:ext uri="{FF2B5EF4-FFF2-40B4-BE49-F238E27FC236}">
                <a16:creationId xmlns:a16="http://schemas.microsoft.com/office/drawing/2014/main" id="{4288AC83-77FD-8053-EBD5-479EF596463C}"/>
              </a:ext>
            </a:extLst>
          </p:cNvPr>
          <p:cNvSpPr/>
          <p:nvPr/>
        </p:nvSpPr>
        <p:spPr>
          <a:xfrm>
            <a:off x="4608094" y="5390145"/>
            <a:ext cx="2237874" cy="6737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RCd</a:t>
            </a:r>
          </a:p>
        </p:txBody>
      </p:sp>
      <p:cxnSp>
        <p:nvCxnSpPr>
          <p:cNvPr id="31" name="Straight Arrow Connector 30">
            <a:extLst>
              <a:ext uri="{FF2B5EF4-FFF2-40B4-BE49-F238E27FC236}">
                <a16:creationId xmlns:a16="http://schemas.microsoft.com/office/drawing/2014/main" id="{F7C52D8D-4509-09DE-83CE-AA4F35E95A16}"/>
              </a:ext>
            </a:extLst>
          </p:cNvPr>
          <p:cNvCxnSpPr>
            <a:cxnSpLocks/>
          </p:cNvCxnSpPr>
          <p:nvPr/>
        </p:nvCxnSpPr>
        <p:spPr>
          <a:xfrm flipH="1" flipV="1">
            <a:off x="1558771" y="3297153"/>
            <a:ext cx="691134" cy="2092993"/>
          </a:xfrm>
          <a:prstGeom prst="straightConnector1">
            <a:avLst/>
          </a:prstGeom>
          <a:ln w="38100">
            <a:tailEnd type="triangl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22269553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D86C7D-9428-3F59-4B24-EA065D4D7695}"/>
              </a:ext>
            </a:extLst>
          </p:cNvPr>
          <p:cNvSpPr>
            <a:spLocks noGrp="1"/>
          </p:cNvSpPr>
          <p:nvPr>
            <p:ph type="title"/>
          </p:nvPr>
        </p:nvSpPr>
        <p:spPr/>
        <p:txBody>
          <a:bodyPr/>
          <a:lstStyle/>
          <a:p>
            <a:r>
              <a:rPr lang="en-US" dirty="0"/>
              <a:t>Computing SOS Scales</a:t>
            </a:r>
          </a:p>
        </p:txBody>
      </p:sp>
      <p:sp>
        <p:nvSpPr>
          <p:cNvPr id="9" name="Oval 8">
            <a:extLst>
              <a:ext uri="{FF2B5EF4-FFF2-40B4-BE49-F238E27FC236}">
                <a16:creationId xmlns:a16="http://schemas.microsoft.com/office/drawing/2014/main" id="{DB0C51FC-7581-6F2B-F0DD-E4F69B34D71A}"/>
              </a:ext>
            </a:extLst>
          </p:cNvPr>
          <p:cNvSpPr/>
          <p:nvPr/>
        </p:nvSpPr>
        <p:spPr>
          <a:xfrm>
            <a:off x="560150" y="1733048"/>
            <a:ext cx="1997242" cy="1564105"/>
          </a:xfrm>
          <a:prstGeom prst="ellipse">
            <a:avLst/>
          </a:prstGeom>
          <a:ln w="38100"/>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a:solidFill>
                  <a:schemeClr val="tx1"/>
                </a:solidFill>
              </a:rPr>
              <a:t>Version 1:</a:t>
            </a:r>
          </a:p>
          <a:p>
            <a:pPr algn="ctr"/>
            <a:r>
              <a:rPr lang="en-US" dirty="0">
                <a:solidFill>
                  <a:schemeClr val="tx1"/>
                </a:solidFill>
              </a:rPr>
              <a:t>Just H-O Scales</a:t>
            </a:r>
          </a:p>
        </p:txBody>
      </p:sp>
      <p:sp>
        <p:nvSpPr>
          <p:cNvPr id="10" name="Oval 9">
            <a:extLst>
              <a:ext uri="{FF2B5EF4-FFF2-40B4-BE49-F238E27FC236}">
                <a16:creationId xmlns:a16="http://schemas.microsoft.com/office/drawing/2014/main" id="{8D13556D-4203-4157-9D99-1AFE2E7CD982}"/>
              </a:ext>
            </a:extLst>
          </p:cNvPr>
          <p:cNvSpPr/>
          <p:nvPr/>
        </p:nvSpPr>
        <p:spPr>
          <a:xfrm>
            <a:off x="2759252" y="1733048"/>
            <a:ext cx="1997242" cy="1564105"/>
          </a:xfrm>
          <a:prstGeom prst="ellipse">
            <a:avLst/>
          </a:prstGeom>
          <a:ln w="38100"/>
        </p:spPr>
        <p:style>
          <a:lnRef idx="2">
            <a:schemeClr val="accent2"/>
          </a:lnRef>
          <a:fillRef idx="1">
            <a:schemeClr val="lt1"/>
          </a:fillRef>
          <a:effectRef idx="0">
            <a:schemeClr val="accent2"/>
          </a:effectRef>
          <a:fontRef idx="minor">
            <a:schemeClr val="dk1"/>
          </a:fontRef>
        </p:style>
        <p:txBody>
          <a:bodyPr rtlCol="0" anchor="ctr"/>
          <a:lstStyle/>
          <a:p>
            <a:pPr algn="ctr"/>
            <a:r>
              <a:rPr lang="en-US" dirty="0">
                <a:solidFill>
                  <a:schemeClr val="tx1"/>
                </a:solidFill>
              </a:rPr>
              <a:t>Version 2:</a:t>
            </a:r>
          </a:p>
          <a:p>
            <a:pPr algn="ctr"/>
            <a:r>
              <a:rPr lang="en-US" dirty="0">
                <a:solidFill>
                  <a:schemeClr val="tx1"/>
                </a:solidFill>
              </a:rPr>
              <a:t>All H-O &amp; RC Scales</a:t>
            </a:r>
          </a:p>
        </p:txBody>
      </p:sp>
      <p:sp>
        <p:nvSpPr>
          <p:cNvPr id="11" name="Oval 10">
            <a:extLst>
              <a:ext uri="{FF2B5EF4-FFF2-40B4-BE49-F238E27FC236}">
                <a16:creationId xmlns:a16="http://schemas.microsoft.com/office/drawing/2014/main" id="{5BFD427E-1B95-F328-0C0A-9B90E7EA921C}"/>
              </a:ext>
            </a:extLst>
          </p:cNvPr>
          <p:cNvSpPr/>
          <p:nvPr/>
        </p:nvSpPr>
        <p:spPr>
          <a:xfrm>
            <a:off x="4958354" y="1690688"/>
            <a:ext cx="1997242" cy="1564105"/>
          </a:xfrm>
          <a:prstGeom prst="ellipse">
            <a:avLst/>
          </a:prstGeom>
          <a:ln w="38100"/>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solidFill>
                  <a:schemeClr val="tx1"/>
                </a:solidFill>
              </a:rPr>
              <a:t>Version 3:</a:t>
            </a:r>
          </a:p>
          <a:p>
            <a:pPr algn="ctr"/>
            <a:r>
              <a:rPr lang="en-US" b="1" dirty="0">
                <a:solidFill>
                  <a:schemeClr val="tx1"/>
                </a:solidFill>
              </a:rPr>
              <a:t>H-O &amp; RC scales, no RCd</a:t>
            </a:r>
          </a:p>
        </p:txBody>
      </p:sp>
      <p:sp>
        <p:nvSpPr>
          <p:cNvPr id="12" name="Oval 11">
            <a:extLst>
              <a:ext uri="{FF2B5EF4-FFF2-40B4-BE49-F238E27FC236}">
                <a16:creationId xmlns:a16="http://schemas.microsoft.com/office/drawing/2014/main" id="{B78A15AE-2365-1FB6-29C4-3B4178C64AF8}"/>
              </a:ext>
            </a:extLst>
          </p:cNvPr>
          <p:cNvSpPr/>
          <p:nvPr/>
        </p:nvSpPr>
        <p:spPr>
          <a:xfrm>
            <a:off x="7157456" y="1690687"/>
            <a:ext cx="1997242" cy="1564105"/>
          </a:xfrm>
          <a:prstGeom prst="ellipse">
            <a:avLst/>
          </a:prstGeom>
          <a:ln w="38100"/>
        </p:spPr>
        <p:style>
          <a:lnRef idx="2">
            <a:schemeClr val="accent5"/>
          </a:lnRef>
          <a:fillRef idx="1">
            <a:schemeClr val="lt1"/>
          </a:fillRef>
          <a:effectRef idx="0">
            <a:schemeClr val="accent5"/>
          </a:effectRef>
          <a:fontRef idx="minor">
            <a:schemeClr val="dk1"/>
          </a:fontRef>
        </p:style>
        <p:txBody>
          <a:bodyPr rtlCol="0" anchor="ctr"/>
          <a:lstStyle/>
          <a:p>
            <a:pPr algn="ctr"/>
            <a:r>
              <a:rPr lang="en-US" dirty="0">
                <a:solidFill>
                  <a:schemeClr val="tx1"/>
                </a:solidFill>
              </a:rPr>
              <a:t>Version 4</a:t>
            </a:r>
          </a:p>
        </p:txBody>
      </p:sp>
      <p:sp>
        <p:nvSpPr>
          <p:cNvPr id="13" name="Oval 12">
            <a:extLst>
              <a:ext uri="{FF2B5EF4-FFF2-40B4-BE49-F238E27FC236}">
                <a16:creationId xmlns:a16="http://schemas.microsoft.com/office/drawing/2014/main" id="{C3C7A648-9B50-4FD1-94A3-5AF31EEB39C4}"/>
              </a:ext>
            </a:extLst>
          </p:cNvPr>
          <p:cNvSpPr/>
          <p:nvPr/>
        </p:nvSpPr>
        <p:spPr>
          <a:xfrm>
            <a:off x="9356558" y="1733047"/>
            <a:ext cx="1997242" cy="1564105"/>
          </a:xfrm>
          <a:prstGeom prst="ellipse">
            <a:avLst/>
          </a:prstGeom>
          <a:ln w="38100">
            <a:solidFill>
              <a:srgbClr val="7030A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US" dirty="0">
                <a:solidFill>
                  <a:schemeClr val="tx1"/>
                </a:solidFill>
              </a:rPr>
              <a:t>Version 5</a:t>
            </a:r>
          </a:p>
        </p:txBody>
      </p:sp>
      <p:cxnSp>
        <p:nvCxnSpPr>
          <p:cNvPr id="14" name="Straight Arrow Connector 13">
            <a:extLst>
              <a:ext uri="{FF2B5EF4-FFF2-40B4-BE49-F238E27FC236}">
                <a16:creationId xmlns:a16="http://schemas.microsoft.com/office/drawing/2014/main" id="{C51AD9F5-8E32-F695-5EA1-9336F935E27B}"/>
              </a:ext>
            </a:extLst>
          </p:cNvPr>
          <p:cNvCxnSpPr>
            <a:cxnSpLocks/>
            <a:endCxn id="9" idx="4"/>
          </p:cNvCxnSpPr>
          <p:nvPr/>
        </p:nvCxnSpPr>
        <p:spPr>
          <a:xfrm flipH="1" flipV="1">
            <a:off x="1558771" y="3297153"/>
            <a:ext cx="691134" cy="2092993"/>
          </a:xfrm>
          <a:prstGeom prst="straightConnector1">
            <a:avLst/>
          </a:prstGeom>
          <a:ln w="38100">
            <a:tailEnd type="triangle"/>
          </a:ln>
        </p:spPr>
        <p:style>
          <a:lnRef idx="3">
            <a:schemeClr val="accent1"/>
          </a:lnRef>
          <a:fillRef idx="0">
            <a:schemeClr val="accent1"/>
          </a:fillRef>
          <a:effectRef idx="2">
            <a:schemeClr val="accent1"/>
          </a:effectRef>
          <a:fontRef idx="minor">
            <a:schemeClr val="tx1"/>
          </a:fontRef>
        </p:style>
      </p:cxnSp>
      <p:cxnSp>
        <p:nvCxnSpPr>
          <p:cNvPr id="15" name="Straight Arrow Connector 14">
            <a:extLst>
              <a:ext uri="{FF2B5EF4-FFF2-40B4-BE49-F238E27FC236}">
                <a16:creationId xmlns:a16="http://schemas.microsoft.com/office/drawing/2014/main" id="{E30C206A-3D70-A02A-99BA-2AC2707B3E63}"/>
              </a:ext>
            </a:extLst>
          </p:cNvPr>
          <p:cNvCxnSpPr>
            <a:cxnSpLocks/>
          </p:cNvCxnSpPr>
          <p:nvPr/>
        </p:nvCxnSpPr>
        <p:spPr>
          <a:xfrm flipH="1" flipV="1">
            <a:off x="3928533" y="3429000"/>
            <a:ext cx="1822561" cy="1997242"/>
          </a:xfrm>
          <a:prstGeom prst="straightConnector1">
            <a:avLst/>
          </a:prstGeom>
          <a:ln w="38100">
            <a:tailEnd type="triangle"/>
          </a:ln>
        </p:spPr>
        <p:style>
          <a:lnRef idx="2">
            <a:schemeClr val="accent2"/>
          </a:lnRef>
          <a:fillRef idx="1">
            <a:schemeClr val="lt1"/>
          </a:fillRef>
          <a:effectRef idx="0">
            <a:schemeClr val="accent2"/>
          </a:effectRef>
          <a:fontRef idx="minor">
            <a:schemeClr val="dk1"/>
          </a:fontRef>
        </p:style>
      </p:cxnSp>
      <p:cxnSp>
        <p:nvCxnSpPr>
          <p:cNvPr id="16" name="Straight Arrow Connector 15">
            <a:extLst>
              <a:ext uri="{FF2B5EF4-FFF2-40B4-BE49-F238E27FC236}">
                <a16:creationId xmlns:a16="http://schemas.microsoft.com/office/drawing/2014/main" id="{AD56D417-53B5-4E98-0B71-81058384E27A}"/>
              </a:ext>
            </a:extLst>
          </p:cNvPr>
          <p:cNvCxnSpPr>
            <a:cxnSpLocks/>
          </p:cNvCxnSpPr>
          <p:nvPr/>
        </p:nvCxnSpPr>
        <p:spPr>
          <a:xfrm flipH="1" flipV="1">
            <a:off x="4106780" y="3297152"/>
            <a:ext cx="5478377" cy="2129090"/>
          </a:xfrm>
          <a:prstGeom prst="straightConnector1">
            <a:avLst/>
          </a:prstGeom>
          <a:ln w="38100">
            <a:tailEnd type="triangle"/>
          </a:ln>
        </p:spPr>
        <p:style>
          <a:lnRef idx="2">
            <a:schemeClr val="accent2"/>
          </a:lnRef>
          <a:fillRef idx="1">
            <a:schemeClr val="lt1"/>
          </a:fillRef>
          <a:effectRef idx="0">
            <a:schemeClr val="accent2"/>
          </a:effectRef>
          <a:fontRef idx="minor">
            <a:schemeClr val="dk1"/>
          </a:fontRef>
        </p:style>
      </p:cxnSp>
      <p:cxnSp>
        <p:nvCxnSpPr>
          <p:cNvPr id="17" name="Straight Arrow Connector 16">
            <a:extLst>
              <a:ext uri="{FF2B5EF4-FFF2-40B4-BE49-F238E27FC236}">
                <a16:creationId xmlns:a16="http://schemas.microsoft.com/office/drawing/2014/main" id="{24DFC5D1-004B-5A6E-347A-02BB7C4398CB}"/>
              </a:ext>
            </a:extLst>
          </p:cNvPr>
          <p:cNvCxnSpPr>
            <a:cxnSpLocks/>
          </p:cNvCxnSpPr>
          <p:nvPr/>
        </p:nvCxnSpPr>
        <p:spPr>
          <a:xfrm flipV="1">
            <a:off x="2249905" y="3429000"/>
            <a:ext cx="1458495" cy="1961146"/>
          </a:xfrm>
          <a:prstGeom prst="straightConnector1">
            <a:avLst/>
          </a:prstGeom>
          <a:ln w="38100">
            <a:tailEnd type="triangle"/>
          </a:ln>
        </p:spPr>
        <p:style>
          <a:lnRef idx="2">
            <a:schemeClr val="accent2"/>
          </a:lnRef>
          <a:fillRef idx="1">
            <a:schemeClr val="lt1"/>
          </a:fillRef>
          <a:effectRef idx="0">
            <a:schemeClr val="accent2"/>
          </a:effectRef>
          <a:fontRef idx="minor">
            <a:schemeClr val="dk1"/>
          </a:fontRef>
        </p:style>
      </p:cxnSp>
      <p:cxnSp>
        <p:nvCxnSpPr>
          <p:cNvPr id="18" name="Straight Arrow Connector 17">
            <a:extLst>
              <a:ext uri="{FF2B5EF4-FFF2-40B4-BE49-F238E27FC236}">
                <a16:creationId xmlns:a16="http://schemas.microsoft.com/office/drawing/2014/main" id="{56B42299-3F22-5C80-C57D-68C8CC111DEB}"/>
              </a:ext>
            </a:extLst>
          </p:cNvPr>
          <p:cNvCxnSpPr>
            <a:cxnSpLocks/>
          </p:cNvCxnSpPr>
          <p:nvPr/>
        </p:nvCxnSpPr>
        <p:spPr>
          <a:xfrm flipV="1">
            <a:off x="2240380" y="3297152"/>
            <a:ext cx="3686287" cy="2129088"/>
          </a:xfrm>
          <a:prstGeom prst="straightConnector1">
            <a:avLst/>
          </a:prstGeom>
          <a:ln w="38100">
            <a:tailEnd type="triangle"/>
          </a:ln>
        </p:spPr>
        <p:style>
          <a:lnRef idx="2">
            <a:schemeClr val="accent6"/>
          </a:lnRef>
          <a:fillRef idx="1">
            <a:schemeClr val="lt1"/>
          </a:fillRef>
          <a:effectRef idx="0">
            <a:schemeClr val="accent6"/>
          </a:effectRef>
          <a:fontRef idx="minor">
            <a:schemeClr val="dk1"/>
          </a:fontRef>
        </p:style>
      </p:cxnSp>
      <p:cxnSp>
        <p:nvCxnSpPr>
          <p:cNvPr id="19" name="Straight Arrow Connector 18">
            <a:extLst>
              <a:ext uri="{FF2B5EF4-FFF2-40B4-BE49-F238E27FC236}">
                <a16:creationId xmlns:a16="http://schemas.microsoft.com/office/drawing/2014/main" id="{68977227-237C-A0CF-7943-028EE29A2294}"/>
              </a:ext>
            </a:extLst>
          </p:cNvPr>
          <p:cNvCxnSpPr>
            <a:cxnSpLocks/>
          </p:cNvCxnSpPr>
          <p:nvPr/>
        </p:nvCxnSpPr>
        <p:spPr>
          <a:xfrm flipH="1" flipV="1">
            <a:off x="5977467" y="3297152"/>
            <a:ext cx="3607691" cy="2096130"/>
          </a:xfrm>
          <a:prstGeom prst="straightConnector1">
            <a:avLst/>
          </a:prstGeom>
          <a:ln w="38100">
            <a:tailEnd type="triangle"/>
          </a:ln>
        </p:spPr>
        <p:style>
          <a:lnRef idx="2">
            <a:schemeClr val="accent6"/>
          </a:lnRef>
          <a:fillRef idx="1">
            <a:schemeClr val="lt1"/>
          </a:fillRef>
          <a:effectRef idx="0">
            <a:schemeClr val="accent6"/>
          </a:effectRef>
          <a:fontRef idx="minor">
            <a:schemeClr val="dk1"/>
          </a:fontRef>
        </p:style>
      </p:cxnSp>
      <p:sp>
        <p:nvSpPr>
          <p:cNvPr id="4" name="Rectangle 3">
            <a:extLst>
              <a:ext uri="{FF2B5EF4-FFF2-40B4-BE49-F238E27FC236}">
                <a16:creationId xmlns:a16="http://schemas.microsoft.com/office/drawing/2014/main" id="{6F879239-8E06-98D8-5B36-4D2255E047C1}"/>
              </a:ext>
            </a:extLst>
          </p:cNvPr>
          <p:cNvSpPr/>
          <p:nvPr/>
        </p:nvSpPr>
        <p:spPr>
          <a:xfrm>
            <a:off x="1130968" y="5390146"/>
            <a:ext cx="2237874" cy="6737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H-O Scales</a:t>
            </a:r>
          </a:p>
        </p:txBody>
      </p:sp>
      <p:sp>
        <p:nvSpPr>
          <p:cNvPr id="6" name="Rectangle 5">
            <a:extLst>
              <a:ext uri="{FF2B5EF4-FFF2-40B4-BE49-F238E27FC236}">
                <a16:creationId xmlns:a16="http://schemas.microsoft.com/office/drawing/2014/main" id="{EF8A3B6C-AC34-DDC0-3C14-BE810654A737}"/>
              </a:ext>
            </a:extLst>
          </p:cNvPr>
          <p:cNvSpPr/>
          <p:nvPr/>
        </p:nvSpPr>
        <p:spPr>
          <a:xfrm>
            <a:off x="8085221" y="5390146"/>
            <a:ext cx="2975811" cy="6737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RC1, RC2, RC3, RC4, RC6, RC7, RC8, RC9 Scales</a:t>
            </a:r>
          </a:p>
        </p:txBody>
      </p:sp>
      <p:sp>
        <p:nvSpPr>
          <p:cNvPr id="8" name="Rectangle 7">
            <a:extLst>
              <a:ext uri="{FF2B5EF4-FFF2-40B4-BE49-F238E27FC236}">
                <a16:creationId xmlns:a16="http://schemas.microsoft.com/office/drawing/2014/main" id="{4288AC83-77FD-8053-EBD5-479EF596463C}"/>
              </a:ext>
            </a:extLst>
          </p:cNvPr>
          <p:cNvSpPr/>
          <p:nvPr/>
        </p:nvSpPr>
        <p:spPr>
          <a:xfrm>
            <a:off x="4608094" y="5390145"/>
            <a:ext cx="2237874" cy="6737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RCd</a:t>
            </a:r>
          </a:p>
        </p:txBody>
      </p:sp>
    </p:spTree>
    <p:extLst>
      <p:ext uri="{BB962C8B-B14F-4D97-AF65-F5344CB8AC3E}">
        <p14:creationId xmlns:p14="http://schemas.microsoft.com/office/powerpoint/2010/main" val="344163711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D86C7D-9428-3F59-4B24-EA065D4D7695}"/>
              </a:ext>
            </a:extLst>
          </p:cNvPr>
          <p:cNvSpPr>
            <a:spLocks noGrp="1"/>
          </p:cNvSpPr>
          <p:nvPr>
            <p:ph type="title"/>
          </p:nvPr>
        </p:nvSpPr>
        <p:spPr/>
        <p:txBody>
          <a:bodyPr/>
          <a:lstStyle/>
          <a:p>
            <a:r>
              <a:rPr lang="en-US" dirty="0"/>
              <a:t>Computing SOS Scales</a:t>
            </a:r>
          </a:p>
        </p:txBody>
      </p:sp>
      <p:sp>
        <p:nvSpPr>
          <p:cNvPr id="9" name="Oval 8">
            <a:extLst>
              <a:ext uri="{FF2B5EF4-FFF2-40B4-BE49-F238E27FC236}">
                <a16:creationId xmlns:a16="http://schemas.microsoft.com/office/drawing/2014/main" id="{DB0C51FC-7581-6F2B-F0DD-E4F69B34D71A}"/>
              </a:ext>
            </a:extLst>
          </p:cNvPr>
          <p:cNvSpPr/>
          <p:nvPr/>
        </p:nvSpPr>
        <p:spPr>
          <a:xfrm>
            <a:off x="560150" y="1733048"/>
            <a:ext cx="1997242" cy="1564105"/>
          </a:xfrm>
          <a:prstGeom prst="ellipse">
            <a:avLst/>
          </a:prstGeom>
          <a:ln w="38100"/>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a:solidFill>
                  <a:schemeClr val="tx1"/>
                </a:solidFill>
              </a:rPr>
              <a:t>Version 1:</a:t>
            </a:r>
          </a:p>
          <a:p>
            <a:pPr algn="ctr"/>
            <a:r>
              <a:rPr lang="en-US" dirty="0">
                <a:solidFill>
                  <a:schemeClr val="tx1"/>
                </a:solidFill>
              </a:rPr>
              <a:t>Just H-O Scales</a:t>
            </a:r>
          </a:p>
        </p:txBody>
      </p:sp>
      <p:sp>
        <p:nvSpPr>
          <p:cNvPr id="10" name="Oval 9">
            <a:extLst>
              <a:ext uri="{FF2B5EF4-FFF2-40B4-BE49-F238E27FC236}">
                <a16:creationId xmlns:a16="http://schemas.microsoft.com/office/drawing/2014/main" id="{8D13556D-4203-4157-9D99-1AFE2E7CD982}"/>
              </a:ext>
            </a:extLst>
          </p:cNvPr>
          <p:cNvSpPr/>
          <p:nvPr/>
        </p:nvSpPr>
        <p:spPr>
          <a:xfrm>
            <a:off x="2759252" y="1733048"/>
            <a:ext cx="1997242" cy="1564105"/>
          </a:xfrm>
          <a:prstGeom prst="ellipse">
            <a:avLst/>
          </a:prstGeom>
          <a:ln w="38100"/>
        </p:spPr>
        <p:style>
          <a:lnRef idx="2">
            <a:schemeClr val="accent2"/>
          </a:lnRef>
          <a:fillRef idx="1">
            <a:schemeClr val="lt1"/>
          </a:fillRef>
          <a:effectRef idx="0">
            <a:schemeClr val="accent2"/>
          </a:effectRef>
          <a:fontRef idx="minor">
            <a:schemeClr val="dk1"/>
          </a:fontRef>
        </p:style>
        <p:txBody>
          <a:bodyPr rtlCol="0" anchor="ctr"/>
          <a:lstStyle/>
          <a:p>
            <a:pPr algn="ctr"/>
            <a:r>
              <a:rPr lang="en-US" dirty="0">
                <a:solidFill>
                  <a:schemeClr val="tx1"/>
                </a:solidFill>
              </a:rPr>
              <a:t>Version 2:</a:t>
            </a:r>
          </a:p>
          <a:p>
            <a:pPr algn="ctr"/>
            <a:r>
              <a:rPr lang="en-US" dirty="0">
                <a:solidFill>
                  <a:schemeClr val="tx1"/>
                </a:solidFill>
              </a:rPr>
              <a:t>All H-O &amp; RC Scales</a:t>
            </a:r>
          </a:p>
        </p:txBody>
      </p:sp>
      <p:sp>
        <p:nvSpPr>
          <p:cNvPr id="11" name="Oval 10">
            <a:extLst>
              <a:ext uri="{FF2B5EF4-FFF2-40B4-BE49-F238E27FC236}">
                <a16:creationId xmlns:a16="http://schemas.microsoft.com/office/drawing/2014/main" id="{5BFD427E-1B95-F328-0C0A-9B90E7EA921C}"/>
              </a:ext>
            </a:extLst>
          </p:cNvPr>
          <p:cNvSpPr/>
          <p:nvPr/>
        </p:nvSpPr>
        <p:spPr>
          <a:xfrm>
            <a:off x="4958354" y="1690688"/>
            <a:ext cx="1997242" cy="1564105"/>
          </a:xfrm>
          <a:prstGeom prst="ellipse">
            <a:avLst/>
          </a:prstGeom>
          <a:ln w="38100"/>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solidFill>
                  <a:schemeClr val="tx1"/>
                </a:solidFill>
              </a:rPr>
              <a:t>Version 3:</a:t>
            </a:r>
          </a:p>
          <a:p>
            <a:pPr algn="ctr"/>
            <a:r>
              <a:rPr lang="en-US" dirty="0">
                <a:solidFill>
                  <a:schemeClr val="tx1"/>
                </a:solidFill>
              </a:rPr>
              <a:t>H-O &amp; RC scales, no RCd</a:t>
            </a:r>
          </a:p>
        </p:txBody>
      </p:sp>
      <p:sp>
        <p:nvSpPr>
          <p:cNvPr id="12" name="Oval 11">
            <a:extLst>
              <a:ext uri="{FF2B5EF4-FFF2-40B4-BE49-F238E27FC236}">
                <a16:creationId xmlns:a16="http://schemas.microsoft.com/office/drawing/2014/main" id="{B78A15AE-2365-1FB6-29C4-3B4178C64AF8}"/>
              </a:ext>
            </a:extLst>
          </p:cNvPr>
          <p:cNvSpPr/>
          <p:nvPr/>
        </p:nvSpPr>
        <p:spPr>
          <a:xfrm>
            <a:off x="7157456" y="1690687"/>
            <a:ext cx="1997242" cy="1564105"/>
          </a:xfrm>
          <a:prstGeom prst="ellipse">
            <a:avLst/>
          </a:prstGeom>
          <a:ln w="38100"/>
        </p:spPr>
        <p:style>
          <a:lnRef idx="2">
            <a:schemeClr val="accent5"/>
          </a:lnRef>
          <a:fillRef idx="1">
            <a:schemeClr val="lt1"/>
          </a:fillRef>
          <a:effectRef idx="0">
            <a:schemeClr val="accent5"/>
          </a:effectRef>
          <a:fontRef idx="minor">
            <a:schemeClr val="dk1"/>
          </a:fontRef>
        </p:style>
        <p:txBody>
          <a:bodyPr rtlCol="0" anchor="ctr"/>
          <a:lstStyle/>
          <a:p>
            <a:pPr algn="ctr"/>
            <a:r>
              <a:rPr lang="en-US" dirty="0">
                <a:solidFill>
                  <a:schemeClr val="tx1"/>
                </a:solidFill>
              </a:rPr>
              <a:t>Version 4:</a:t>
            </a:r>
          </a:p>
          <a:p>
            <a:pPr algn="ctr"/>
            <a:r>
              <a:rPr lang="en-US" b="1" dirty="0">
                <a:solidFill>
                  <a:schemeClr val="tx1"/>
                </a:solidFill>
              </a:rPr>
              <a:t>RC Scales Only</a:t>
            </a:r>
          </a:p>
        </p:txBody>
      </p:sp>
      <p:sp>
        <p:nvSpPr>
          <p:cNvPr id="13" name="Oval 12">
            <a:extLst>
              <a:ext uri="{FF2B5EF4-FFF2-40B4-BE49-F238E27FC236}">
                <a16:creationId xmlns:a16="http://schemas.microsoft.com/office/drawing/2014/main" id="{C3C7A648-9B50-4FD1-94A3-5AF31EEB39C4}"/>
              </a:ext>
            </a:extLst>
          </p:cNvPr>
          <p:cNvSpPr/>
          <p:nvPr/>
        </p:nvSpPr>
        <p:spPr>
          <a:xfrm>
            <a:off x="9356558" y="1733047"/>
            <a:ext cx="1997242" cy="1564105"/>
          </a:xfrm>
          <a:prstGeom prst="ellipse">
            <a:avLst/>
          </a:prstGeom>
          <a:ln w="38100">
            <a:solidFill>
              <a:srgbClr val="7030A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US" dirty="0">
                <a:solidFill>
                  <a:schemeClr val="tx1"/>
                </a:solidFill>
              </a:rPr>
              <a:t>Version 5</a:t>
            </a:r>
          </a:p>
        </p:txBody>
      </p:sp>
      <p:cxnSp>
        <p:nvCxnSpPr>
          <p:cNvPr id="14" name="Straight Arrow Connector 13">
            <a:extLst>
              <a:ext uri="{FF2B5EF4-FFF2-40B4-BE49-F238E27FC236}">
                <a16:creationId xmlns:a16="http://schemas.microsoft.com/office/drawing/2014/main" id="{C51AD9F5-8E32-F695-5EA1-9336F935E27B}"/>
              </a:ext>
            </a:extLst>
          </p:cNvPr>
          <p:cNvCxnSpPr>
            <a:cxnSpLocks/>
            <a:endCxn id="9" idx="4"/>
          </p:cNvCxnSpPr>
          <p:nvPr/>
        </p:nvCxnSpPr>
        <p:spPr>
          <a:xfrm flipH="1" flipV="1">
            <a:off x="1558771" y="3297153"/>
            <a:ext cx="691134" cy="2092993"/>
          </a:xfrm>
          <a:prstGeom prst="straightConnector1">
            <a:avLst/>
          </a:prstGeom>
          <a:ln w="38100">
            <a:tailEnd type="triangle"/>
          </a:ln>
        </p:spPr>
        <p:style>
          <a:lnRef idx="3">
            <a:schemeClr val="accent1"/>
          </a:lnRef>
          <a:fillRef idx="0">
            <a:schemeClr val="accent1"/>
          </a:fillRef>
          <a:effectRef idx="2">
            <a:schemeClr val="accent1"/>
          </a:effectRef>
          <a:fontRef idx="minor">
            <a:schemeClr val="tx1"/>
          </a:fontRef>
        </p:style>
      </p:cxnSp>
      <p:cxnSp>
        <p:nvCxnSpPr>
          <p:cNvPr id="15" name="Straight Arrow Connector 14">
            <a:extLst>
              <a:ext uri="{FF2B5EF4-FFF2-40B4-BE49-F238E27FC236}">
                <a16:creationId xmlns:a16="http://schemas.microsoft.com/office/drawing/2014/main" id="{E30C206A-3D70-A02A-99BA-2AC2707B3E63}"/>
              </a:ext>
            </a:extLst>
          </p:cNvPr>
          <p:cNvCxnSpPr>
            <a:cxnSpLocks/>
          </p:cNvCxnSpPr>
          <p:nvPr/>
        </p:nvCxnSpPr>
        <p:spPr>
          <a:xfrm flipH="1" flipV="1">
            <a:off x="3928533" y="3429000"/>
            <a:ext cx="1822561" cy="1997242"/>
          </a:xfrm>
          <a:prstGeom prst="straightConnector1">
            <a:avLst/>
          </a:prstGeom>
          <a:ln w="38100">
            <a:tailEnd type="triangle"/>
          </a:ln>
        </p:spPr>
        <p:style>
          <a:lnRef idx="2">
            <a:schemeClr val="accent2"/>
          </a:lnRef>
          <a:fillRef idx="1">
            <a:schemeClr val="lt1"/>
          </a:fillRef>
          <a:effectRef idx="0">
            <a:schemeClr val="accent2"/>
          </a:effectRef>
          <a:fontRef idx="minor">
            <a:schemeClr val="dk1"/>
          </a:fontRef>
        </p:style>
      </p:cxnSp>
      <p:cxnSp>
        <p:nvCxnSpPr>
          <p:cNvPr id="16" name="Straight Arrow Connector 15">
            <a:extLst>
              <a:ext uri="{FF2B5EF4-FFF2-40B4-BE49-F238E27FC236}">
                <a16:creationId xmlns:a16="http://schemas.microsoft.com/office/drawing/2014/main" id="{AD56D417-53B5-4E98-0B71-81058384E27A}"/>
              </a:ext>
            </a:extLst>
          </p:cNvPr>
          <p:cNvCxnSpPr>
            <a:cxnSpLocks/>
          </p:cNvCxnSpPr>
          <p:nvPr/>
        </p:nvCxnSpPr>
        <p:spPr>
          <a:xfrm flipH="1" flipV="1">
            <a:off x="4106780" y="3297152"/>
            <a:ext cx="5478377" cy="2129090"/>
          </a:xfrm>
          <a:prstGeom prst="straightConnector1">
            <a:avLst/>
          </a:prstGeom>
          <a:ln w="38100">
            <a:tailEnd type="triangle"/>
          </a:ln>
        </p:spPr>
        <p:style>
          <a:lnRef idx="2">
            <a:schemeClr val="accent2"/>
          </a:lnRef>
          <a:fillRef idx="1">
            <a:schemeClr val="lt1"/>
          </a:fillRef>
          <a:effectRef idx="0">
            <a:schemeClr val="accent2"/>
          </a:effectRef>
          <a:fontRef idx="minor">
            <a:schemeClr val="dk1"/>
          </a:fontRef>
        </p:style>
      </p:cxnSp>
      <p:cxnSp>
        <p:nvCxnSpPr>
          <p:cNvPr id="17" name="Straight Arrow Connector 16">
            <a:extLst>
              <a:ext uri="{FF2B5EF4-FFF2-40B4-BE49-F238E27FC236}">
                <a16:creationId xmlns:a16="http://schemas.microsoft.com/office/drawing/2014/main" id="{24DFC5D1-004B-5A6E-347A-02BB7C4398CB}"/>
              </a:ext>
            </a:extLst>
          </p:cNvPr>
          <p:cNvCxnSpPr>
            <a:cxnSpLocks/>
          </p:cNvCxnSpPr>
          <p:nvPr/>
        </p:nvCxnSpPr>
        <p:spPr>
          <a:xfrm flipV="1">
            <a:off x="2249905" y="3429000"/>
            <a:ext cx="1458495" cy="1961146"/>
          </a:xfrm>
          <a:prstGeom prst="straightConnector1">
            <a:avLst/>
          </a:prstGeom>
          <a:ln w="38100">
            <a:tailEnd type="triangle"/>
          </a:ln>
        </p:spPr>
        <p:style>
          <a:lnRef idx="2">
            <a:schemeClr val="accent2"/>
          </a:lnRef>
          <a:fillRef idx="1">
            <a:schemeClr val="lt1"/>
          </a:fillRef>
          <a:effectRef idx="0">
            <a:schemeClr val="accent2"/>
          </a:effectRef>
          <a:fontRef idx="minor">
            <a:schemeClr val="dk1"/>
          </a:fontRef>
        </p:style>
      </p:cxnSp>
      <p:cxnSp>
        <p:nvCxnSpPr>
          <p:cNvPr id="18" name="Straight Arrow Connector 17">
            <a:extLst>
              <a:ext uri="{FF2B5EF4-FFF2-40B4-BE49-F238E27FC236}">
                <a16:creationId xmlns:a16="http://schemas.microsoft.com/office/drawing/2014/main" id="{56B42299-3F22-5C80-C57D-68C8CC111DEB}"/>
              </a:ext>
            </a:extLst>
          </p:cNvPr>
          <p:cNvCxnSpPr>
            <a:cxnSpLocks/>
          </p:cNvCxnSpPr>
          <p:nvPr/>
        </p:nvCxnSpPr>
        <p:spPr>
          <a:xfrm flipV="1">
            <a:off x="2240380" y="3297152"/>
            <a:ext cx="3686287" cy="2129088"/>
          </a:xfrm>
          <a:prstGeom prst="straightConnector1">
            <a:avLst/>
          </a:prstGeom>
          <a:ln w="38100">
            <a:tailEnd type="triangle"/>
          </a:ln>
        </p:spPr>
        <p:style>
          <a:lnRef idx="2">
            <a:schemeClr val="accent6"/>
          </a:lnRef>
          <a:fillRef idx="1">
            <a:schemeClr val="lt1"/>
          </a:fillRef>
          <a:effectRef idx="0">
            <a:schemeClr val="accent6"/>
          </a:effectRef>
          <a:fontRef idx="minor">
            <a:schemeClr val="dk1"/>
          </a:fontRef>
        </p:style>
      </p:cxnSp>
      <p:cxnSp>
        <p:nvCxnSpPr>
          <p:cNvPr id="19" name="Straight Arrow Connector 18">
            <a:extLst>
              <a:ext uri="{FF2B5EF4-FFF2-40B4-BE49-F238E27FC236}">
                <a16:creationId xmlns:a16="http://schemas.microsoft.com/office/drawing/2014/main" id="{68977227-237C-A0CF-7943-028EE29A2294}"/>
              </a:ext>
            </a:extLst>
          </p:cNvPr>
          <p:cNvCxnSpPr>
            <a:cxnSpLocks/>
          </p:cNvCxnSpPr>
          <p:nvPr/>
        </p:nvCxnSpPr>
        <p:spPr>
          <a:xfrm flipH="1" flipV="1">
            <a:off x="5977467" y="3297152"/>
            <a:ext cx="3607691" cy="2096130"/>
          </a:xfrm>
          <a:prstGeom prst="straightConnector1">
            <a:avLst/>
          </a:prstGeom>
          <a:ln w="38100">
            <a:tailEnd type="triangle"/>
          </a:ln>
        </p:spPr>
        <p:style>
          <a:lnRef idx="2">
            <a:schemeClr val="accent6"/>
          </a:lnRef>
          <a:fillRef idx="1">
            <a:schemeClr val="lt1"/>
          </a:fillRef>
          <a:effectRef idx="0">
            <a:schemeClr val="accent6"/>
          </a:effectRef>
          <a:fontRef idx="minor">
            <a:schemeClr val="dk1"/>
          </a:fontRef>
        </p:style>
      </p:cxnSp>
      <p:cxnSp>
        <p:nvCxnSpPr>
          <p:cNvPr id="20" name="Straight Arrow Connector 19">
            <a:extLst>
              <a:ext uri="{FF2B5EF4-FFF2-40B4-BE49-F238E27FC236}">
                <a16:creationId xmlns:a16="http://schemas.microsoft.com/office/drawing/2014/main" id="{1714371D-B01B-915F-9363-D934F07F45E0}"/>
              </a:ext>
            </a:extLst>
          </p:cNvPr>
          <p:cNvCxnSpPr>
            <a:cxnSpLocks/>
          </p:cNvCxnSpPr>
          <p:nvPr/>
        </p:nvCxnSpPr>
        <p:spPr>
          <a:xfrm flipH="1" flipV="1">
            <a:off x="8229600" y="3297152"/>
            <a:ext cx="1355557" cy="2114706"/>
          </a:xfrm>
          <a:prstGeom prst="straightConnector1">
            <a:avLst/>
          </a:prstGeom>
          <a:ln w="38100">
            <a:tailEnd type="triangle"/>
          </a:ln>
        </p:spPr>
        <p:style>
          <a:lnRef idx="2">
            <a:schemeClr val="accent5"/>
          </a:lnRef>
          <a:fillRef idx="1">
            <a:schemeClr val="lt1"/>
          </a:fillRef>
          <a:effectRef idx="0">
            <a:schemeClr val="accent5"/>
          </a:effectRef>
          <a:fontRef idx="minor">
            <a:schemeClr val="dk1"/>
          </a:fontRef>
        </p:style>
      </p:cxnSp>
      <p:cxnSp>
        <p:nvCxnSpPr>
          <p:cNvPr id="21" name="Straight Arrow Connector 20">
            <a:extLst>
              <a:ext uri="{FF2B5EF4-FFF2-40B4-BE49-F238E27FC236}">
                <a16:creationId xmlns:a16="http://schemas.microsoft.com/office/drawing/2014/main" id="{822545D6-3FCB-506F-DBB5-4BAE46322831}"/>
              </a:ext>
            </a:extLst>
          </p:cNvPr>
          <p:cNvCxnSpPr>
            <a:cxnSpLocks/>
          </p:cNvCxnSpPr>
          <p:nvPr/>
        </p:nvCxnSpPr>
        <p:spPr>
          <a:xfrm flipV="1">
            <a:off x="5742071" y="3297152"/>
            <a:ext cx="2343150" cy="2114704"/>
          </a:xfrm>
          <a:prstGeom prst="straightConnector1">
            <a:avLst/>
          </a:prstGeom>
          <a:ln w="38100">
            <a:tailEnd type="triangle"/>
          </a:ln>
        </p:spPr>
        <p:style>
          <a:lnRef idx="2">
            <a:schemeClr val="accent5"/>
          </a:lnRef>
          <a:fillRef idx="1">
            <a:schemeClr val="lt1"/>
          </a:fillRef>
          <a:effectRef idx="0">
            <a:schemeClr val="accent5"/>
          </a:effectRef>
          <a:fontRef idx="minor">
            <a:schemeClr val="dk1"/>
          </a:fontRef>
        </p:style>
      </p:cxnSp>
      <p:sp>
        <p:nvSpPr>
          <p:cNvPr id="4" name="Rectangle 3">
            <a:extLst>
              <a:ext uri="{FF2B5EF4-FFF2-40B4-BE49-F238E27FC236}">
                <a16:creationId xmlns:a16="http://schemas.microsoft.com/office/drawing/2014/main" id="{6F879239-8E06-98D8-5B36-4D2255E047C1}"/>
              </a:ext>
            </a:extLst>
          </p:cNvPr>
          <p:cNvSpPr/>
          <p:nvPr/>
        </p:nvSpPr>
        <p:spPr>
          <a:xfrm>
            <a:off x="1130968" y="5390146"/>
            <a:ext cx="2237874" cy="6737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H-O Scales</a:t>
            </a:r>
          </a:p>
        </p:txBody>
      </p:sp>
      <p:sp>
        <p:nvSpPr>
          <p:cNvPr id="6" name="Rectangle 5">
            <a:extLst>
              <a:ext uri="{FF2B5EF4-FFF2-40B4-BE49-F238E27FC236}">
                <a16:creationId xmlns:a16="http://schemas.microsoft.com/office/drawing/2014/main" id="{EF8A3B6C-AC34-DDC0-3C14-BE810654A737}"/>
              </a:ext>
            </a:extLst>
          </p:cNvPr>
          <p:cNvSpPr/>
          <p:nvPr/>
        </p:nvSpPr>
        <p:spPr>
          <a:xfrm>
            <a:off x="8085221" y="5390146"/>
            <a:ext cx="2975811" cy="6737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RC1, RC2, RC3, RC4, RC6, RC7, RC8, RC9 Scales</a:t>
            </a:r>
          </a:p>
        </p:txBody>
      </p:sp>
      <p:sp>
        <p:nvSpPr>
          <p:cNvPr id="8" name="Rectangle 7">
            <a:extLst>
              <a:ext uri="{FF2B5EF4-FFF2-40B4-BE49-F238E27FC236}">
                <a16:creationId xmlns:a16="http://schemas.microsoft.com/office/drawing/2014/main" id="{4288AC83-77FD-8053-EBD5-479EF596463C}"/>
              </a:ext>
            </a:extLst>
          </p:cNvPr>
          <p:cNvSpPr/>
          <p:nvPr/>
        </p:nvSpPr>
        <p:spPr>
          <a:xfrm>
            <a:off x="4608094" y="5390145"/>
            <a:ext cx="2237874" cy="6737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RCd</a:t>
            </a:r>
          </a:p>
        </p:txBody>
      </p:sp>
    </p:spTree>
    <p:extLst>
      <p:ext uri="{BB962C8B-B14F-4D97-AF65-F5344CB8AC3E}">
        <p14:creationId xmlns:p14="http://schemas.microsoft.com/office/powerpoint/2010/main" val="323901891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Down Arrow 7">
            <a:extLst>
              <a:ext uri="{FF2B5EF4-FFF2-40B4-BE49-F238E27FC236}">
                <a16:creationId xmlns:a16="http://schemas.microsoft.com/office/drawing/2014/main" id="{73DE2CFE-42F2-48F0-8706-5264E012B1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5662795" y="-3745097"/>
            <a:ext cx="1354979" cy="10750169"/>
          </a:xfrm>
          <a:prstGeom prst="downArrow">
            <a:avLst>
              <a:gd name="adj1" fmla="val 100000"/>
              <a:gd name="adj2" fmla="val 22582"/>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791348F-E5C4-9549-C429-AEC2B168D909}"/>
              </a:ext>
            </a:extLst>
          </p:cNvPr>
          <p:cNvSpPr>
            <a:spLocks noGrp="1"/>
          </p:cNvSpPr>
          <p:nvPr>
            <p:ph type="title"/>
          </p:nvPr>
        </p:nvSpPr>
        <p:spPr>
          <a:xfrm>
            <a:off x="1286932" y="1204109"/>
            <a:ext cx="10023398" cy="857894"/>
          </a:xfrm>
        </p:spPr>
        <p:txBody>
          <a:bodyPr>
            <a:normAutofit/>
          </a:bodyPr>
          <a:lstStyle/>
          <a:p>
            <a:r>
              <a:rPr lang="en-US" sz="4000" dirty="0">
                <a:solidFill>
                  <a:srgbClr val="FFFFFF"/>
                </a:solidFill>
              </a:rPr>
              <a:t>Scale Descriptive Information</a:t>
            </a:r>
          </a:p>
        </p:txBody>
      </p:sp>
      <p:graphicFrame>
        <p:nvGraphicFramePr>
          <p:cNvPr id="5" name="Table 4">
            <a:extLst>
              <a:ext uri="{FF2B5EF4-FFF2-40B4-BE49-F238E27FC236}">
                <a16:creationId xmlns:a16="http://schemas.microsoft.com/office/drawing/2014/main" id="{1265EE2B-C612-7091-280F-0B542897CF9A}"/>
              </a:ext>
            </a:extLst>
          </p:cNvPr>
          <p:cNvGraphicFramePr>
            <a:graphicFrameLocks noGrp="1"/>
          </p:cNvGraphicFramePr>
          <p:nvPr>
            <p:extLst>
              <p:ext uri="{D42A27DB-BD31-4B8C-83A1-F6EECF244321}">
                <p14:modId xmlns:p14="http://schemas.microsoft.com/office/powerpoint/2010/main" val="4048866165"/>
              </p:ext>
            </p:extLst>
          </p:nvPr>
        </p:nvGraphicFramePr>
        <p:xfrm>
          <a:off x="1608097" y="2836323"/>
          <a:ext cx="9381068" cy="2817568"/>
        </p:xfrm>
        <a:graphic>
          <a:graphicData uri="http://schemas.openxmlformats.org/drawingml/2006/table">
            <a:tbl>
              <a:tblPr>
                <a:tableStyleId>{2D5ABB26-0587-4C30-8999-92F81FD0307C}</a:tableStyleId>
              </a:tblPr>
              <a:tblGrid>
                <a:gridCol w="2345267">
                  <a:extLst>
                    <a:ext uri="{9D8B030D-6E8A-4147-A177-3AD203B41FA5}">
                      <a16:colId xmlns:a16="http://schemas.microsoft.com/office/drawing/2014/main" val="2698669567"/>
                    </a:ext>
                  </a:extLst>
                </a:gridCol>
                <a:gridCol w="2345267">
                  <a:extLst>
                    <a:ext uri="{9D8B030D-6E8A-4147-A177-3AD203B41FA5}">
                      <a16:colId xmlns:a16="http://schemas.microsoft.com/office/drawing/2014/main" val="2114780821"/>
                    </a:ext>
                  </a:extLst>
                </a:gridCol>
                <a:gridCol w="2345267">
                  <a:extLst>
                    <a:ext uri="{9D8B030D-6E8A-4147-A177-3AD203B41FA5}">
                      <a16:colId xmlns:a16="http://schemas.microsoft.com/office/drawing/2014/main" val="3657246987"/>
                    </a:ext>
                  </a:extLst>
                </a:gridCol>
                <a:gridCol w="2345267">
                  <a:extLst>
                    <a:ext uri="{9D8B030D-6E8A-4147-A177-3AD203B41FA5}">
                      <a16:colId xmlns:a16="http://schemas.microsoft.com/office/drawing/2014/main" val="1150932450"/>
                    </a:ext>
                  </a:extLst>
                </a:gridCol>
              </a:tblGrid>
              <a:tr h="306782">
                <a:tc gridSpan="4">
                  <a:txBody>
                    <a:bodyPr/>
                    <a:lstStyle/>
                    <a:p>
                      <a:pPr algn="l" fontAlgn="ctr"/>
                      <a:r>
                        <a:rPr lang="en-US" sz="2000" b="0" i="0" u="none" strike="noStrike" dirty="0">
                          <a:solidFill>
                            <a:schemeClr val="tx1"/>
                          </a:solidFill>
                          <a:effectLst/>
                          <a:latin typeface="Calibri" panose="020F0502020204030204" pitchFamily="34" charset="0"/>
                          <a:cs typeface="Calibri" panose="020F0502020204030204" pitchFamily="34" charset="0"/>
                        </a:rPr>
                        <a:t>SOS Mean Differences by MMPI-3 OR Elevations</a:t>
                      </a:r>
                    </a:p>
                  </a:txBody>
                  <a:tcPr marL="6704" marR="6704" marT="6704" marB="0">
                    <a:lnB w="12700" cap="flat" cmpd="sng" algn="ctr">
                      <a:solidFill>
                        <a:schemeClr val="tx1"/>
                      </a:solidFill>
                      <a:prstDash val="solid"/>
                      <a:round/>
                      <a:headEnd type="none" w="med" len="med"/>
                      <a:tailEnd type="none" w="med" len="med"/>
                    </a:lnB>
                  </a:tcPr>
                </a:tc>
                <a:tc hMerge="1">
                  <a:txBody>
                    <a:bodyPr/>
                    <a:lstStyle/>
                    <a:p>
                      <a:pPr algn="ctr" fontAlgn="ctr"/>
                      <a:endParaRPr lang="en-US" sz="1800" b="0" i="0" u="none" strike="noStrike" dirty="0">
                        <a:solidFill>
                          <a:schemeClr val="tx1"/>
                        </a:solidFill>
                        <a:effectLst/>
                        <a:latin typeface="Calibri" panose="020F0502020204030204" pitchFamily="34" charset="0"/>
                        <a:cs typeface="Calibri" panose="020F0502020204030204" pitchFamily="34" charset="0"/>
                      </a:endParaRPr>
                    </a:p>
                  </a:txBody>
                  <a:tcPr marL="6704" marR="6704" marT="6704" marB="0" anchor="b">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pPr algn="ctr" fontAlgn="ctr"/>
                      <a:endParaRPr lang="en-US" sz="1800" b="0" i="0" u="none" strike="noStrike" dirty="0">
                        <a:solidFill>
                          <a:schemeClr val="tx1"/>
                        </a:solidFill>
                        <a:effectLst/>
                        <a:latin typeface="Calibri" panose="020F0502020204030204" pitchFamily="34" charset="0"/>
                        <a:cs typeface="Calibri" panose="020F0502020204030204" pitchFamily="34" charset="0"/>
                      </a:endParaRPr>
                    </a:p>
                  </a:txBody>
                  <a:tcPr marL="6704" marR="6704" marT="6704" marB="0" anchor="b">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87436037"/>
                  </a:ext>
                </a:extLst>
              </a:tr>
              <a:tr h="303158">
                <a:tc>
                  <a:txBody>
                    <a:bodyPr/>
                    <a:lstStyle/>
                    <a:p>
                      <a:pPr algn="r" fontAlgn="ctr"/>
                      <a:r>
                        <a:rPr lang="en-US" sz="2000" u="none" strike="noStrike" dirty="0">
                          <a:solidFill>
                            <a:schemeClr val="tx1"/>
                          </a:solidFill>
                          <a:effectLst/>
                          <a:latin typeface="Calibri" panose="020F0502020204030204" pitchFamily="34" charset="0"/>
                          <a:cs typeface="Calibri" panose="020F0502020204030204" pitchFamily="34" charset="0"/>
                        </a:rPr>
                        <a:t>SOS Scales</a:t>
                      </a:r>
                      <a:endParaRPr lang="en-US" sz="2000" b="0" i="0" u="none" strike="noStrike" dirty="0">
                        <a:solidFill>
                          <a:schemeClr val="tx1"/>
                        </a:solidFill>
                        <a:effectLst/>
                        <a:latin typeface="Calibri" panose="020F0502020204030204" pitchFamily="34" charset="0"/>
                        <a:cs typeface="Calibri" panose="020F0502020204030204" pitchFamily="34" charset="0"/>
                      </a:endParaRPr>
                    </a:p>
                  </a:txBody>
                  <a:tcPr marL="6704" marR="6704" marT="6704"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2000" i="1" u="none" strike="noStrike" dirty="0">
                          <a:solidFill>
                            <a:schemeClr val="tx1"/>
                          </a:solidFill>
                          <a:effectLst/>
                          <a:latin typeface="Calibri" panose="020F0502020204030204" pitchFamily="34" charset="0"/>
                          <a:cs typeface="Calibri" panose="020F0502020204030204" pitchFamily="34" charset="0"/>
                        </a:rPr>
                        <a:t>M</a:t>
                      </a:r>
                      <a:r>
                        <a:rPr lang="en-US" sz="2000" i="0" u="none" strike="noStrike" dirty="0">
                          <a:solidFill>
                            <a:schemeClr val="tx1"/>
                          </a:solidFill>
                          <a:effectLst/>
                          <a:latin typeface="Calibri" panose="020F0502020204030204" pitchFamily="34" charset="0"/>
                          <a:cs typeface="Calibri" panose="020F0502020204030204" pitchFamily="34" charset="0"/>
                        </a:rPr>
                        <a:t>(</a:t>
                      </a:r>
                      <a:r>
                        <a:rPr lang="en-US" sz="2000" i="1" u="none" strike="noStrike" dirty="0">
                          <a:solidFill>
                            <a:schemeClr val="tx1"/>
                          </a:solidFill>
                          <a:effectLst/>
                          <a:latin typeface="Calibri" panose="020F0502020204030204" pitchFamily="34" charset="0"/>
                          <a:cs typeface="Calibri" panose="020F0502020204030204" pitchFamily="34" charset="0"/>
                        </a:rPr>
                        <a:t>SD</a:t>
                      </a:r>
                      <a:r>
                        <a:rPr lang="en-US" sz="2000" i="0" u="none" strike="noStrike" dirty="0">
                          <a:solidFill>
                            <a:schemeClr val="tx1"/>
                          </a:solidFill>
                          <a:effectLst/>
                          <a:latin typeface="Calibri" panose="020F0502020204030204" pitchFamily="34" charset="0"/>
                          <a:cs typeface="Calibri" panose="020F0502020204030204" pitchFamily="34" charset="0"/>
                        </a:rPr>
                        <a:t>)</a:t>
                      </a:r>
                      <a:endParaRPr lang="en-US" sz="2000" b="0" i="0" u="none" strike="noStrike" dirty="0">
                        <a:solidFill>
                          <a:schemeClr val="tx1"/>
                        </a:solidFill>
                        <a:effectLst/>
                        <a:latin typeface="Calibri" panose="020F0502020204030204" pitchFamily="34" charset="0"/>
                        <a:cs typeface="Calibri" panose="020F0502020204030204" pitchFamily="34" charset="0"/>
                      </a:endParaRPr>
                    </a:p>
                  </a:txBody>
                  <a:tcPr marL="6704" marR="6704" marT="6704"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2000" i="0" u="none" strike="noStrike" dirty="0">
                          <a:solidFill>
                            <a:schemeClr val="tx1"/>
                          </a:solidFill>
                          <a:effectLst/>
                          <a:latin typeface="Calibri" panose="020F0502020204030204" pitchFamily="34" charset="0"/>
                          <a:cs typeface="Calibri" panose="020F0502020204030204" pitchFamily="34" charset="0"/>
                        </a:rPr>
                        <a:t>Range</a:t>
                      </a:r>
                      <a:endParaRPr lang="en-US" sz="2000" b="0" i="0" u="none" strike="noStrike" dirty="0">
                        <a:solidFill>
                          <a:schemeClr val="tx1"/>
                        </a:solidFill>
                        <a:effectLst/>
                        <a:latin typeface="Calibri" panose="020F0502020204030204" pitchFamily="34" charset="0"/>
                        <a:cs typeface="Calibri" panose="020F0502020204030204" pitchFamily="34" charset="0"/>
                      </a:endParaRPr>
                    </a:p>
                  </a:txBody>
                  <a:tcPr marL="6704" marR="6704" marT="6704"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2000" b="0" i="0" u="none" strike="noStrike" dirty="0">
                          <a:solidFill>
                            <a:schemeClr val="tx1"/>
                          </a:solidFill>
                          <a:effectLst/>
                          <a:latin typeface="Calibri" panose="020F0502020204030204" pitchFamily="34" charset="0"/>
                          <a:cs typeface="Calibri" panose="020F0502020204030204" pitchFamily="34" charset="0"/>
                        </a:rPr>
                        <a:t>% Above</a:t>
                      </a:r>
                      <a:r>
                        <a:rPr lang="en-US" sz="2000" b="0" i="1" u="none" strike="noStrike" dirty="0">
                          <a:solidFill>
                            <a:schemeClr val="tx1"/>
                          </a:solidFill>
                          <a:effectLst/>
                          <a:latin typeface="Calibri" panose="020F0502020204030204" pitchFamily="34" charset="0"/>
                          <a:cs typeface="Calibri" panose="020F0502020204030204" pitchFamily="34" charset="0"/>
                        </a:rPr>
                        <a:t> </a:t>
                      </a:r>
                      <a:r>
                        <a:rPr lang="en-US" sz="2000" b="0" i="0" u="none" strike="noStrike" dirty="0">
                          <a:solidFill>
                            <a:schemeClr val="tx1"/>
                          </a:solidFill>
                          <a:effectLst/>
                          <a:latin typeface="Calibri" panose="020F0502020204030204" pitchFamily="34" charset="0"/>
                          <a:cs typeface="Calibri" panose="020F0502020204030204" pitchFamily="34" charset="0"/>
                        </a:rPr>
                        <a:t>T65</a:t>
                      </a:r>
                    </a:p>
                  </a:txBody>
                  <a:tcPr marL="6704" marR="6704" marT="6704"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08742521"/>
                  </a:ext>
                </a:extLst>
              </a:tr>
              <a:tr h="438912">
                <a:tc>
                  <a:txBody>
                    <a:bodyPr/>
                    <a:lstStyle/>
                    <a:p>
                      <a:pPr algn="r" fontAlgn="ctr"/>
                      <a:r>
                        <a:rPr lang="en-US" sz="2000" u="none" strike="noStrike" dirty="0">
                          <a:solidFill>
                            <a:schemeClr val="tx1"/>
                          </a:solidFill>
                          <a:effectLst/>
                          <a:latin typeface="Calibri" panose="020F0502020204030204" pitchFamily="34" charset="0"/>
                          <a:cs typeface="Calibri" panose="020F0502020204030204" pitchFamily="34" charset="0"/>
                        </a:rPr>
                        <a:t>H-O Only</a:t>
                      </a:r>
                      <a:endParaRPr lang="en-US" sz="2000" b="0" i="0" u="none" strike="noStrike" dirty="0">
                        <a:solidFill>
                          <a:schemeClr val="tx1"/>
                        </a:solidFill>
                        <a:effectLst/>
                        <a:latin typeface="Calibri" panose="020F0502020204030204" pitchFamily="34" charset="0"/>
                        <a:cs typeface="Calibri" panose="020F0502020204030204" pitchFamily="34" charset="0"/>
                      </a:endParaRPr>
                    </a:p>
                  </a:txBody>
                  <a:tcPr marL="6704" marR="6704" marT="6704" marB="0" anchor="ctr">
                    <a:lnT w="12700" cap="flat" cmpd="sng" algn="ctr">
                      <a:solidFill>
                        <a:schemeClr val="tx1"/>
                      </a:solidFill>
                      <a:prstDash val="solid"/>
                      <a:round/>
                      <a:headEnd type="none" w="med" len="med"/>
                      <a:tailEnd type="none" w="med" len="med"/>
                    </a:lnT>
                  </a:tcPr>
                </a:tc>
                <a:tc>
                  <a:txBody>
                    <a:bodyPr/>
                    <a:lstStyle/>
                    <a:p>
                      <a:pPr algn="ctr" fontAlgn="t"/>
                      <a:r>
                        <a:rPr lang="en-US" sz="2000" b="0" i="0" u="none" strike="noStrike" dirty="0">
                          <a:solidFill>
                            <a:schemeClr val="tx1"/>
                          </a:solidFill>
                          <a:effectLst/>
                          <a:latin typeface="Calibri" panose="020F0502020204030204" pitchFamily="34" charset="0"/>
                          <a:cs typeface="Calibri" panose="020F0502020204030204" pitchFamily="34" charset="0"/>
                        </a:rPr>
                        <a:t>64.44 (15.52)</a:t>
                      </a:r>
                    </a:p>
                  </a:txBody>
                  <a:tcPr marL="6704" marR="6704" marT="6704" marB="0" anchor="ctr">
                    <a:lnT w="12700" cap="flat" cmpd="sng" algn="ctr">
                      <a:solidFill>
                        <a:schemeClr val="tx1"/>
                      </a:solidFill>
                      <a:prstDash val="solid"/>
                      <a:round/>
                      <a:headEnd type="none" w="med" len="med"/>
                      <a:tailEnd type="none" w="med" len="med"/>
                    </a:lnT>
                  </a:tcPr>
                </a:tc>
                <a:tc>
                  <a:txBody>
                    <a:bodyPr/>
                    <a:lstStyle/>
                    <a:p>
                      <a:pPr algn="ctr" fontAlgn="t"/>
                      <a:r>
                        <a:rPr lang="en-US" sz="2000" b="0" i="0" u="none" strike="noStrike" dirty="0">
                          <a:solidFill>
                            <a:schemeClr val="tx1"/>
                          </a:solidFill>
                          <a:effectLst/>
                          <a:latin typeface="Calibri" panose="020F0502020204030204" pitchFamily="34" charset="0"/>
                          <a:cs typeface="Calibri" panose="020F0502020204030204" pitchFamily="34" charset="0"/>
                        </a:rPr>
                        <a:t>34.00 – 93.67</a:t>
                      </a:r>
                    </a:p>
                  </a:txBody>
                  <a:tcPr marL="6704" marR="6704" marT="6704" marB="0" anchor="ctr">
                    <a:lnT w="12700" cap="flat" cmpd="sng" algn="ctr">
                      <a:solidFill>
                        <a:schemeClr val="tx1"/>
                      </a:solidFill>
                      <a:prstDash val="solid"/>
                      <a:round/>
                      <a:headEnd type="none" w="med" len="med"/>
                      <a:tailEnd type="none" w="med" len="med"/>
                    </a:lnT>
                  </a:tcPr>
                </a:tc>
                <a:tc>
                  <a:txBody>
                    <a:bodyPr/>
                    <a:lstStyle/>
                    <a:p>
                      <a:pPr algn="ctr" fontAlgn="t"/>
                      <a:r>
                        <a:rPr lang="en-US" sz="2000" b="0" i="0" u="none" strike="noStrike" dirty="0">
                          <a:solidFill>
                            <a:schemeClr val="tx1"/>
                          </a:solidFill>
                          <a:effectLst/>
                          <a:latin typeface="Calibri" panose="020F0502020204030204" pitchFamily="34" charset="0"/>
                          <a:cs typeface="Calibri" panose="020F0502020204030204" pitchFamily="34" charset="0"/>
                        </a:rPr>
                        <a:t>42%</a:t>
                      </a:r>
                    </a:p>
                  </a:txBody>
                  <a:tcPr marL="6704" marR="6704" marT="6704" marB="0" anchor="ct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553024309"/>
                  </a:ext>
                </a:extLst>
              </a:tr>
              <a:tr h="438912">
                <a:tc>
                  <a:txBody>
                    <a:bodyPr/>
                    <a:lstStyle/>
                    <a:p>
                      <a:pPr algn="r" fontAlgn="ctr"/>
                      <a:r>
                        <a:rPr lang="en-US" sz="2000" u="none" strike="noStrike" dirty="0">
                          <a:solidFill>
                            <a:schemeClr val="tx1"/>
                          </a:solidFill>
                          <a:effectLst/>
                          <a:latin typeface="Calibri" panose="020F0502020204030204" pitchFamily="34" charset="0"/>
                          <a:cs typeface="Calibri" panose="020F0502020204030204" pitchFamily="34" charset="0"/>
                        </a:rPr>
                        <a:t>H-O + RC</a:t>
                      </a:r>
                      <a:endParaRPr lang="en-US" sz="2000" b="0" i="0" u="none" strike="noStrike" dirty="0">
                        <a:solidFill>
                          <a:schemeClr val="tx1"/>
                        </a:solidFill>
                        <a:effectLst/>
                        <a:latin typeface="Calibri" panose="020F0502020204030204" pitchFamily="34" charset="0"/>
                        <a:cs typeface="Calibri" panose="020F0502020204030204" pitchFamily="34" charset="0"/>
                      </a:endParaRPr>
                    </a:p>
                  </a:txBody>
                  <a:tcPr marL="6704" marR="6704" marT="6704" marB="0" anchor="ctr"/>
                </a:tc>
                <a:tc>
                  <a:txBody>
                    <a:bodyPr/>
                    <a:lstStyle/>
                    <a:p>
                      <a:pPr algn="ctr" fontAlgn="t"/>
                      <a:r>
                        <a:rPr lang="en-US" sz="2000" b="0" i="0" u="none" strike="noStrike" dirty="0">
                          <a:solidFill>
                            <a:schemeClr val="tx1"/>
                          </a:solidFill>
                          <a:effectLst/>
                          <a:latin typeface="Calibri" panose="020F0502020204030204" pitchFamily="34" charset="0"/>
                          <a:cs typeface="Calibri" panose="020F0502020204030204" pitchFamily="34" charset="0"/>
                        </a:rPr>
                        <a:t>64.10(14.30)</a:t>
                      </a:r>
                    </a:p>
                  </a:txBody>
                  <a:tcPr marL="6704" marR="6704" marT="6704" marB="0" anchor="ctr"/>
                </a:tc>
                <a:tc>
                  <a:txBody>
                    <a:bodyPr/>
                    <a:lstStyle/>
                    <a:p>
                      <a:pPr algn="ctr" fontAlgn="t"/>
                      <a:r>
                        <a:rPr lang="en-US" sz="2000" b="0" i="0" u="none" strike="noStrike" dirty="0">
                          <a:solidFill>
                            <a:schemeClr val="tx1"/>
                          </a:solidFill>
                          <a:effectLst/>
                          <a:latin typeface="Calibri" panose="020F0502020204030204" pitchFamily="34" charset="0"/>
                          <a:cs typeface="Calibri" panose="020F0502020204030204" pitchFamily="34" charset="0"/>
                        </a:rPr>
                        <a:t>35.27 – 89.00</a:t>
                      </a:r>
                    </a:p>
                  </a:txBody>
                  <a:tcPr marL="6704" marR="6704" marT="6704" marB="0" anchor="ctr"/>
                </a:tc>
                <a:tc>
                  <a:txBody>
                    <a:bodyPr/>
                    <a:lstStyle/>
                    <a:p>
                      <a:pPr algn="ctr" fontAlgn="t"/>
                      <a:r>
                        <a:rPr lang="en-US" sz="2000" b="0" i="0" u="none" strike="noStrike" dirty="0">
                          <a:solidFill>
                            <a:schemeClr val="tx1"/>
                          </a:solidFill>
                          <a:effectLst/>
                          <a:latin typeface="Calibri" panose="020F0502020204030204" pitchFamily="34" charset="0"/>
                          <a:cs typeface="Calibri" panose="020F0502020204030204" pitchFamily="34" charset="0"/>
                        </a:rPr>
                        <a:t> 42%</a:t>
                      </a:r>
                    </a:p>
                  </a:txBody>
                  <a:tcPr marL="6704" marR="6704" marT="6704" marB="0" anchor="ctr"/>
                </a:tc>
                <a:extLst>
                  <a:ext uri="{0D108BD9-81ED-4DB2-BD59-A6C34878D82A}">
                    <a16:rowId xmlns:a16="http://schemas.microsoft.com/office/drawing/2014/main" val="2754343726"/>
                  </a:ext>
                </a:extLst>
              </a:tr>
              <a:tr h="438912">
                <a:tc>
                  <a:txBody>
                    <a:bodyPr/>
                    <a:lstStyle/>
                    <a:p>
                      <a:pPr algn="r" fontAlgn="ctr"/>
                      <a:r>
                        <a:rPr lang="en-US" sz="2000" b="0" i="0" u="none" strike="noStrike" dirty="0">
                          <a:solidFill>
                            <a:schemeClr val="tx1"/>
                          </a:solidFill>
                          <a:effectLst/>
                          <a:latin typeface="Calibri" panose="020F0502020204030204" pitchFamily="34" charset="0"/>
                          <a:cs typeface="Calibri" panose="020F0502020204030204" pitchFamily="34" charset="0"/>
                        </a:rPr>
                        <a:t>H-O + RC (no RCd)</a:t>
                      </a:r>
                    </a:p>
                  </a:txBody>
                  <a:tcPr marL="6704" marR="6704" marT="6704" marB="0" anchor="ctr"/>
                </a:tc>
                <a:tc>
                  <a:txBody>
                    <a:bodyPr/>
                    <a:lstStyle/>
                    <a:p>
                      <a:pPr algn="ctr" fontAlgn="t"/>
                      <a:r>
                        <a:rPr lang="en-US" sz="2000" b="0" i="0" u="none" strike="noStrike" dirty="0">
                          <a:solidFill>
                            <a:schemeClr val="tx1"/>
                          </a:solidFill>
                          <a:effectLst/>
                          <a:latin typeface="Calibri" panose="020F0502020204030204" pitchFamily="34" charset="0"/>
                          <a:cs typeface="Calibri" panose="020F0502020204030204" pitchFamily="34" charset="0"/>
                        </a:rPr>
                        <a:t>64.23(14.59)</a:t>
                      </a:r>
                    </a:p>
                  </a:txBody>
                  <a:tcPr marL="6704" marR="6704" marT="6704" marB="0" anchor="ctr"/>
                </a:tc>
                <a:tc>
                  <a:txBody>
                    <a:bodyPr/>
                    <a:lstStyle/>
                    <a:p>
                      <a:pPr algn="ctr" fontAlgn="t"/>
                      <a:r>
                        <a:rPr lang="en-US" sz="2000" b="0" i="0" u="none" strike="noStrike" dirty="0">
                          <a:solidFill>
                            <a:schemeClr val="tx1"/>
                          </a:solidFill>
                          <a:effectLst/>
                          <a:latin typeface="Calibri" panose="020F0502020204030204" pitchFamily="34" charset="0"/>
                          <a:cs typeface="Calibri" panose="020F0502020204030204" pitchFamily="34" charset="0"/>
                        </a:rPr>
                        <a:t>35.20 – 89.90</a:t>
                      </a:r>
                    </a:p>
                  </a:txBody>
                  <a:tcPr marL="6704" marR="6704" marT="6704" marB="0" anchor="ctr"/>
                </a:tc>
                <a:tc>
                  <a:txBody>
                    <a:bodyPr/>
                    <a:lstStyle/>
                    <a:p>
                      <a:pPr algn="ctr" fontAlgn="t"/>
                      <a:r>
                        <a:rPr lang="en-US" sz="2000" b="0" i="0" u="none" strike="noStrike" dirty="0">
                          <a:solidFill>
                            <a:schemeClr val="tx1"/>
                          </a:solidFill>
                          <a:effectLst/>
                          <a:latin typeface="Calibri" panose="020F0502020204030204" pitchFamily="34" charset="0"/>
                          <a:cs typeface="Calibri" panose="020F0502020204030204" pitchFamily="34" charset="0"/>
                        </a:rPr>
                        <a:t>42%</a:t>
                      </a:r>
                    </a:p>
                  </a:txBody>
                  <a:tcPr marL="6704" marR="6704" marT="6704" marB="0" anchor="ctr"/>
                </a:tc>
                <a:extLst>
                  <a:ext uri="{0D108BD9-81ED-4DB2-BD59-A6C34878D82A}">
                    <a16:rowId xmlns:a16="http://schemas.microsoft.com/office/drawing/2014/main" val="4196607450"/>
                  </a:ext>
                </a:extLst>
              </a:tr>
              <a:tr h="438912">
                <a:tc>
                  <a:txBody>
                    <a:bodyPr/>
                    <a:lstStyle/>
                    <a:p>
                      <a:pPr algn="r" fontAlgn="ctr"/>
                      <a:r>
                        <a:rPr lang="en-US" sz="2000" u="none" strike="noStrike" dirty="0">
                          <a:solidFill>
                            <a:schemeClr val="tx1"/>
                          </a:solidFill>
                          <a:effectLst/>
                          <a:latin typeface="Calibri" panose="020F0502020204030204" pitchFamily="34" charset="0"/>
                          <a:cs typeface="Calibri" panose="020F0502020204030204" pitchFamily="34" charset="0"/>
                        </a:rPr>
                        <a:t>RC Only</a:t>
                      </a:r>
                      <a:endParaRPr lang="en-US" sz="2000" b="0" i="0" u="none" strike="noStrike" dirty="0">
                        <a:solidFill>
                          <a:schemeClr val="tx1"/>
                        </a:solidFill>
                        <a:effectLst/>
                        <a:latin typeface="Calibri" panose="020F0502020204030204" pitchFamily="34" charset="0"/>
                        <a:cs typeface="Calibri" panose="020F0502020204030204" pitchFamily="34" charset="0"/>
                      </a:endParaRPr>
                    </a:p>
                  </a:txBody>
                  <a:tcPr marL="6704" marR="6704" marT="6704" marB="0" anchor="ctr"/>
                </a:tc>
                <a:tc>
                  <a:txBody>
                    <a:bodyPr/>
                    <a:lstStyle/>
                    <a:p>
                      <a:pPr algn="ctr" fontAlgn="t"/>
                      <a:r>
                        <a:rPr lang="en-US" sz="2000" b="0" i="0" u="none" strike="noStrike" dirty="0">
                          <a:solidFill>
                            <a:schemeClr val="tx1"/>
                          </a:solidFill>
                          <a:effectLst/>
                          <a:latin typeface="Calibri" panose="020F0502020204030204" pitchFamily="34" charset="0"/>
                          <a:cs typeface="Calibri" panose="020F0502020204030204" pitchFamily="34" charset="0"/>
                        </a:rPr>
                        <a:t>63.97(13.54)</a:t>
                      </a:r>
                    </a:p>
                  </a:txBody>
                  <a:tcPr marL="6704" marR="6704" marT="6704" marB="0" anchor="ct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en-US" sz="2000" b="0" i="0" u="none" strike="noStrike" dirty="0">
                          <a:solidFill>
                            <a:schemeClr val="tx1"/>
                          </a:solidFill>
                          <a:effectLst/>
                          <a:latin typeface="Calibri" panose="020F0502020204030204" pitchFamily="34" charset="0"/>
                          <a:cs typeface="Calibri" panose="020F0502020204030204" pitchFamily="34" charset="0"/>
                        </a:rPr>
                        <a:t>35.75 – 87.75</a:t>
                      </a:r>
                    </a:p>
                  </a:txBody>
                  <a:tcPr marL="6704" marR="6704" marT="6704" marB="0" anchor="ctr"/>
                </a:tc>
                <a:tc>
                  <a:txBody>
                    <a:bodyPr/>
                    <a:lstStyle/>
                    <a:p>
                      <a:pPr algn="ctr" fontAlgn="t"/>
                      <a:r>
                        <a:rPr lang="en-US" sz="2000" b="0" i="0" u="none" strike="noStrike" dirty="0">
                          <a:solidFill>
                            <a:schemeClr val="tx1"/>
                          </a:solidFill>
                          <a:effectLst/>
                          <a:latin typeface="Calibri" panose="020F0502020204030204" pitchFamily="34" charset="0"/>
                          <a:cs typeface="Calibri" panose="020F0502020204030204" pitchFamily="34" charset="0"/>
                        </a:rPr>
                        <a:t>44%</a:t>
                      </a:r>
                    </a:p>
                  </a:txBody>
                  <a:tcPr marL="6704" marR="6704" marT="6704" marB="0" anchor="ctr"/>
                </a:tc>
                <a:extLst>
                  <a:ext uri="{0D108BD9-81ED-4DB2-BD59-A6C34878D82A}">
                    <a16:rowId xmlns:a16="http://schemas.microsoft.com/office/drawing/2014/main" val="3876882914"/>
                  </a:ext>
                </a:extLst>
              </a:tr>
              <a:tr h="438912">
                <a:tc>
                  <a:txBody>
                    <a:bodyPr/>
                    <a:lstStyle/>
                    <a:p>
                      <a:pPr algn="r" fontAlgn="ctr"/>
                      <a:r>
                        <a:rPr lang="en-US" sz="2000" b="0" i="0" u="none" strike="noStrike" dirty="0">
                          <a:solidFill>
                            <a:schemeClr val="tx1"/>
                          </a:solidFill>
                          <a:effectLst/>
                          <a:latin typeface="Calibri" panose="020F0502020204030204" pitchFamily="34" charset="0"/>
                          <a:cs typeface="Calibri" panose="020F0502020204030204" pitchFamily="34" charset="0"/>
                        </a:rPr>
                        <a:t>RC Only (no RCd)</a:t>
                      </a:r>
                    </a:p>
                  </a:txBody>
                  <a:tcPr marL="6704" marR="6704" marT="6704" marB="0" anchor="ctr"/>
                </a:tc>
                <a:tc>
                  <a:txBody>
                    <a:bodyPr/>
                    <a:lstStyle/>
                    <a:p>
                      <a:pPr algn="ctr" fontAlgn="t"/>
                      <a:r>
                        <a:rPr lang="en-US" sz="2000" b="0" i="0" u="none" strike="noStrike" dirty="0">
                          <a:solidFill>
                            <a:schemeClr val="tx1"/>
                          </a:solidFill>
                          <a:effectLst/>
                          <a:latin typeface="Calibri" panose="020F0502020204030204" pitchFamily="34" charset="0"/>
                          <a:cs typeface="Calibri" panose="020F0502020204030204" pitchFamily="34" charset="0"/>
                        </a:rPr>
                        <a:t>64.15(13.85)</a:t>
                      </a:r>
                    </a:p>
                  </a:txBody>
                  <a:tcPr marL="6704" marR="6704" marT="6704" marB="0" anchor="ct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en-US" sz="2000" b="0" i="0" u="none" strike="noStrike" dirty="0">
                          <a:solidFill>
                            <a:schemeClr val="tx1"/>
                          </a:solidFill>
                          <a:effectLst/>
                          <a:latin typeface="Calibri" panose="020F0502020204030204" pitchFamily="34" charset="0"/>
                          <a:cs typeface="Calibri" panose="020F0502020204030204" pitchFamily="34" charset="0"/>
                        </a:rPr>
                        <a:t>35.71 – 88.86</a:t>
                      </a:r>
                    </a:p>
                  </a:txBody>
                  <a:tcPr marL="6704" marR="6704" marT="6704" marB="0" anchor="ctr"/>
                </a:tc>
                <a:tc>
                  <a:txBody>
                    <a:bodyPr/>
                    <a:lstStyle/>
                    <a:p>
                      <a:pPr algn="ctr" fontAlgn="t"/>
                      <a:r>
                        <a:rPr lang="en-US" sz="2000" b="0" i="0" u="none" strike="noStrike" dirty="0">
                          <a:solidFill>
                            <a:schemeClr val="tx1"/>
                          </a:solidFill>
                          <a:effectLst/>
                          <a:latin typeface="Calibri" panose="020F0502020204030204" pitchFamily="34" charset="0"/>
                          <a:cs typeface="Calibri" panose="020F0502020204030204" pitchFamily="34" charset="0"/>
                        </a:rPr>
                        <a:t>44%</a:t>
                      </a:r>
                    </a:p>
                  </a:txBody>
                  <a:tcPr marL="6704" marR="6704" marT="6704" marB="0" anchor="ctr"/>
                </a:tc>
                <a:extLst>
                  <a:ext uri="{0D108BD9-81ED-4DB2-BD59-A6C34878D82A}">
                    <a16:rowId xmlns:a16="http://schemas.microsoft.com/office/drawing/2014/main" val="2740813262"/>
                  </a:ext>
                </a:extLst>
              </a:tr>
            </a:tbl>
          </a:graphicData>
        </a:graphic>
      </p:graphicFrame>
    </p:spTree>
    <p:extLst>
      <p:ext uri="{BB962C8B-B14F-4D97-AF65-F5344CB8AC3E}">
        <p14:creationId xmlns:p14="http://schemas.microsoft.com/office/powerpoint/2010/main" val="311226699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6753252F-4873-4F63-801D-CC719279A7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047C8CCB-F95D-4249-92DD-651249D353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013557" cy="6858000"/>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791348F-E5C4-9549-C429-AEC2B168D909}"/>
              </a:ext>
            </a:extLst>
          </p:cNvPr>
          <p:cNvSpPr>
            <a:spLocks noGrp="1"/>
          </p:cNvSpPr>
          <p:nvPr>
            <p:ph type="title"/>
          </p:nvPr>
        </p:nvSpPr>
        <p:spPr>
          <a:xfrm>
            <a:off x="640080" y="2074363"/>
            <a:ext cx="2752354" cy="2709275"/>
          </a:xfrm>
          <a:prstGeom prst="ellipse">
            <a:avLst/>
          </a:prstGeom>
          <a:solidFill>
            <a:srgbClr val="262626"/>
          </a:solidFill>
          <a:ln w="174625" cmpd="thinThick">
            <a:solidFill>
              <a:srgbClr val="262626"/>
            </a:solidFill>
          </a:ln>
        </p:spPr>
        <p:txBody>
          <a:bodyPr vert="horz" lIns="91440" tIns="45720" rIns="91440" bIns="45720" rtlCol="0" anchor="ctr">
            <a:normAutofit/>
          </a:bodyPr>
          <a:lstStyle/>
          <a:p>
            <a:pPr algn="ctr"/>
            <a:r>
              <a:rPr lang="en-US" sz="2600" kern="1200" dirty="0">
                <a:solidFill>
                  <a:srgbClr val="FFFFFF"/>
                </a:solidFill>
                <a:latin typeface="+mj-lt"/>
                <a:ea typeface="+mj-ea"/>
                <a:cs typeface="+mj-cs"/>
              </a:rPr>
              <a:t>Congruence with MMPI-3 OR Scales</a:t>
            </a:r>
          </a:p>
        </p:txBody>
      </p:sp>
      <p:graphicFrame>
        <p:nvGraphicFramePr>
          <p:cNvPr id="14" name="Chart 13">
            <a:extLst>
              <a:ext uri="{FF2B5EF4-FFF2-40B4-BE49-F238E27FC236}">
                <a16:creationId xmlns:a16="http://schemas.microsoft.com/office/drawing/2014/main" id="{853C99B4-681B-0525-A55D-CDD082F27A38}"/>
              </a:ext>
            </a:extLst>
          </p:cNvPr>
          <p:cNvGraphicFramePr>
            <a:graphicFrameLocks/>
          </p:cNvGraphicFramePr>
          <p:nvPr>
            <p:extLst>
              <p:ext uri="{D42A27DB-BD31-4B8C-83A1-F6EECF244321}">
                <p14:modId xmlns:p14="http://schemas.microsoft.com/office/powerpoint/2010/main" val="3335289513"/>
              </p:ext>
            </p:extLst>
          </p:nvPr>
        </p:nvGraphicFramePr>
        <p:xfrm>
          <a:off x="3857856" y="286166"/>
          <a:ext cx="7955504" cy="3576393"/>
        </p:xfrm>
        <a:graphic>
          <a:graphicData uri="http://schemas.openxmlformats.org/drawingml/2006/chart">
            <c:chart xmlns:c="http://schemas.openxmlformats.org/drawingml/2006/chart" xmlns:r="http://schemas.openxmlformats.org/officeDocument/2006/relationships" r:id="rId3"/>
          </a:graphicData>
        </a:graphic>
      </p:graphicFrame>
      <p:cxnSp>
        <p:nvCxnSpPr>
          <p:cNvPr id="15" name="Straight Connector 14">
            <a:extLst>
              <a:ext uri="{FF2B5EF4-FFF2-40B4-BE49-F238E27FC236}">
                <a16:creationId xmlns:a16="http://schemas.microsoft.com/office/drawing/2014/main" id="{BB76E1F3-C8C5-B380-E570-EAD7296A60D5}"/>
              </a:ext>
            </a:extLst>
          </p:cNvPr>
          <p:cNvCxnSpPr>
            <a:cxnSpLocks/>
          </p:cNvCxnSpPr>
          <p:nvPr/>
        </p:nvCxnSpPr>
        <p:spPr>
          <a:xfrm>
            <a:off x="4235116" y="1659909"/>
            <a:ext cx="557762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2856760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6753252F-4873-4F63-801D-CC719279A7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047C8CCB-F95D-4249-92DD-651249D353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013557" cy="6858000"/>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791348F-E5C4-9549-C429-AEC2B168D909}"/>
              </a:ext>
            </a:extLst>
          </p:cNvPr>
          <p:cNvSpPr>
            <a:spLocks noGrp="1"/>
          </p:cNvSpPr>
          <p:nvPr>
            <p:ph type="title"/>
          </p:nvPr>
        </p:nvSpPr>
        <p:spPr>
          <a:xfrm>
            <a:off x="640080" y="2074363"/>
            <a:ext cx="2752354" cy="2709275"/>
          </a:xfrm>
          <a:prstGeom prst="ellipse">
            <a:avLst/>
          </a:prstGeom>
          <a:solidFill>
            <a:srgbClr val="262626"/>
          </a:solidFill>
          <a:ln w="174625" cmpd="thinThick">
            <a:solidFill>
              <a:srgbClr val="262626"/>
            </a:solidFill>
          </a:ln>
        </p:spPr>
        <p:txBody>
          <a:bodyPr vert="horz" lIns="91440" tIns="45720" rIns="91440" bIns="45720" rtlCol="0" anchor="ctr">
            <a:normAutofit/>
          </a:bodyPr>
          <a:lstStyle/>
          <a:p>
            <a:pPr algn="ctr"/>
            <a:r>
              <a:rPr lang="en-US" sz="2600" kern="1200" dirty="0">
                <a:solidFill>
                  <a:srgbClr val="FFFFFF"/>
                </a:solidFill>
                <a:latin typeface="+mj-lt"/>
                <a:ea typeface="+mj-ea"/>
                <a:cs typeface="+mj-cs"/>
              </a:rPr>
              <a:t>Congruence with MMPI-3 OR Scales</a:t>
            </a:r>
          </a:p>
        </p:txBody>
      </p:sp>
      <p:graphicFrame>
        <p:nvGraphicFramePr>
          <p:cNvPr id="9" name="Table 8">
            <a:extLst>
              <a:ext uri="{FF2B5EF4-FFF2-40B4-BE49-F238E27FC236}">
                <a16:creationId xmlns:a16="http://schemas.microsoft.com/office/drawing/2014/main" id="{0E7087EF-160A-F2D2-747C-8BEB7CE5217B}"/>
              </a:ext>
            </a:extLst>
          </p:cNvPr>
          <p:cNvGraphicFramePr>
            <a:graphicFrameLocks noGrp="1"/>
          </p:cNvGraphicFramePr>
          <p:nvPr>
            <p:extLst>
              <p:ext uri="{D42A27DB-BD31-4B8C-83A1-F6EECF244321}">
                <p14:modId xmlns:p14="http://schemas.microsoft.com/office/powerpoint/2010/main" val="2965567975"/>
              </p:ext>
            </p:extLst>
          </p:nvPr>
        </p:nvGraphicFramePr>
        <p:xfrm>
          <a:off x="3298004" y="4215109"/>
          <a:ext cx="8779250" cy="2522512"/>
        </p:xfrm>
        <a:graphic>
          <a:graphicData uri="http://schemas.openxmlformats.org/drawingml/2006/table">
            <a:tbl>
              <a:tblPr>
                <a:tableStyleId>{2D5ABB26-0587-4C30-8999-92F81FD0307C}</a:tableStyleId>
              </a:tblPr>
              <a:tblGrid>
                <a:gridCol w="2182018">
                  <a:extLst>
                    <a:ext uri="{9D8B030D-6E8A-4147-A177-3AD203B41FA5}">
                      <a16:colId xmlns:a16="http://schemas.microsoft.com/office/drawing/2014/main" val="2698669567"/>
                    </a:ext>
                  </a:extLst>
                </a:gridCol>
                <a:gridCol w="824654">
                  <a:extLst>
                    <a:ext uri="{9D8B030D-6E8A-4147-A177-3AD203B41FA5}">
                      <a16:colId xmlns:a16="http://schemas.microsoft.com/office/drawing/2014/main" val="2114780821"/>
                    </a:ext>
                  </a:extLst>
                </a:gridCol>
                <a:gridCol w="824654">
                  <a:extLst>
                    <a:ext uri="{9D8B030D-6E8A-4147-A177-3AD203B41FA5}">
                      <a16:colId xmlns:a16="http://schemas.microsoft.com/office/drawing/2014/main" val="3657246987"/>
                    </a:ext>
                  </a:extLst>
                </a:gridCol>
                <a:gridCol w="824654">
                  <a:extLst>
                    <a:ext uri="{9D8B030D-6E8A-4147-A177-3AD203B41FA5}">
                      <a16:colId xmlns:a16="http://schemas.microsoft.com/office/drawing/2014/main" val="1150932450"/>
                    </a:ext>
                  </a:extLst>
                </a:gridCol>
                <a:gridCol w="824654">
                  <a:extLst>
                    <a:ext uri="{9D8B030D-6E8A-4147-A177-3AD203B41FA5}">
                      <a16:colId xmlns:a16="http://schemas.microsoft.com/office/drawing/2014/main" val="1446782049"/>
                    </a:ext>
                  </a:extLst>
                </a:gridCol>
                <a:gridCol w="824654">
                  <a:extLst>
                    <a:ext uri="{9D8B030D-6E8A-4147-A177-3AD203B41FA5}">
                      <a16:colId xmlns:a16="http://schemas.microsoft.com/office/drawing/2014/main" val="1523702067"/>
                    </a:ext>
                  </a:extLst>
                </a:gridCol>
                <a:gridCol w="824654">
                  <a:extLst>
                    <a:ext uri="{9D8B030D-6E8A-4147-A177-3AD203B41FA5}">
                      <a16:colId xmlns:a16="http://schemas.microsoft.com/office/drawing/2014/main" val="1806500467"/>
                    </a:ext>
                  </a:extLst>
                </a:gridCol>
                <a:gridCol w="824654">
                  <a:extLst>
                    <a:ext uri="{9D8B030D-6E8A-4147-A177-3AD203B41FA5}">
                      <a16:colId xmlns:a16="http://schemas.microsoft.com/office/drawing/2014/main" val="2406406662"/>
                    </a:ext>
                  </a:extLst>
                </a:gridCol>
                <a:gridCol w="824654">
                  <a:extLst>
                    <a:ext uri="{9D8B030D-6E8A-4147-A177-3AD203B41FA5}">
                      <a16:colId xmlns:a16="http://schemas.microsoft.com/office/drawing/2014/main" val="2257914849"/>
                    </a:ext>
                  </a:extLst>
                </a:gridCol>
              </a:tblGrid>
              <a:tr h="259465">
                <a:tc gridSpan="9">
                  <a:txBody>
                    <a:bodyPr/>
                    <a:lstStyle/>
                    <a:p>
                      <a:pPr algn="l" fontAlgn="ctr"/>
                      <a:r>
                        <a:rPr lang="en-US" sz="1800" b="0" i="0" u="none" strike="noStrike" dirty="0">
                          <a:solidFill>
                            <a:schemeClr val="tx1"/>
                          </a:solidFill>
                          <a:effectLst/>
                          <a:latin typeface="Calibri" panose="020F0502020204030204" pitchFamily="34" charset="0"/>
                          <a:cs typeface="Calibri" panose="020F0502020204030204" pitchFamily="34" charset="0"/>
                        </a:rPr>
                        <a:t>SOS Mean Differences by MMPI-3 OR Elevations</a:t>
                      </a:r>
                    </a:p>
                  </a:txBody>
                  <a:tcPr marL="6704" marR="6704" marT="6704" marB="0">
                    <a:lnB w="12700" cap="flat" cmpd="sng" algn="ctr">
                      <a:solidFill>
                        <a:schemeClr val="tx1"/>
                      </a:solidFill>
                      <a:prstDash val="solid"/>
                      <a:round/>
                      <a:headEnd type="none" w="med" len="med"/>
                      <a:tailEnd type="none" w="med" len="med"/>
                    </a:lnB>
                  </a:tcPr>
                </a:tc>
                <a:tc hMerge="1">
                  <a:txBody>
                    <a:bodyPr/>
                    <a:lstStyle/>
                    <a:p>
                      <a:pPr algn="ctr" fontAlgn="ctr"/>
                      <a:endParaRPr lang="en-US" sz="1800" b="0" i="0" u="none" strike="noStrike" dirty="0">
                        <a:solidFill>
                          <a:schemeClr val="tx1"/>
                        </a:solidFill>
                        <a:effectLst/>
                        <a:latin typeface="Calibri" panose="020F0502020204030204" pitchFamily="34" charset="0"/>
                        <a:cs typeface="Calibri" panose="020F0502020204030204" pitchFamily="34" charset="0"/>
                      </a:endParaRPr>
                    </a:p>
                  </a:txBody>
                  <a:tcPr marL="6704" marR="6704" marT="6704" marB="0" anchor="b">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pPr algn="ctr" fontAlgn="ctr"/>
                      <a:endParaRPr lang="en-US" sz="1800" b="0" i="0" u="none" strike="noStrike" dirty="0">
                        <a:solidFill>
                          <a:schemeClr val="tx1"/>
                        </a:solidFill>
                        <a:effectLst/>
                        <a:latin typeface="Calibri" panose="020F0502020204030204" pitchFamily="34" charset="0"/>
                        <a:cs typeface="Calibri" panose="020F0502020204030204" pitchFamily="34" charset="0"/>
                      </a:endParaRPr>
                    </a:p>
                  </a:txBody>
                  <a:tcPr marL="6704" marR="6704" marT="6704" marB="0" anchor="b">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pPr algn="ctr" fontAlgn="ctr"/>
                      <a:endParaRPr lang="en-US" sz="1800" b="0" i="0" u="none" strike="noStrike" dirty="0">
                        <a:solidFill>
                          <a:schemeClr val="tx1"/>
                        </a:solidFill>
                        <a:effectLst/>
                        <a:latin typeface="Calibri" panose="020F0502020204030204" pitchFamily="34" charset="0"/>
                        <a:cs typeface="Calibri" panose="020F0502020204030204" pitchFamily="34" charset="0"/>
                      </a:endParaRPr>
                    </a:p>
                  </a:txBody>
                  <a:tcPr marL="6704" marR="6704" marT="6704" marB="0" anchor="ctr"/>
                </a:tc>
                <a:tc hMerge="1">
                  <a:txBody>
                    <a:bodyPr/>
                    <a:lstStyle/>
                    <a:p>
                      <a:pPr algn="ctr" fontAlgn="ctr"/>
                      <a:endParaRPr lang="en-US" sz="1800" b="0" i="0" u="none" strike="noStrike" dirty="0">
                        <a:solidFill>
                          <a:schemeClr val="tx1"/>
                        </a:solidFill>
                        <a:effectLst/>
                        <a:latin typeface="Calibri" panose="020F0502020204030204" pitchFamily="34" charset="0"/>
                        <a:cs typeface="Calibri" panose="020F0502020204030204" pitchFamily="34" charset="0"/>
                      </a:endParaRPr>
                    </a:p>
                  </a:txBody>
                  <a:tcPr marL="6704" marR="6704" marT="6704" marB="0" anchor="ctr"/>
                </a:tc>
                <a:tc hMerge="1">
                  <a:txBody>
                    <a:bodyPr/>
                    <a:lstStyle/>
                    <a:p>
                      <a:pPr algn="ctr" fontAlgn="ctr"/>
                      <a:endParaRPr lang="en-US" sz="1800" b="0" i="0" u="none" strike="noStrike" dirty="0">
                        <a:solidFill>
                          <a:schemeClr val="tx1"/>
                        </a:solidFill>
                        <a:effectLst/>
                        <a:latin typeface="Calibri" panose="020F0502020204030204" pitchFamily="34" charset="0"/>
                        <a:cs typeface="Calibri" panose="020F0502020204030204" pitchFamily="34" charset="0"/>
                      </a:endParaRPr>
                    </a:p>
                  </a:txBody>
                  <a:tcPr marL="6704" marR="6704" marT="6704" marB="0" anchor="ctr"/>
                </a:tc>
                <a:tc hMerge="1">
                  <a:txBody>
                    <a:bodyPr/>
                    <a:lstStyle/>
                    <a:p>
                      <a:pPr algn="ctr" fontAlgn="ctr"/>
                      <a:endParaRPr lang="en-US" sz="1800" b="0" i="0" u="none" strike="noStrike" dirty="0">
                        <a:solidFill>
                          <a:schemeClr val="tx1"/>
                        </a:solidFill>
                        <a:effectLst/>
                        <a:latin typeface="Calibri" panose="020F0502020204030204" pitchFamily="34" charset="0"/>
                        <a:cs typeface="Calibri" panose="020F0502020204030204" pitchFamily="34" charset="0"/>
                      </a:endParaRPr>
                    </a:p>
                  </a:txBody>
                  <a:tcPr marL="6704" marR="6704" marT="6704" marB="0" anchor="ctr"/>
                </a:tc>
                <a:extLst>
                  <a:ext uri="{0D108BD9-81ED-4DB2-BD59-A6C34878D82A}">
                    <a16:rowId xmlns:a16="http://schemas.microsoft.com/office/drawing/2014/main" val="3787436037"/>
                  </a:ext>
                </a:extLst>
              </a:tr>
              <a:tr h="512740">
                <a:tc>
                  <a:txBody>
                    <a:bodyPr/>
                    <a:lstStyle/>
                    <a:p>
                      <a:pPr algn="ctr" fontAlgn="ctr"/>
                      <a:r>
                        <a:rPr lang="en-US" sz="1800" u="none" strike="noStrike" dirty="0">
                          <a:solidFill>
                            <a:schemeClr val="tx1"/>
                          </a:solidFill>
                          <a:effectLst/>
                          <a:latin typeface="Calibri" panose="020F0502020204030204" pitchFamily="34" charset="0"/>
                          <a:cs typeface="Calibri" panose="020F0502020204030204" pitchFamily="34" charset="0"/>
                        </a:rPr>
                        <a:t> </a:t>
                      </a:r>
                      <a:endParaRPr lang="en-US" sz="1800" b="0" i="0" u="none" strike="noStrike" dirty="0">
                        <a:solidFill>
                          <a:schemeClr val="tx1"/>
                        </a:solidFill>
                        <a:effectLst/>
                        <a:latin typeface="Calibri" panose="020F0502020204030204" pitchFamily="34" charset="0"/>
                        <a:cs typeface="Calibri" panose="020F0502020204030204" pitchFamily="34" charset="0"/>
                      </a:endParaRPr>
                    </a:p>
                  </a:txBody>
                  <a:tcPr marL="6704" marR="6704" marT="6704" marB="0" anchor="ctr">
                    <a:lnT w="12700" cap="flat" cmpd="sng" algn="ctr">
                      <a:solidFill>
                        <a:schemeClr val="tx1"/>
                      </a:solidFill>
                      <a:prstDash val="solid"/>
                      <a:round/>
                      <a:headEnd type="none" w="med" len="med"/>
                      <a:tailEnd type="none" w="med" len="med"/>
                    </a:lnT>
                  </a:tcPr>
                </a:tc>
                <a:tc gridSpan="2">
                  <a:txBody>
                    <a:bodyPr/>
                    <a:lstStyle/>
                    <a:p>
                      <a:pPr algn="ctr" fontAlgn="ctr"/>
                      <a:r>
                        <a:rPr lang="en-US" sz="1800" u="none" strike="noStrike" dirty="0">
                          <a:solidFill>
                            <a:schemeClr val="tx1"/>
                          </a:solidFill>
                          <a:effectLst/>
                          <a:latin typeface="Calibri" panose="020F0502020204030204" pitchFamily="34" charset="0"/>
                          <a:cs typeface="Calibri" panose="020F0502020204030204" pitchFamily="34" charset="0"/>
                        </a:rPr>
                        <a:t>WNL</a:t>
                      </a:r>
                      <a:br>
                        <a:rPr lang="en-US" sz="1800" u="none" strike="noStrike" dirty="0">
                          <a:solidFill>
                            <a:schemeClr val="tx1"/>
                          </a:solidFill>
                          <a:effectLst/>
                          <a:latin typeface="Calibri" panose="020F0502020204030204" pitchFamily="34" charset="0"/>
                          <a:cs typeface="Calibri" panose="020F0502020204030204" pitchFamily="34" charset="0"/>
                        </a:rPr>
                      </a:br>
                      <a:r>
                        <a:rPr lang="en-US" sz="1800" u="none" strike="noStrike" dirty="0">
                          <a:solidFill>
                            <a:schemeClr val="tx1"/>
                          </a:solidFill>
                          <a:effectLst/>
                          <a:latin typeface="Calibri" panose="020F0502020204030204" pitchFamily="34" charset="0"/>
                          <a:cs typeface="Calibri" panose="020F0502020204030204" pitchFamily="34" charset="0"/>
                        </a:rPr>
                        <a:t>(</a:t>
                      </a:r>
                      <a:r>
                        <a:rPr lang="en-US" sz="1800" i="1" u="none" strike="noStrike" dirty="0">
                          <a:solidFill>
                            <a:schemeClr val="tx1"/>
                          </a:solidFill>
                          <a:effectLst/>
                          <a:latin typeface="Calibri" panose="020F0502020204030204" pitchFamily="34" charset="0"/>
                          <a:cs typeface="Calibri" panose="020F0502020204030204" pitchFamily="34" charset="0"/>
                        </a:rPr>
                        <a:t>n</a:t>
                      </a:r>
                      <a:r>
                        <a:rPr lang="en-US" sz="1800" u="none" strike="noStrike" dirty="0">
                          <a:solidFill>
                            <a:schemeClr val="tx1"/>
                          </a:solidFill>
                          <a:effectLst/>
                          <a:latin typeface="Calibri" panose="020F0502020204030204" pitchFamily="34" charset="0"/>
                          <a:cs typeface="Calibri" panose="020F0502020204030204" pitchFamily="34" charset="0"/>
                        </a:rPr>
                        <a:t>= 213)</a:t>
                      </a:r>
                      <a:endParaRPr lang="en-US" sz="1800" b="0" i="0" u="none" strike="noStrike" dirty="0">
                        <a:solidFill>
                          <a:schemeClr val="tx1"/>
                        </a:solidFill>
                        <a:effectLst/>
                        <a:latin typeface="Calibri" panose="020F0502020204030204" pitchFamily="34" charset="0"/>
                        <a:cs typeface="Calibri" panose="020F0502020204030204" pitchFamily="34" charset="0"/>
                      </a:endParaRPr>
                    </a:p>
                  </a:txBody>
                  <a:tcPr marL="6704" marR="6704" marT="6704"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1800" u="none" strike="noStrike" dirty="0">
                          <a:solidFill>
                            <a:schemeClr val="tx1"/>
                          </a:solidFill>
                          <a:effectLst/>
                          <a:latin typeface="Calibri" panose="020F0502020204030204" pitchFamily="34" charset="0"/>
                          <a:cs typeface="Calibri" panose="020F0502020204030204" pitchFamily="34" charset="0"/>
                        </a:rPr>
                        <a:t>OR</a:t>
                      </a:r>
                      <a:br>
                        <a:rPr lang="en-US" sz="1800" u="none" strike="noStrike" dirty="0">
                          <a:solidFill>
                            <a:schemeClr val="tx1"/>
                          </a:solidFill>
                          <a:effectLst/>
                          <a:latin typeface="Calibri" panose="020F0502020204030204" pitchFamily="34" charset="0"/>
                          <a:cs typeface="Calibri" panose="020F0502020204030204" pitchFamily="34" charset="0"/>
                        </a:rPr>
                      </a:br>
                      <a:r>
                        <a:rPr lang="en-US" sz="1800" u="none" strike="noStrike" dirty="0">
                          <a:solidFill>
                            <a:schemeClr val="tx1"/>
                          </a:solidFill>
                          <a:effectLst/>
                          <a:latin typeface="Calibri" panose="020F0502020204030204" pitchFamily="34" charset="0"/>
                          <a:cs typeface="Calibri" panose="020F0502020204030204" pitchFamily="34" charset="0"/>
                        </a:rPr>
                        <a:t>(</a:t>
                      </a:r>
                      <a:r>
                        <a:rPr lang="en-US" sz="1800" i="1" u="none" strike="noStrike" dirty="0">
                          <a:solidFill>
                            <a:schemeClr val="tx1"/>
                          </a:solidFill>
                          <a:effectLst/>
                          <a:latin typeface="Calibri" panose="020F0502020204030204" pitchFamily="34" charset="0"/>
                          <a:cs typeface="Calibri" panose="020F0502020204030204" pitchFamily="34" charset="0"/>
                        </a:rPr>
                        <a:t>n</a:t>
                      </a:r>
                      <a:r>
                        <a:rPr lang="en-US" sz="1800" u="none" strike="noStrike" dirty="0">
                          <a:solidFill>
                            <a:schemeClr val="tx1"/>
                          </a:solidFill>
                          <a:effectLst/>
                          <a:latin typeface="Calibri" panose="020F0502020204030204" pitchFamily="34" charset="0"/>
                          <a:cs typeface="Calibri" panose="020F0502020204030204" pitchFamily="34" charset="0"/>
                        </a:rPr>
                        <a:t>= 134)</a:t>
                      </a:r>
                      <a:endParaRPr lang="en-US" sz="1800" b="0" i="0" u="none" strike="noStrike" dirty="0">
                        <a:solidFill>
                          <a:schemeClr val="tx1"/>
                        </a:solidFill>
                        <a:effectLst/>
                        <a:latin typeface="Calibri" panose="020F0502020204030204" pitchFamily="34" charset="0"/>
                        <a:cs typeface="Calibri" panose="020F0502020204030204" pitchFamily="34" charset="0"/>
                      </a:endParaRPr>
                    </a:p>
                  </a:txBody>
                  <a:tcPr marL="6704" marR="6704" marT="6704"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a:txBody>
                    <a:bodyPr/>
                    <a:lstStyle/>
                    <a:p>
                      <a:pPr algn="ctr" fontAlgn="ctr"/>
                      <a:r>
                        <a:rPr lang="en-US" sz="1800" u="none" strike="noStrike">
                          <a:solidFill>
                            <a:schemeClr val="tx1"/>
                          </a:solidFill>
                          <a:effectLst/>
                          <a:latin typeface="Calibri" panose="020F0502020204030204" pitchFamily="34" charset="0"/>
                          <a:cs typeface="Calibri" panose="020F0502020204030204" pitchFamily="34" charset="0"/>
                        </a:rPr>
                        <a:t> </a:t>
                      </a:r>
                      <a:endParaRPr lang="en-US" sz="1800" b="0" i="0" u="none" strike="noStrike">
                        <a:solidFill>
                          <a:schemeClr val="tx1"/>
                        </a:solidFill>
                        <a:effectLst/>
                        <a:latin typeface="Calibri" panose="020F0502020204030204" pitchFamily="34" charset="0"/>
                        <a:cs typeface="Calibri" panose="020F0502020204030204" pitchFamily="34" charset="0"/>
                      </a:endParaRPr>
                    </a:p>
                  </a:txBody>
                  <a:tcPr marL="6704" marR="6704" marT="6704" marB="0" anchor="ctr">
                    <a:lnT w="12700" cap="flat" cmpd="sng" algn="ctr">
                      <a:solidFill>
                        <a:schemeClr val="tx1"/>
                      </a:solidFill>
                      <a:prstDash val="solid"/>
                      <a:round/>
                      <a:headEnd type="none" w="med" len="med"/>
                      <a:tailEnd type="none" w="med" len="med"/>
                    </a:lnT>
                  </a:tcPr>
                </a:tc>
                <a:tc>
                  <a:txBody>
                    <a:bodyPr/>
                    <a:lstStyle/>
                    <a:p>
                      <a:pPr algn="ctr" fontAlgn="ctr"/>
                      <a:r>
                        <a:rPr lang="en-US" sz="1800" u="none" strike="noStrike">
                          <a:solidFill>
                            <a:schemeClr val="tx1"/>
                          </a:solidFill>
                          <a:effectLst/>
                          <a:latin typeface="Calibri" panose="020F0502020204030204" pitchFamily="34" charset="0"/>
                          <a:cs typeface="Calibri" panose="020F0502020204030204" pitchFamily="34" charset="0"/>
                        </a:rPr>
                        <a:t> </a:t>
                      </a:r>
                      <a:endParaRPr lang="en-US" sz="1800" b="0" i="0" u="none" strike="noStrike">
                        <a:solidFill>
                          <a:schemeClr val="tx1"/>
                        </a:solidFill>
                        <a:effectLst/>
                        <a:latin typeface="Calibri" panose="020F0502020204030204" pitchFamily="34" charset="0"/>
                        <a:cs typeface="Calibri" panose="020F0502020204030204" pitchFamily="34" charset="0"/>
                      </a:endParaRPr>
                    </a:p>
                  </a:txBody>
                  <a:tcPr marL="6704" marR="6704" marT="6704" marB="0" anchor="ctr">
                    <a:lnT w="12700" cap="flat" cmpd="sng" algn="ctr">
                      <a:solidFill>
                        <a:schemeClr val="tx1"/>
                      </a:solidFill>
                      <a:prstDash val="solid"/>
                      <a:round/>
                      <a:headEnd type="none" w="med" len="med"/>
                      <a:tailEnd type="none" w="med" len="med"/>
                    </a:lnT>
                  </a:tcPr>
                </a:tc>
                <a:tc>
                  <a:txBody>
                    <a:bodyPr/>
                    <a:lstStyle/>
                    <a:p>
                      <a:pPr algn="ctr" fontAlgn="ctr"/>
                      <a:r>
                        <a:rPr lang="en-US" sz="1800" u="none" strike="noStrike">
                          <a:solidFill>
                            <a:schemeClr val="tx1"/>
                          </a:solidFill>
                          <a:effectLst/>
                          <a:latin typeface="Calibri" panose="020F0502020204030204" pitchFamily="34" charset="0"/>
                          <a:cs typeface="Calibri" panose="020F0502020204030204" pitchFamily="34" charset="0"/>
                        </a:rPr>
                        <a:t> </a:t>
                      </a:r>
                      <a:endParaRPr lang="en-US" sz="1800" b="0" i="0" u="none" strike="noStrike">
                        <a:solidFill>
                          <a:schemeClr val="tx1"/>
                        </a:solidFill>
                        <a:effectLst/>
                        <a:latin typeface="Calibri" panose="020F0502020204030204" pitchFamily="34" charset="0"/>
                        <a:cs typeface="Calibri" panose="020F0502020204030204" pitchFamily="34" charset="0"/>
                      </a:endParaRPr>
                    </a:p>
                  </a:txBody>
                  <a:tcPr marL="6704" marR="6704" marT="6704" marB="0" anchor="ctr">
                    <a:lnT w="12700" cap="flat" cmpd="sng" algn="ctr">
                      <a:solidFill>
                        <a:schemeClr val="tx1"/>
                      </a:solidFill>
                      <a:prstDash val="solid"/>
                      <a:round/>
                      <a:headEnd type="none" w="med" len="med"/>
                      <a:tailEnd type="none" w="med" len="med"/>
                    </a:lnT>
                  </a:tcPr>
                </a:tc>
                <a:tc>
                  <a:txBody>
                    <a:bodyPr/>
                    <a:lstStyle/>
                    <a:p>
                      <a:pPr algn="ctr" fontAlgn="ctr"/>
                      <a:r>
                        <a:rPr lang="en-US" sz="1800" u="none" strike="noStrike" dirty="0">
                          <a:solidFill>
                            <a:schemeClr val="tx1"/>
                          </a:solidFill>
                          <a:effectLst/>
                          <a:latin typeface="Calibri" panose="020F0502020204030204" pitchFamily="34" charset="0"/>
                          <a:cs typeface="Calibri" panose="020F0502020204030204" pitchFamily="34" charset="0"/>
                        </a:rPr>
                        <a:t> </a:t>
                      </a:r>
                      <a:endParaRPr lang="en-US" sz="1800" b="0" i="0" u="none" strike="noStrike" dirty="0">
                        <a:solidFill>
                          <a:schemeClr val="tx1"/>
                        </a:solidFill>
                        <a:effectLst/>
                        <a:latin typeface="Calibri" panose="020F0502020204030204" pitchFamily="34" charset="0"/>
                        <a:cs typeface="Calibri" panose="020F0502020204030204" pitchFamily="34" charset="0"/>
                      </a:endParaRPr>
                    </a:p>
                  </a:txBody>
                  <a:tcPr marL="6704" marR="6704" marT="6704" marB="0" anchor="ct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2768299113"/>
                  </a:ext>
                </a:extLst>
              </a:tr>
              <a:tr h="259465">
                <a:tc>
                  <a:txBody>
                    <a:bodyPr/>
                    <a:lstStyle/>
                    <a:p>
                      <a:pPr algn="r" fontAlgn="ctr"/>
                      <a:r>
                        <a:rPr lang="en-US" sz="1800" u="none" strike="noStrike" dirty="0">
                          <a:solidFill>
                            <a:schemeClr val="tx1"/>
                          </a:solidFill>
                          <a:effectLst/>
                          <a:latin typeface="Calibri" panose="020F0502020204030204" pitchFamily="34" charset="0"/>
                          <a:cs typeface="Calibri" panose="020F0502020204030204" pitchFamily="34" charset="0"/>
                        </a:rPr>
                        <a:t>SOS Scales</a:t>
                      </a:r>
                      <a:endParaRPr lang="en-US" sz="1800" b="0" i="0" u="none" strike="noStrike" dirty="0">
                        <a:solidFill>
                          <a:schemeClr val="tx1"/>
                        </a:solidFill>
                        <a:effectLst/>
                        <a:latin typeface="Calibri" panose="020F0502020204030204" pitchFamily="34" charset="0"/>
                        <a:cs typeface="Calibri" panose="020F0502020204030204" pitchFamily="34" charset="0"/>
                      </a:endParaRPr>
                    </a:p>
                  </a:txBody>
                  <a:tcPr marL="6704" marR="6704" marT="6704" marB="0" anchor="b">
                    <a:lnB w="12700" cap="flat" cmpd="sng" algn="ctr">
                      <a:solidFill>
                        <a:schemeClr val="tx1"/>
                      </a:solidFill>
                      <a:prstDash val="solid"/>
                      <a:round/>
                      <a:headEnd type="none" w="med" len="med"/>
                      <a:tailEnd type="none" w="med" len="med"/>
                    </a:lnB>
                  </a:tcPr>
                </a:tc>
                <a:tc>
                  <a:txBody>
                    <a:bodyPr/>
                    <a:lstStyle/>
                    <a:p>
                      <a:pPr algn="ctr" fontAlgn="ctr"/>
                      <a:r>
                        <a:rPr lang="en-US" sz="1800" i="1" u="none" strike="noStrike" dirty="0">
                          <a:solidFill>
                            <a:schemeClr val="tx1"/>
                          </a:solidFill>
                          <a:effectLst/>
                          <a:latin typeface="Calibri" panose="020F0502020204030204" pitchFamily="34" charset="0"/>
                          <a:cs typeface="Calibri" panose="020F0502020204030204" pitchFamily="34" charset="0"/>
                        </a:rPr>
                        <a:t>M</a:t>
                      </a:r>
                      <a:endParaRPr lang="en-US" sz="1800" b="0" i="1" u="none" strike="noStrike" dirty="0">
                        <a:solidFill>
                          <a:schemeClr val="tx1"/>
                        </a:solidFill>
                        <a:effectLst/>
                        <a:latin typeface="Calibri" panose="020F0502020204030204" pitchFamily="34" charset="0"/>
                        <a:cs typeface="Calibri" panose="020F0502020204030204" pitchFamily="34" charset="0"/>
                      </a:endParaRPr>
                    </a:p>
                  </a:txBody>
                  <a:tcPr marL="6704" marR="6704" marT="6704"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800" i="1" u="none" strike="noStrike" dirty="0">
                          <a:solidFill>
                            <a:schemeClr val="tx1"/>
                          </a:solidFill>
                          <a:effectLst/>
                          <a:latin typeface="Calibri" panose="020F0502020204030204" pitchFamily="34" charset="0"/>
                          <a:cs typeface="Calibri" panose="020F0502020204030204" pitchFamily="34" charset="0"/>
                        </a:rPr>
                        <a:t>SD</a:t>
                      </a:r>
                      <a:endParaRPr lang="en-US" sz="1800" b="0" i="1" u="none" strike="noStrike" dirty="0">
                        <a:solidFill>
                          <a:schemeClr val="tx1"/>
                        </a:solidFill>
                        <a:effectLst/>
                        <a:latin typeface="Calibri" panose="020F0502020204030204" pitchFamily="34" charset="0"/>
                        <a:cs typeface="Calibri" panose="020F0502020204030204" pitchFamily="34" charset="0"/>
                      </a:endParaRPr>
                    </a:p>
                  </a:txBody>
                  <a:tcPr marL="6704" marR="6704" marT="6704"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800" i="1" u="none" strike="noStrike" dirty="0">
                          <a:solidFill>
                            <a:schemeClr val="tx1"/>
                          </a:solidFill>
                          <a:effectLst/>
                          <a:latin typeface="Calibri" panose="020F0502020204030204" pitchFamily="34" charset="0"/>
                          <a:cs typeface="Calibri" panose="020F0502020204030204" pitchFamily="34" charset="0"/>
                        </a:rPr>
                        <a:t>M</a:t>
                      </a:r>
                      <a:endParaRPr lang="en-US" sz="1800" b="0" i="1" u="none" strike="noStrike" dirty="0">
                        <a:solidFill>
                          <a:schemeClr val="tx1"/>
                        </a:solidFill>
                        <a:effectLst/>
                        <a:latin typeface="Calibri" panose="020F0502020204030204" pitchFamily="34" charset="0"/>
                        <a:cs typeface="Calibri" panose="020F0502020204030204" pitchFamily="34" charset="0"/>
                      </a:endParaRPr>
                    </a:p>
                  </a:txBody>
                  <a:tcPr marL="6704" marR="6704" marT="6704"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800" i="1" u="none" strike="noStrike" dirty="0">
                          <a:solidFill>
                            <a:schemeClr val="tx1"/>
                          </a:solidFill>
                          <a:effectLst/>
                          <a:latin typeface="Calibri" panose="020F0502020204030204" pitchFamily="34" charset="0"/>
                          <a:cs typeface="Calibri" panose="020F0502020204030204" pitchFamily="34" charset="0"/>
                        </a:rPr>
                        <a:t>SD</a:t>
                      </a:r>
                      <a:endParaRPr lang="en-US" sz="1800" b="0" i="1" u="none" strike="noStrike" dirty="0">
                        <a:solidFill>
                          <a:schemeClr val="tx1"/>
                        </a:solidFill>
                        <a:effectLst/>
                        <a:latin typeface="Calibri" panose="020F0502020204030204" pitchFamily="34" charset="0"/>
                        <a:cs typeface="Calibri" panose="020F0502020204030204" pitchFamily="34" charset="0"/>
                      </a:endParaRPr>
                    </a:p>
                  </a:txBody>
                  <a:tcPr marL="6704" marR="6704" marT="6704"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800" i="1" u="none" strike="noStrike" dirty="0">
                          <a:solidFill>
                            <a:schemeClr val="tx1"/>
                          </a:solidFill>
                          <a:effectLst/>
                          <a:latin typeface="Calibri" panose="020F0502020204030204" pitchFamily="34" charset="0"/>
                          <a:cs typeface="Calibri" panose="020F0502020204030204" pitchFamily="34" charset="0"/>
                        </a:rPr>
                        <a:t>t</a:t>
                      </a:r>
                      <a:endParaRPr lang="en-US" sz="1800" b="0" i="1" u="none" strike="noStrike" dirty="0">
                        <a:solidFill>
                          <a:schemeClr val="tx1"/>
                        </a:solidFill>
                        <a:effectLst/>
                        <a:latin typeface="Calibri" panose="020F0502020204030204" pitchFamily="34" charset="0"/>
                        <a:cs typeface="Calibri" panose="020F0502020204030204" pitchFamily="34" charset="0"/>
                      </a:endParaRPr>
                    </a:p>
                  </a:txBody>
                  <a:tcPr marL="6704" marR="6704" marT="6704" marB="0" anchor="b">
                    <a:lnB w="12700" cap="flat" cmpd="sng" algn="ctr">
                      <a:solidFill>
                        <a:schemeClr val="tx1"/>
                      </a:solidFill>
                      <a:prstDash val="solid"/>
                      <a:round/>
                      <a:headEnd type="none" w="med" len="med"/>
                      <a:tailEnd type="none" w="med" len="med"/>
                    </a:lnB>
                  </a:tcPr>
                </a:tc>
                <a:tc>
                  <a:txBody>
                    <a:bodyPr/>
                    <a:lstStyle/>
                    <a:p>
                      <a:pPr algn="ctr" fontAlgn="ctr"/>
                      <a:r>
                        <a:rPr lang="en-US" sz="1800" b="0" i="1" u="none" strike="noStrike" dirty="0" err="1">
                          <a:solidFill>
                            <a:schemeClr val="tx1"/>
                          </a:solidFill>
                          <a:effectLst/>
                          <a:latin typeface="Calibri" panose="020F0502020204030204" pitchFamily="34" charset="0"/>
                          <a:cs typeface="Calibri" panose="020F0502020204030204" pitchFamily="34" charset="0"/>
                        </a:rPr>
                        <a:t>df</a:t>
                      </a:r>
                      <a:endParaRPr lang="en-US" sz="1800" b="0" i="1" u="none" strike="noStrike" dirty="0">
                        <a:solidFill>
                          <a:schemeClr val="tx1"/>
                        </a:solidFill>
                        <a:effectLst/>
                        <a:latin typeface="Calibri" panose="020F0502020204030204" pitchFamily="34" charset="0"/>
                        <a:cs typeface="Calibri" panose="020F0502020204030204" pitchFamily="34" charset="0"/>
                      </a:endParaRPr>
                    </a:p>
                  </a:txBody>
                  <a:tcPr marL="6704" marR="6704" marT="6704" marB="0" anchor="b">
                    <a:lnB w="12700" cap="flat" cmpd="sng" algn="ctr">
                      <a:solidFill>
                        <a:schemeClr val="tx1"/>
                      </a:solidFill>
                      <a:prstDash val="solid"/>
                      <a:round/>
                      <a:headEnd type="none" w="med" len="med"/>
                      <a:tailEnd type="none" w="med" len="med"/>
                    </a:lnB>
                  </a:tcPr>
                </a:tc>
                <a:tc>
                  <a:txBody>
                    <a:bodyPr/>
                    <a:lstStyle/>
                    <a:p>
                      <a:pPr algn="ctr" fontAlgn="ctr"/>
                      <a:r>
                        <a:rPr lang="en-US" sz="1800" i="1" u="none" strike="noStrike">
                          <a:solidFill>
                            <a:schemeClr val="tx1"/>
                          </a:solidFill>
                          <a:effectLst/>
                          <a:latin typeface="Calibri" panose="020F0502020204030204" pitchFamily="34" charset="0"/>
                          <a:cs typeface="Calibri" panose="020F0502020204030204" pitchFamily="34" charset="0"/>
                        </a:rPr>
                        <a:t>p</a:t>
                      </a:r>
                      <a:endParaRPr lang="en-US" sz="1800" b="0" i="1" u="none" strike="noStrike">
                        <a:solidFill>
                          <a:schemeClr val="tx1"/>
                        </a:solidFill>
                        <a:effectLst/>
                        <a:latin typeface="Calibri" panose="020F0502020204030204" pitchFamily="34" charset="0"/>
                        <a:cs typeface="Calibri" panose="020F0502020204030204" pitchFamily="34" charset="0"/>
                      </a:endParaRPr>
                    </a:p>
                  </a:txBody>
                  <a:tcPr marL="6704" marR="6704" marT="6704" marB="0" anchor="b">
                    <a:lnB w="12700" cap="flat" cmpd="sng" algn="ctr">
                      <a:solidFill>
                        <a:schemeClr val="tx1"/>
                      </a:solidFill>
                      <a:prstDash val="solid"/>
                      <a:round/>
                      <a:headEnd type="none" w="med" len="med"/>
                      <a:tailEnd type="none" w="med" len="med"/>
                    </a:lnB>
                  </a:tcPr>
                </a:tc>
                <a:tc>
                  <a:txBody>
                    <a:bodyPr/>
                    <a:lstStyle/>
                    <a:p>
                      <a:pPr algn="ctr" fontAlgn="ctr"/>
                      <a:r>
                        <a:rPr lang="en-US" sz="1800" i="1" u="none" strike="noStrike" dirty="0">
                          <a:solidFill>
                            <a:schemeClr val="tx1"/>
                          </a:solidFill>
                          <a:effectLst/>
                          <a:latin typeface="Calibri" panose="020F0502020204030204" pitchFamily="34" charset="0"/>
                          <a:cs typeface="Calibri" panose="020F0502020204030204" pitchFamily="34" charset="0"/>
                        </a:rPr>
                        <a:t>d</a:t>
                      </a:r>
                      <a:endParaRPr lang="en-US" sz="1800" b="0" i="1" u="none" strike="noStrike" dirty="0">
                        <a:solidFill>
                          <a:schemeClr val="tx1"/>
                        </a:solidFill>
                        <a:effectLst/>
                        <a:latin typeface="Calibri" panose="020F0502020204030204" pitchFamily="34" charset="0"/>
                        <a:cs typeface="Calibri" panose="020F0502020204030204" pitchFamily="34" charset="0"/>
                      </a:endParaRPr>
                    </a:p>
                  </a:txBody>
                  <a:tcPr marL="6704" marR="6704" marT="6704" marB="0" anchor="b">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08742521"/>
                  </a:ext>
                </a:extLst>
              </a:tr>
              <a:tr h="259465">
                <a:tc>
                  <a:txBody>
                    <a:bodyPr/>
                    <a:lstStyle/>
                    <a:p>
                      <a:pPr algn="r" fontAlgn="ctr"/>
                      <a:r>
                        <a:rPr lang="en-US" sz="1800" u="none" strike="noStrike" dirty="0">
                          <a:solidFill>
                            <a:schemeClr val="tx1"/>
                          </a:solidFill>
                          <a:effectLst/>
                          <a:latin typeface="Calibri" panose="020F0502020204030204" pitchFamily="34" charset="0"/>
                          <a:cs typeface="Calibri" panose="020F0502020204030204" pitchFamily="34" charset="0"/>
                        </a:rPr>
                        <a:t>H-O Only</a:t>
                      </a:r>
                      <a:endParaRPr lang="en-US" sz="1800" b="0" i="0" u="none" strike="noStrike" dirty="0">
                        <a:solidFill>
                          <a:schemeClr val="tx1"/>
                        </a:solidFill>
                        <a:effectLst/>
                        <a:latin typeface="Calibri" panose="020F0502020204030204" pitchFamily="34" charset="0"/>
                        <a:cs typeface="Calibri" panose="020F0502020204030204" pitchFamily="34" charset="0"/>
                      </a:endParaRPr>
                    </a:p>
                  </a:txBody>
                  <a:tcPr marL="6704" marR="6704" marT="6704" marB="0" anchor="ctr">
                    <a:lnT w="12700" cap="flat" cmpd="sng" algn="ctr">
                      <a:solidFill>
                        <a:schemeClr val="tx1"/>
                      </a:solidFill>
                      <a:prstDash val="solid"/>
                      <a:round/>
                      <a:headEnd type="none" w="med" len="med"/>
                      <a:tailEnd type="none" w="med" len="med"/>
                    </a:lnT>
                  </a:tcPr>
                </a:tc>
                <a:tc>
                  <a:txBody>
                    <a:bodyPr/>
                    <a:lstStyle/>
                    <a:p>
                      <a:pPr algn="ctr" fontAlgn="t"/>
                      <a:r>
                        <a:rPr lang="en-US" sz="1800" b="0" i="0" u="none" strike="noStrike" dirty="0">
                          <a:solidFill>
                            <a:schemeClr val="tx1"/>
                          </a:solidFill>
                          <a:effectLst/>
                          <a:latin typeface="Calibri" panose="020F0502020204030204" pitchFamily="34" charset="0"/>
                          <a:cs typeface="Calibri" panose="020F0502020204030204" pitchFamily="34" charset="0"/>
                        </a:rPr>
                        <a:t>53.08</a:t>
                      </a:r>
                    </a:p>
                  </a:txBody>
                  <a:tcPr marL="6704" marR="6704" marT="6704" marB="0" anchor="ctr">
                    <a:lnT w="12700" cap="flat" cmpd="sng" algn="ctr">
                      <a:solidFill>
                        <a:schemeClr val="tx1"/>
                      </a:solidFill>
                      <a:prstDash val="solid"/>
                      <a:round/>
                      <a:headEnd type="none" w="med" len="med"/>
                      <a:tailEnd type="none" w="med" len="med"/>
                    </a:lnT>
                  </a:tcPr>
                </a:tc>
                <a:tc>
                  <a:txBody>
                    <a:bodyPr/>
                    <a:lstStyle/>
                    <a:p>
                      <a:pPr algn="ctr" fontAlgn="t"/>
                      <a:r>
                        <a:rPr lang="en-US" sz="1800" b="0" i="0" u="none" strike="noStrike">
                          <a:solidFill>
                            <a:schemeClr val="tx1"/>
                          </a:solidFill>
                          <a:effectLst/>
                          <a:latin typeface="Calibri" panose="020F0502020204030204" pitchFamily="34" charset="0"/>
                          <a:cs typeface="Calibri" panose="020F0502020204030204" pitchFamily="34" charset="0"/>
                        </a:rPr>
                        <a:t>7.61</a:t>
                      </a:r>
                    </a:p>
                  </a:txBody>
                  <a:tcPr marL="6704" marR="6704" marT="6704" marB="0" anchor="ctr">
                    <a:lnT w="12700" cap="flat" cmpd="sng" algn="ctr">
                      <a:solidFill>
                        <a:schemeClr val="tx1"/>
                      </a:solidFill>
                      <a:prstDash val="solid"/>
                      <a:round/>
                      <a:headEnd type="none" w="med" len="med"/>
                      <a:tailEnd type="none" w="med" len="med"/>
                    </a:lnT>
                  </a:tcPr>
                </a:tc>
                <a:tc>
                  <a:txBody>
                    <a:bodyPr/>
                    <a:lstStyle/>
                    <a:p>
                      <a:pPr algn="ctr" fontAlgn="t"/>
                      <a:r>
                        <a:rPr lang="en-US" sz="1800" b="0" i="0" u="none" strike="noStrike" dirty="0">
                          <a:solidFill>
                            <a:schemeClr val="tx1"/>
                          </a:solidFill>
                          <a:effectLst/>
                          <a:latin typeface="Calibri" panose="020F0502020204030204" pitchFamily="34" charset="0"/>
                          <a:cs typeface="Calibri" panose="020F0502020204030204" pitchFamily="34" charset="0"/>
                        </a:rPr>
                        <a:t>82.50</a:t>
                      </a:r>
                    </a:p>
                  </a:txBody>
                  <a:tcPr marL="6704" marR="6704" marT="6704" marB="0" anchor="ctr">
                    <a:lnT w="12700" cap="flat" cmpd="sng" algn="ctr">
                      <a:solidFill>
                        <a:schemeClr val="tx1"/>
                      </a:solidFill>
                      <a:prstDash val="solid"/>
                      <a:round/>
                      <a:headEnd type="none" w="med" len="med"/>
                      <a:tailEnd type="none" w="med" len="med"/>
                    </a:lnT>
                  </a:tcPr>
                </a:tc>
                <a:tc>
                  <a:txBody>
                    <a:bodyPr/>
                    <a:lstStyle/>
                    <a:p>
                      <a:pPr algn="ctr" fontAlgn="t"/>
                      <a:r>
                        <a:rPr lang="en-US" sz="1800" b="0" i="0" u="none" strike="noStrike" dirty="0">
                          <a:solidFill>
                            <a:schemeClr val="tx1"/>
                          </a:solidFill>
                          <a:effectLst/>
                          <a:latin typeface="Calibri" panose="020F0502020204030204" pitchFamily="34" charset="0"/>
                          <a:cs typeface="Calibri" panose="020F0502020204030204" pitchFamily="34" charset="0"/>
                        </a:rPr>
                        <a:t>9.07</a:t>
                      </a:r>
                    </a:p>
                  </a:txBody>
                  <a:tcPr marL="6704" marR="6704" marT="6704" marB="0" anchor="ctr">
                    <a:lnT w="12700" cap="flat" cmpd="sng" algn="ctr">
                      <a:solidFill>
                        <a:schemeClr val="tx1"/>
                      </a:solidFill>
                      <a:prstDash val="solid"/>
                      <a:round/>
                      <a:headEnd type="none" w="med" len="med"/>
                      <a:tailEnd type="none" w="med" len="med"/>
                    </a:lnT>
                  </a:tcPr>
                </a:tc>
                <a:tc>
                  <a:txBody>
                    <a:bodyPr/>
                    <a:lstStyle/>
                    <a:p>
                      <a:pPr algn="ctr" fontAlgn="t"/>
                      <a:r>
                        <a:rPr lang="en-US" sz="1800" b="0" i="0" u="none" strike="noStrike" dirty="0">
                          <a:solidFill>
                            <a:schemeClr val="tx1"/>
                          </a:solidFill>
                          <a:effectLst/>
                          <a:latin typeface="Calibri" panose="020F0502020204030204" pitchFamily="34" charset="0"/>
                          <a:cs typeface="Calibri" panose="020F0502020204030204" pitchFamily="34" charset="0"/>
                        </a:rPr>
                        <a:t>-32.53</a:t>
                      </a:r>
                    </a:p>
                  </a:txBody>
                  <a:tcPr marL="6704" marR="6704" marT="6704" marB="0" anchor="ctr">
                    <a:lnT w="12700" cap="flat" cmpd="sng" algn="ctr">
                      <a:solidFill>
                        <a:schemeClr val="tx1"/>
                      </a:solidFill>
                      <a:prstDash val="solid"/>
                      <a:round/>
                      <a:headEnd type="none" w="med" len="med"/>
                      <a:tailEnd type="none" w="med" len="med"/>
                    </a:lnT>
                  </a:tcPr>
                </a:tc>
                <a:tc>
                  <a:txBody>
                    <a:bodyPr/>
                    <a:lstStyle/>
                    <a:p>
                      <a:pPr algn="ctr" fontAlgn="ctr"/>
                      <a:r>
                        <a:rPr lang="en-US" sz="1800" u="none" strike="noStrike">
                          <a:solidFill>
                            <a:schemeClr val="tx1"/>
                          </a:solidFill>
                          <a:effectLst/>
                          <a:latin typeface="Calibri" panose="020F0502020204030204" pitchFamily="34" charset="0"/>
                          <a:cs typeface="Calibri" panose="020F0502020204030204" pitchFamily="34" charset="0"/>
                        </a:rPr>
                        <a:t>345.00</a:t>
                      </a:r>
                      <a:endParaRPr lang="en-US" sz="1800" b="0" i="0" u="none" strike="noStrike">
                        <a:solidFill>
                          <a:schemeClr val="tx1"/>
                        </a:solidFill>
                        <a:effectLst/>
                        <a:latin typeface="Calibri" panose="020F0502020204030204" pitchFamily="34" charset="0"/>
                        <a:cs typeface="Calibri" panose="020F0502020204030204" pitchFamily="34" charset="0"/>
                      </a:endParaRPr>
                    </a:p>
                  </a:txBody>
                  <a:tcPr marL="6704" marR="6704" marT="6704" marB="0" anchor="ctr">
                    <a:lnT w="12700" cap="flat" cmpd="sng" algn="ctr">
                      <a:solidFill>
                        <a:schemeClr val="tx1"/>
                      </a:solidFill>
                      <a:prstDash val="solid"/>
                      <a:round/>
                      <a:headEnd type="none" w="med" len="med"/>
                      <a:tailEnd type="none" w="med" len="med"/>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800" u="none" strike="noStrike" dirty="0">
                          <a:solidFill>
                            <a:schemeClr val="tx1"/>
                          </a:solidFill>
                          <a:effectLst/>
                          <a:latin typeface="Calibri" panose="020F0502020204030204" pitchFamily="34" charset="0"/>
                          <a:cs typeface="Calibri" panose="020F0502020204030204" pitchFamily="34" charset="0"/>
                        </a:rPr>
                        <a:t>0.001</a:t>
                      </a:r>
                      <a:endParaRPr lang="en-US" sz="1800" b="0" i="0" u="none" strike="noStrike" dirty="0">
                        <a:solidFill>
                          <a:schemeClr val="tx1"/>
                        </a:solidFill>
                        <a:effectLst/>
                        <a:latin typeface="Calibri" panose="020F0502020204030204" pitchFamily="34" charset="0"/>
                        <a:cs typeface="Calibri" panose="020F0502020204030204" pitchFamily="34" charset="0"/>
                      </a:endParaRPr>
                    </a:p>
                  </a:txBody>
                  <a:tcPr marL="6704" marR="6704" marT="6704" marB="0" anchor="ctr">
                    <a:lnT w="12700" cap="flat" cmpd="sng" algn="ctr">
                      <a:solidFill>
                        <a:schemeClr val="tx1"/>
                      </a:solidFill>
                      <a:prstDash val="solid"/>
                      <a:round/>
                      <a:headEnd type="none" w="med" len="med"/>
                      <a:tailEnd type="none" w="med" len="med"/>
                    </a:lnT>
                  </a:tcPr>
                </a:tc>
                <a:tc>
                  <a:txBody>
                    <a:bodyPr/>
                    <a:lstStyle/>
                    <a:p>
                      <a:pPr algn="ctr" fontAlgn="b"/>
                      <a:r>
                        <a:rPr lang="en-US" sz="1800" b="0" i="0" u="none" strike="noStrike" dirty="0">
                          <a:solidFill>
                            <a:schemeClr val="tx1"/>
                          </a:solidFill>
                          <a:effectLst/>
                          <a:latin typeface="Calibri" panose="020F0502020204030204" pitchFamily="34" charset="0"/>
                          <a:cs typeface="Calibri" panose="020F0502020204030204" pitchFamily="34" charset="0"/>
                        </a:rPr>
                        <a:t>3.59</a:t>
                      </a:r>
                    </a:p>
                  </a:txBody>
                  <a:tcPr marL="6704" marR="6704" marT="6704" marB="0" anchor="ct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553024309"/>
                  </a:ext>
                </a:extLst>
              </a:tr>
              <a:tr h="259465">
                <a:tc>
                  <a:txBody>
                    <a:bodyPr/>
                    <a:lstStyle/>
                    <a:p>
                      <a:pPr algn="r" fontAlgn="ctr"/>
                      <a:r>
                        <a:rPr lang="en-US" sz="1800" u="none" strike="noStrike" dirty="0">
                          <a:solidFill>
                            <a:schemeClr val="tx1"/>
                          </a:solidFill>
                          <a:effectLst/>
                          <a:latin typeface="Calibri" panose="020F0502020204030204" pitchFamily="34" charset="0"/>
                          <a:cs typeface="Calibri" panose="020F0502020204030204" pitchFamily="34" charset="0"/>
                        </a:rPr>
                        <a:t>H-O + RC</a:t>
                      </a:r>
                      <a:endParaRPr lang="en-US" sz="1800" b="0" i="0" u="none" strike="noStrike" dirty="0">
                        <a:solidFill>
                          <a:schemeClr val="tx1"/>
                        </a:solidFill>
                        <a:effectLst/>
                        <a:latin typeface="Calibri" panose="020F0502020204030204" pitchFamily="34" charset="0"/>
                        <a:cs typeface="Calibri" panose="020F0502020204030204" pitchFamily="34" charset="0"/>
                      </a:endParaRPr>
                    </a:p>
                  </a:txBody>
                  <a:tcPr marL="6704" marR="6704" marT="6704" marB="0" anchor="ctr"/>
                </a:tc>
                <a:tc>
                  <a:txBody>
                    <a:bodyPr/>
                    <a:lstStyle/>
                    <a:p>
                      <a:pPr algn="ctr" fontAlgn="t"/>
                      <a:r>
                        <a:rPr lang="en-US" sz="1800" b="0" i="0" u="none" strike="noStrike" dirty="0">
                          <a:solidFill>
                            <a:schemeClr val="tx1"/>
                          </a:solidFill>
                          <a:effectLst/>
                          <a:latin typeface="Calibri" panose="020F0502020204030204" pitchFamily="34" charset="0"/>
                          <a:cs typeface="Calibri" panose="020F0502020204030204" pitchFamily="34" charset="0"/>
                        </a:rPr>
                        <a:t>54.37</a:t>
                      </a:r>
                    </a:p>
                  </a:txBody>
                  <a:tcPr marL="6704" marR="6704" marT="6704" marB="0" anchor="ctr"/>
                </a:tc>
                <a:tc>
                  <a:txBody>
                    <a:bodyPr/>
                    <a:lstStyle/>
                    <a:p>
                      <a:pPr algn="ctr" fontAlgn="t"/>
                      <a:r>
                        <a:rPr lang="en-US" sz="1800" b="0" i="0" u="none" strike="noStrike">
                          <a:solidFill>
                            <a:schemeClr val="tx1"/>
                          </a:solidFill>
                          <a:effectLst/>
                          <a:latin typeface="Calibri" panose="020F0502020204030204" pitchFamily="34" charset="0"/>
                          <a:cs typeface="Calibri" panose="020F0502020204030204" pitchFamily="34" charset="0"/>
                        </a:rPr>
                        <a:t>7.53</a:t>
                      </a:r>
                    </a:p>
                  </a:txBody>
                  <a:tcPr marL="6704" marR="6704" marT="6704" marB="0" anchor="ctr"/>
                </a:tc>
                <a:tc>
                  <a:txBody>
                    <a:bodyPr/>
                    <a:lstStyle/>
                    <a:p>
                      <a:pPr algn="ctr" fontAlgn="t"/>
                      <a:r>
                        <a:rPr lang="en-US" sz="1800" b="0" i="0" u="none" strike="noStrike" dirty="0">
                          <a:solidFill>
                            <a:schemeClr val="tx1"/>
                          </a:solidFill>
                          <a:effectLst/>
                          <a:latin typeface="Calibri" panose="020F0502020204030204" pitchFamily="34" charset="0"/>
                          <a:cs typeface="Calibri" panose="020F0502020204030204" pitchFamily="34" charset="0"/>
                        </a:rPr>
                        <a:t>79.57</a:t>
                      </a:r>
                    </a:p>
                  </a:txBody>
                  <a:tcPr marL="6704" marR="6704" marT="6704" marB="0" anchor="ctr"/>
                </a:tc>
                <a:tc>
                  <a:txBody>
                    <a:bodyPr/>
                    <a:lstStyle/>
                    <a:p>
                      <a:pPr algn="ctr" fontAlgn="t"/>
                      <a:r>
                        <a:rPr lang="en-US" sz="1800" b="0" i="0" u="none" strike="noStrike">
                          <a:solidFill>
                            <a:schemeClr val="tx1"/>
                          </a:solidFill>
                          <a:effectLst/>
                          <a:latin typeface="Calibri" panose="020F0502020204030204" pitchFamily="34" charset="0"/>
                          <a:cs typeface="Calibri" panose="020F0502020204030204" pitchFamily="34" charset="0"/>
                        </a:rPr>
                        <a:t>6.98</a:t>
                      </a:r>
                    </a:p>
                  </a:txBody>
                  <a:tcPr marL="6704" marR="6704" marT="6704" marB="0" anchor="ctr"/>
                </a:tc>
                <a:tc>
                  <a:txBody>
                    <a:bodyPr/>
                    <a:lstStyle/>
                    <a:p>
                      <a:pPr algn="ctr" fontAlgn="t"/>
                      <a:r>
                        <a:rPr lang="en-US" sz="1800" b="0" i="0" u="none" strike="noStrike" dirty="0">
                          <a:solidFill>
                            <a:schemeClr val="tx1"/>
                          </a:solidFill>
                          <a:effectLst/>
                          <a:latin typeface="Calibri" panose="020F0502020204030204" pitchFamily="34" charset="0"/>
                          <a:cs typeface="Calibri" panose="020F0502020204030204" pitchFamily="34" charset="0"/>
                        </a:rPr>
                        <a:t>-31.22</a:t>
                      </a:r>
                    </a:p>
                  </a:txBody>
                  <a:tcPr marL="6704" marR="6704" marT="6704" marB="0" anchor="ctr"/>
                </a:tc>
                <a:tc>
                  <a:txBody>
                    <a:bodyPr/>
                    <a:lstStyle/>
                    <a:p>
                      <a:pPr algn="ctr" fontAlgn="ctr"/>
                      <a:r>
                        <a:rPr lang="en-US" sz="1800" u="none" strike="noStrike" dirty="0">
                          <a:solidFill>
                            <a:schemeClr val="tx1"/>
                          </a:solidFill>
                          <a:effectLst/>
                          <a:latin typeface="Calibri" panose="020F0502020204030204" pitchFamily="34" charset="0"/>
                          <a:cs typeface="Calibri" panose="020F0502020204030204" pitchFamily="34" charset="0"/>
                        </a:rPr>
                        <a:t>345.00</a:t>
                      </a:r>
                      <a:endParaRPr lang="en-US" sz="1800" b="0" i="0" u="none" strike="noStrike" dirty="0">
                        <a:solidFill>
                          <a:schemeClr val="tx1"/>
                        </a:solidFill>
                        <a:effectLst/>
                        <a:latin typeface="Calibri" panose="020F0502020204030204" pitchFamily="34" charset="0"/>
                        <a:cs typeface="Calibri" panose="020F0502020204030204" pitchFamily="34" charset="0"/>
                      </a:endParaRPr>
                    </a:p>
                  </a:txBody>
                  <a:tcPr marL="6704" marR="6704" marT="6704"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800" u="none" strike="noStrike" dirty="0">
                          <a:solidFill>
                            <a:schemeClr val="tx1"/>
                          </a:solidFill>
                          <a:effectLst/>
                          <a:latin typeface="Calibri" panose="020F0502020204030204" pitchFamily="34" charset="0"/>
                          <a:cs typeface="Calibri" panose="020F0502020204030204" pitchFamily="34" charset="0"/>
                        </a:rPr>
                        <a:t>0.001</a:t>
                      </a:r>
                      <a:endParaRPr lang="en-US" sz="1800" b="0" i="0" u="none" strike="noStrike" dirty="0">
                        <a:solidFill>
                          <a:schemeClr val="tx1"/>
                        </a:solidFill>
                        <a:effectLst/>
                        <a:latin typeface="Calibri" panose="020F0502020204030204" pitchFamily="34" charset="0"/>
                        <a:cs typeface="Calibri" panose="020F0502020204030204" pitchFamily="34" charset="0"/>
                      </a:endParaRPr>
                    </a:p>
                  </a:txBody>
                  <a:tcPr marL="6704" marR="6704" marT="6704" marB="0" anchor="ctr"/>
                </a:tc>
                <a:tc>
                  <a:txBody>
                    <a:bodyPr/>
                    <a:lstStyle/>
                    <a:p>
                      <a:pPr algn="ctr" fontAlgn="b"/>
                      <a:r>
                        <a:rPr lang="en-US" sz="1800" b="0" i="0" u="none" strike="noStrike" dirty="0">
                          <a:solidFill>
                            <a:schemeClr val="tx1"/>
                          </a:solidFill>
                          <a:effectLst/>
                          <a:latin typeface="Calibri" panose="020F0502020204030204" pitchFamily="34" charset="0"/>
                          <a:cs typeface="Calibri" panose="020F0502020204030204" pitchFamily="34" charset="0"/>
                        </a:rPr>
                        <a:t>3.44</a:t>
                      </a:r>
                    </a:p>
                  </a:txBody>
                  <a:tcPr marL="6704" marR="6704" marT="6704" marB="0" anchor="ctr"/>
                </a:tc>
                <a:extLst>
                  <a:ext uri="{0D108BD9-81ED-4DB2-BD59-A6C34878D82A}">
                    <a16:rowId xmlns:a16="http://schemas.microsoft.com/office/drawing/2014/main" val="2754343726"/>
                  </a:ext>
                </a:extLst>
              </a:tr>
              <a:tr h="259465">
                <a:tc>
                  <a:txBody>
                    <a:bodyPr/>
                    <a:lstStyle/>
                    <a:p>
                      <a:pPr algn="r" fontAlgn="ctr"/>
                      <a:r>
                        <a:rPr lang="en-US" sz="1800" b="0" i="0" u="none" strike="noStrike" dirty="0">
                          <a:solidFill>
                            <a:schemeClr val="tx1"/>
                          </a:solidFill>
                          <a:effectLst/>
                          <a:latin typeface="Calibri" panose="020F0502020204030204" pitchFamily="34" charset="0"/>
                          <a:cs typeface="Calibri" panose="020F0502020204030204" pitchFamily="34" charset="0"/>
                        </a:rPr>
                        <a:t>H-O + RC (no RCd)</a:t>
                      </a:r>
                    </a:p>
                  </a:txBody>
                  <a:tcPr marL="6704" marR="6704" marT="6704" marB="0" anchor="ctr"/>
                </a:tc>
                <a:tc>
                  <a:txBody>
                    <a:bodyPr/>
                    <a:lstStyle/>
                    <a:p>
                      <a:pPr algn="ctr" fontAlgn="t"/>
                      <a:r>
                        <a:rPr lang="en-US" sz="1800" b="0" i="0" u="none" strike="noStrike" dirty="0">
                          <a:solidFill>
                            <a:schemeClr val="tx1"/>
                          </a:solidFill>
                          <a:effectLst/>
                          <a:latin typeface="Calibri" panose="020F0502020204030204" pitchFamily="34" charset="0"/>
                          <a:cs typeface="Calibri" panose="020F0502020204030204" pitchFamily="34" charset="0"/>
                        </a:rPr>
                        <a:t>54.28</a:t>
                      </a:r>
                    </a:p>
                  </a:txBody>
                  <a:tcPr marL="6704" marR="6704" marT="6704" marB="0" anchor="ctr"/>
                </a:tc>
                <a:tc>
                  <a:txBody>
                    <a:bodyPr/>
                    <a:lstStyle/>
                    <a:p>
                      <a:pPr algn="ctr" fontAlgn="t"/>
                      <a:r>
                        <a:rPr lang="en-US" sz="1800" b="0" i="0" u="none" strike="noStrike" dirty="0">
                          <a:solidFill>
                            <a:schemeClr val="tx1"/>
                          </a:solidFill>
                          <a:effectLst/>
                          <a:latin typeface="Calibri" panose="020F0502020204030204" pitchFamily="34" charset="0"/>
                          <a:cs typeface="Calibri" panose="020F0502020204030204" pitchFamily="34" charset="0"/>
                        </a:rPr>
                        <a:t>7.51</a:t>
                      </a:r>
                    </a:p>
                  </a:txBody>
                  <a:tcPr marL="6704" marR="6704" marT="6704" marB="0" anchor="ctr"/>
                </a:tc>
                <a:tc>
                  <a:txBody>
                    <a:bodyPr/>
                    <a:lstStyle/>
                    <a:p>
                      <a:pPr algn="ctr" fontAlgn="t"/>
                      <a:r>
                        <a:rPr lang="en-US" sz="1800" b="0" i="0" u="none" strike="noStrike" dirty="0">
                          <a:solidFill>
                            <a:schemeClr val="tx1"/>
                          </a:solidFill>
                          <a:effectLst/>
                          <a:latin typeface="Calibri" panose="020F0502020204030204" pitchFamily="34" charset="0"/>
                          <a:cs typeface="Calibri" panose="020F0502020204030204" pitchFamily="34" charset="0"/>
                        </a:rPr>
                        <a:t>80.06</a:t>
                      </a:r>
                    </a:p>
                  </a:txBody>
                  <a:tcPr marL="6704" marR="6704" marT="6704" marB="0" anchor="ctr"/>
                </a:tc>
                <a:tc>
                  <a:txBody>
                    <a:bodyPr/>
                    <a:lstStyle/>
                    <a:p>
                      <a:pPr algn="ctr" fontAlgn="t"/>
                      <a:r>
                        <a:rPr lang="en-US" sz="1800" b="0" i="0" u="none" strike="noStrike">
                          <a:solidFill>
                            <a:schemeClr val="tx1"/>
                          </a:solidFill>
                          <a:effectLst/>
                          <a:latin typeface="Calibri" panose="020F0502020204030204" pitchFamily="34" charset="0"/>
                          <a:cs typeface="Calibri" panose="020F0502020204030204" pitchFamily="34" charset="0"/>
                        </a:rPr>
                        <a:t>7.25</a:t>
                      </a:r>
                    </a:p>
                  </a:txBody>
                  <a:tcPr marL="6704" marR="6704" marT="6704" marB="0" anchor="ctr"/>
                </a:tc>
                <a:tc>
                  <a:txBody>
                    <a:bodyPr/>
                    <a:lstStyle/>
                    <a:p>
                      <a:pPr algn="ctr" fontAlgn="t"/>
                      <a:r>
                        <a:rPr lang="en-US" sz="1800" b="0" i="0" u="none" strike="noStrike">
                          <a:solidFill>
                            <a:schemeClr val="tx1"/>
                          </a:solidFill>
                          <a:effectLst/>
                          <a:latin typeface="Calibri" panose="020F0502020204030204" pitchFamily="34" charset="0"/>
                          <a:cs typeface="Calibri" panose="020F0502020204030204" pitchFamily="34" charset="0"/>
                        </a:rPr>
                        <a:t>-31.56</a:t>
                      </a:r>
                    </a:p>
                  </a:txBody>
                  <a:tcPr marL="6704" marR="6704" marT="6704" marB="0" anchor="ctr"/>
                </a:tc>
                <a:tc>
                  <a:txBody>
                    <a:bodyPr/>
                    <a:lstStyle/>
                    <a:p>
                      <a:pPr algn="ctr" fontAlgn="ctr"/>
                      <a:r>
                        <a:rPr lang="en-US" sz="1800" u="none" strike="noStrike" dirty="0">
                          <a:solidFill>
                            <a:schemeClr val="tx1"/>
                          </a:solidFill>
                          <a:effectLst/>
                          <a:latin typeface="Calibri" panose="020F0502020204030204" pitchFamily="34" charset="0"/>
                          <a:cs typeface="Calibri" panose="020F0502020204030204" pitchFamily="34" charset="0"/>
                        </a:rPr>
                        <a:t>345.00</a:t>
                      </a:r>
                      <a:endParaRPr lang="en-US" sz="1800" b="0" i="0" u="none" strike="noStrike" dirty="0">
                        <a:solidFill>
                          <a:schemeClr val="tx1"/>
                        </a:solidFill>
                        <a:effectLst/>
                        <a:latin typeface="Calibri" panose="020F0502020204030204" pitchFamily="34" charset="0"/>
                        <a:cs typeface="Calibri" panose="020F0502020204030204" pitchFamily="34" charset="0"/>
                      </a:endParaRPr>
                    </a:p>
                  </a:txBody>
                  <a:tcPr marL="6704" marR="6704" marT="6704"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800" u="none" strike="noStrike" dirty="0">
                          <a:solidFill>
                            <a:schemeClr val="tx1"/>
                          </a:solidFill>
                          <a:effectLst/>
                          <a:latin typeface="Calibri" panose="020F0502020204030204" pitchFamily="34" charset="0"/>
                          <a:cs typeface="Calibri" panose="020F0502020204030204" pitchFamily="34" charset="0"/>
                        </a:rPr>
                        <a:t>0.001</a:t>
                      </a:r>
                      <a:endParaRPr lang="en-US" sz="1800" b="0" i="0" u="none" strike="noStrike" dirty="0">
                        <a:solidFill>
                          <a:schemeClr val="tx1"/>
                        </a:solidFill>
                        <a:effectLst/>
                        <a:latin typeface="Calibri" panose="020F0502020204030204" pitchFamily="34" charset="0"/>
                        <a:cs typeface="Calibri" panose="020F0502020204030204" pitchFamily="34" charset="0"/>
                      </a:endParaRPr>
                    </a:p>
                  </a:txBody>
                  <a:tcPr marL="6704" marR="6704" marT="6704" marB="0" anchor="ctr"/>
                </a:tc>
                <a:tc>
                  <a:txBody>
                    <a:bodyPr/>
                    <a:lstStyle/>
                    <a:p>
                      <a:pPr algn="ctr" fontAlgn="b"/>
                      <a:r>
                        <a:rPr lang="en-US" sz="1800" b="0" i="0" u="none" strike="noStrike" dirty="0">
                          <a:solidFill>
                            <a:schemeClr val="tx1"/>
                          </a:solidFill>
                          <a:effectLst/>
                          <a:latin typeface="Calibri" panose="020F0502020204030204" pitchFamily="34" charset="0"/>
                          <a:cs typeface="Calibri" panose="020F0502020204030204" pitchFamily="34" charset="0"/>
                        </a:rPr>
                        <a:t>3.48</a:t>
                      </a:r>
                    </a:p>
                  </a:txBody>
                  <a:tcPr marL="6704" marR="6704" marT="6704" marB="0" anchor="ctr"/>
                </a:tc>
                <a:extLst>
                  <a:ext uri="{0D108BD9-81ED-4DB2-BD59-A6C34878D82A}">
                    <a16:rowId xmlns:a16="http://schemas.microsoft.com/office/drawing/2014/main" val="4196607450"/>
                  </a:ext>
                </a:extLst>
              </a:tr>
              <a:tr h="259465">
                <a:tc>
                  <a:txBody>
                    <a:bodyPr/>
                    <a:lstStyle/>
                    <a:p>
                      <a:pPr algn="r" fontAlgn="ctr"/>
                      <a:r>
                        <a:rPr lang="en-US" sz="1800" u="none" strike="noStrike" dirty="0">
                          <a:solidFill>
                            <a:schemeClr val="tx1"/>
                          </a:solidFill>
                          <a:effectLst/>
                          <a:highlight>
                            <a:srgbClr val="FFFF00"/>
                          </a:highlight>
                          <a:latin typeface="Calibri" panose="020F0502020204030204" pitchFamily="34" charset="0"/>
                          <a:cs typeface="Calibri" panose="020F0502020204030204" pitchFamily="34" charset="0"/>
                        </a:rPr>
                        <a:t>RC Only</a:t>
                      </a:r>
                      <a:endParaRPr lang="en-US" sz="1800" b="0" i="0" u="none" strike="noStrike" dirty="0">
                        <a:solidFill>
                          <a:schemeClr val="tx1"/>
                        </a:solidFill>
                        <a:effectLst/>
                        <a:highlight>
                          <a:srgbClr val="FFFF00"/>
                        </a:highlight>
                        <a:latin typeface="Calibri" panose="020F0502020204030204" pitchFamily="34" charset="0"/>
                        <a:cs typeface="Calibri" panose="020F0502020204030204" pitchFamily="34" charset="0"/>
                      </a:endParaRPr>
                    </a:p>
                  </a:txBody>
                  <a:tcPr marL="6704" marR="6704" marT="6704" marB="0" anchor="ctr"/>
                </a:tc>
                <a:tc>
                  <a:txBody>
                    <a:bodyPr/>
                    <a:lstStyle/>
                    <a:p>
                      <a:pPr algn="ctr" fontAlgn="t"/>
                      <a:r>
                        <a:rPr lang="en-US" sz="1800" b="0" i="0" u="none" strike="noStrike" dirty="0">
                          <a:solidFill>
                            <a:schemeClr val="tx1"/>
                          </a:solidFill>
                          <a:effectLst/>
                          <a:highlight>
                            <a:srgbClr val="FFFF00"/>
                          </a:highlight>
                          <a:latin typeface="Calibri" panose="020F0502020204030204" pitchFamily="34" charset="0"/>
                          <a:cs typeface="Calibri" panose="020F0502020204030204" pitchFamily="34" charset="0"/>
                        </a:rPr>
                        <a:t>78.47</a:t>
                      </a:r>
                    </a:p>
                  </a:txBody>
                  <a:tcPr marL="6704" marR="6704" marT="6704" marB="0" anchor="ctr"/>
                </a:tc>
                <a:tc>
                  <a:txBody>
                    <a:bodyPr/>
                    <a:lstStyle/>
                    <a:p>
                      <a:pPr algn="ctr" fontAlgn="t"/>
                      <a:r>
                        <a:rPr lang="en-US" sz="1800" b="0" i="0" u="none" strike="noStrike" dirty="0">
                          <a:solidFill>
                            <a:schemeClr val="tx1"/>
                          </a:solidFill>
                          <a:effectLst/>
                          <a:highlight>
                            <a:srgbClr val="FFFF00"/>
                          </a:highlight>
                          <a:latin typeface="Calibri" panose="020F0502020204030204" pitchFamily="34" charset="0"/>
                          <a:cs typeface="Calibri" panose="020F0502020204030204" pitchFamily="34" charset="0"/>
                        </a:rPr>
                        <a:t>6.31</a:t>
                      </a:r>
                    </a:p>
                  </a:txBody>
                  <a:tcPr marL="6704" marR="6704" marT="6704" marB="0" anchor="ctr"/>
                </a:tc>
                <a:tc>
                  <a:txBody>
                    <a:bodyPr/>
                    <a:lstStyle/>
                    <a:p>
                      <a:pPr algn="ctr" fontAlgn="t"/>
                      <a:r>
                        <a:rPr lang="en-US" sz="1800" b="0" i="0" u="none" strike="noStrike" dirty="0">
                          <a:solidFill>
                            <a:schemeClr val="tx1"/>
                          </a:solidFill>
                          <a:effectLst/>
                          <a:highlight>
                            <a:srgbClr val="FFFF00"/>
                          </a:highlight>
                          <a:latin typeface="Calibri" panose="020F0502020204030204" pitchFamily="34" charset="0"/>
                          <a:cs typeface="Calibri" panose="020F0502020204030204" pitchFamily="34" charset="0"/>
                        </a:rPr>
                        <a:t>54.85</a:t>
                      </a:r>
                    </a:p>
                  </a:txBody>
                  <a:tcPr marL="6704" marR="6704" marT="6704" marB="0" anchor="ctr"/>
                </a:tc>
                <a:tc>
                  <a:txBody>
                    <a:bodyPr/>
                    <a:lstStyle/>
                    <a:p>
                      <a:pPr algn="ctr" fontAlgn="t"/>
                      <a:r>
                        <a:rPr lang="en-US" sz="1800" b="0" i="0" u="none" strike="noStrike" dirty="0">
                          <a:solidFill>
                            <a:schemeClr val="tx1"/>
                          </a:solidFill>
                          <a:effectLst/>
                          <a:highlight>
                            <a:srgbClr val="FFFF00"/>
                          </a:highlight>
                          <a:latin typeface="Calibri" panose="020F0502020204030204" pitchFamily="34" charset="0"/>
                          <a:cs typeface="Calibri" panose="020F0502020204030204" pitchFamily="34" charset="0"/>
                        </a:rPr>
                        <a:t>7.61</a:t>
                      </a:r>
                    </a:p>
                  </a:txBody>
                  <a:tcPr marL="6704" marR="6704" marT="6704" marB="0" anchor="ctr"/>
                </a:tc>
                <a:tc>
                  <a:txBody>
                    <a:bodyPr/>
                    <a:lstStyle/>
                    <a:p>
                      <a:pPr algn="ctr" fontAlgn="t"/>
                      <a:r>
                        <a:rPr lang="en-US" sz="1800" b="0" i="0" u="none" strike="noStrike" dirty="0">
                          <a:solidFill>
                            <a:schemeClr val="tx1"/>
                          </a:solidFill>
                          <a:effectLst/>
                          <a:highlight>
                            <a:srgbClr val="FFFF00"/>
                          </a:highlight>
                          <a:latin typeface="Calibri" panose="020F0502020204030204" pitchFamily="34" charset="0"/>
                          <a:cs typeface="Calibri" panose="020F0502020204030204" pitchFamily="34" charset="0"/>
                        </a:rPr>
                        <a:t>-31.29</a:t>
                      </a:r>
                    </a:p>
                  </a:txBody>
                  <a:tcPr marL="6704" marR="6704" marT="6704" marB="0" anchor="ctr"/>
                </a:tc>
                <a:tc>
                  <a:txBody>
                    <a:bodyPr/>
                    <a:lstStyle/>
                    <a:p>
                      <a:pPr algn="ctr" fontAlgn="ctr"/>
                      <a:r>
                        <a:rPr lang="en-US" sz="1800" b="0" i="0" u="none" strike="noStrike" dirty="0">
                          <a:solidFill>
                            <a:schemeClr val="tx1"/>
                          </a:solidFill>
                          <a:effectLst/>
                          <a:highlight>
                            <a:srgbClr val="FFFF00"/>
                          </a:highlight>
                          <a:latin typeface="Calibri" panose="020F0502020204030204" pitchFamily="34" charset="0"/>
                          <a:cs typeface="Calibri" panose="020F0502020204030204" pitchFamily="34" charset="0"/>
                        </a:rPr>
                        <a:t>319.85</a:t>
                      </a:r>
                    </a:p>
                  </a:txBody>
                  <a:tcPr marL="6704" marR="6704" marT="6704"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800" u="none" strike="noStrike" dirty="0">
                          <a:solidFill>
                            <a:schemeClr val="tx1"/>
                          </a:solidFill>
                          <a:effectLst/>
                          <a:highlight>
                            <a:srgbClr val="FFFF00"/>
                          </a:highlight>
                          <a:latin typeface="Calibri" panose="020F0502020204030204" pitchFamily="34" charset="0"/>
                          <a:cs typeface="Calibri" panose="020F0502020204030204" pitchFamily="34" charset="0"/>
                        </a:rPr>
                        <a:t>0.001</a:t>
                      </a:r>
                      <a:endParaRPr lang="en-US" sz="1800" b="0" i="0" u="none" strike="noStrike" dirty="0">
                        <a:solidFill>
                          <a:schemeClr val="tx1"/>
                        </a:solidFill>
                        <a:effectLst/>
                        <a:highlight>
                          <a:srgbClr val="FFFF00"/>
                        </a:highlight>
                        <a:latin typeface="Calibri" panose="020F0502020204030204" pitchFamily="34" charset="0"/>
                        <a:cs typeface="Calibri" panose="020F0502020204030204" pitchFamily="34" charset="0"/>
                      </a:endParaRPr>
                    </a:p>
                  </a:txBody>
                  <a:tcPr marL="6704" marR="6704" marT="6704" marB="0" anchor="ctr"/>
                </a:tc>
                <a:tc>
                  <a:txBody>
                    <a:bodyPr/>
                    <a:lstStyle/>
                    <a:p>
                      <a:pPr algn="ctr" fontAlgn="b"/>
                      <a:r>
                        <a:rPr lang="en-US" sz="1800" b="0" i="0" u="none" strike="noStrike" dirty="0">
                          <a:solidFill>
                            <a:schemeClr val="tx1"/>
                          </a:solidFill>
                          <a:effectLst/>
                          <a:highlight>
                            <a:srgbClr val="FFFF00"/>
                          </a:highlight>
                          <a:latin typeface="Calibri" panose="020F0502020204030204" pitchFamily="34" charset="0"/>
                          <a:cs typeface="Calibri" panose="020F0502020204030204" pitchFamily="34" charset="0"/>
                        </a:rPr>
                        <a:t>3.31</a:t>
                      </a:r>
                    </a:p>
                  </a:txBody>
                  <a:tcPr marL="6704" marR="6704" marT="6704" marB="0" anchor="ctr"/>
                </a:tc>
                <a:extLst>
                  <a:ext uri="{0D108BD9-81ED-4DB2-BD59-A6C34878D82A}">
                    <a16:rowId xmlns:a16="http://schemas.microsoft.com/office/drawing/2014/main" val="3876882914"/>
                  </a:ext>
                </a:extLst>
              </a:tr>
              <a:tr h="259465">
                <a:tc>
                  <a:txBody>
                    <a:bodyPr/>
                    <a:lstStyle/>
                    <a:p>
                      <a:pPr algn="r" fontAlgn="ctr"/>
                      <a:r>
                        <a:rPr lang="en-US" sz="1800" u="none" strike="noStrike" dirty="0">
                          <a:solidFill>
                            <a:schemeClr val="tx1"/>
                          </a:solidFill>
                          <a:effectLst/>
                          <a:highlight>
                            <a:srgbClr val="FFFF00"/>
                          </a:highlight>
                          <a:latin typeface="Calibri" panose="020F0502020204030204" pitchFamily="34" charset="0"/>
                          <a:cs typeface="Calibri" panose="020F0502020204030204" pitchFamily="34" charset="0"/>
                        </a:rPr>
                        <a:t>RC Only (no RCd)</a:t>
                      </a:r>
                      <a:endParaRPr lang="en-US" sz="1800" b="0" i="0" u="none" strike="noStrike" dirty="0">
                        <a:solidFill>
                          <a:schemeClr val="tx1"/>
                        </a:solidFill>
                        <a:effectLst/>
                        <a:highlight>
                          <a:srgbClr val="FFFF00"/>
                        </a:highlight>
                        <a:latin typeface="Calibri" panose="020F0502020204030204" pitchFamily="34" charset="0"/>
                        <a:cs typeface="Calibri" panose="020F0502020204030204" pitchFamily="34" charset="0"/>
                      </a:endParaRPr>
                    </a:p>
                  </a:txBody>
                  <a:tcPr marL="6704" marR="6704" marT="6704" marB="0" anchor="ctr"/>
                </a:tc>
                <a:tc>
                  <a:txBody>
                    <a:bodyPr/>
                    <a:lstStyle/>
                    <a:p>
                      <a:pPr algn="ctr" fontAlgn="t"/>
                      <a:r>
                        <a:rPr lang="en-US" sz="1800" b="0" i="0" u="none" strike="noStrike" dirty="0">
                          <a:solidFill>
                            <a:schemeClr val="tx1"/>
                          </a:solidFill>
                          <a:effectLst/>
                          <a:highlight>
                            <a:srgbClr val="FFFF00"/>
                          </a:highlight>
                          <a:latin typeface="Calibri" panose="020F0502020204030204" pitchFamily="34" charset="0"/>
                          <a:cs typeface="Calibri" panose="020F0502020204030204" pitchFamily="34" charset="0"/>
                        </a:rPr>
                        <a:t>79.02</a:t>
                      </a:r>
                    </a:p>
                  </a:txBody>
                  <a:tcPr marL="6704" marR="6704" marT="6704" marB="0" anchor="ctr"/>
                </a:tc>
                <a:tc>
                  <a:txBody>
                    <a:bodyPr/>
                    <a:lstStyle/>
                    <a:p>
                      <a:pPr algn="ctr" fontAlgn="t"/>
                      <a:r>
                        <a:rPr lang="en-US" sz="1800" b="0" i="0" u="none" strike="noStrike" dirty="0">
                          <a:solidFill>
                            <a:schemeClr val="tx1"/>
                          </a:solidFill>
                          <a:effectLst/>
                          <a:highlight>
                            <a:srgbClr val="FFFF00"/>
                          </a:highlight>
                          <a:latin typeface="Calibri" panose="020F0502020204030204" pitchFamily="34" charset="0"/>
                          <a:cs typeface="Calibri" panose="020F0502020204030204" pitchFamily="34" charset="0"/>
                        </a:rPr>
                        <a:t>6.59</a:t>
                      </a:r>
                    </a:p>
                  </a:txBody>
                  <a:tcPr marL="6704" marR="6704" marT="6704" marB="0" anchor="ctr"/>
                </a:tc>
                <a:tc>
                  <a:txBody>
                    <a:bodyPr/>
                    <a:lstStyle/>
                    <a:p>
                      <a:pPr algn="ctr" fontAlgn="t"/>
                      <a:r>
                        <a:rPr lang="en-US" sz="1800" b="0" i="0" u="none" strike="noStrike" dirty="0">
                          <a:solidFill>
                            <a:schemeClr val="tx1"/>
                          </a:solidFill>
                          <a:effectLst/>
                          <a:highlight>
                            <a:srgbClr val="FFFF00"/>
                          </a:highlight>
                          <a:latin typeface="Calibri" panose="020F0502020204030204" pitchFamily="34" charset="0"/>
                          <a:cs typeface="Calibri" panose="020F0502020204030204" pitchFamily="34" charset="0"/>
                        </a:rPr>
                        <a:t>79.02</a:t>
                      </a:r>
                    </a:p>
                  </a:txBody>
                  <a:tcPr marL="6704" marR="6704" marT="6704" marB="0" anchor="ctr"/>
                </a:tc>
                <a:tc>
                  <a:txBody>
                    <a:bodyPr/>
                    <a:lstStyle/>
                    <a:p>
                      <a:pPr algn="ctr" fontAlgn="t"/>
                      <a:r>
                        <a:rPr lang="en-US" sz="1800" b="0" i="0" u="none" strike="noStrike" dirty="0">
                          <a:solidFill>
                            <a:schemeClr val="tx1"/>
                          </a:solidFill>
                          <a:effectLst/>
                          <a:highlight>
                            <a:srgbClr val="FFFF00"/>
                          </a:highlight>
                          <a:latin typeface="Calibri" panose="020F0502020204030204" pitchFamily="34" charset="0"/>
                          <a:cs typeface="Calibri" panose="020F0502020204030204" pitchFamily="34" charset="0"/>
                        </a:rPr>
                        <a:t>6.59</a:t>
                      </a:r>
                    </a:p>
                  </a:txBody>
                  <a:tcPr marL="6704" marR="6704" marT="6704" marB="0" anchor="ctr"/>
                </a:tc>
                <a:tc>
                  <a:txBody>
                    <a:bodyPr/>
                    <a:lstStyle/>
                    <a:p>
                      <a:pPr algn="ctr" fontAlgn="t"/>
                      <a:r>
                        <a:rPr lang="en-US" sz="1800" b="0" i="0" u="none" strike="noStrike" dirty="0">
                          <a:solidFill>
                            <a:schemeClr val="tx1"/>
                          </a:solidFill>
                          <a:effectLst/>
                          <a:highlight>
                            <a:srgbClr val="FFFF00"/>
                          </a:highlight>
                          <a:latin typeface="Calibri" panose="020F0502020204030204" pitchFamily="34" charset="0"/>
                          <a:cs typeface="Calibri" panose="020F0502020204030204" pitchFamily="34" charset="0"/>
                        </a:rPr>
                        <a:t>-31.36</a:t>
                      </a:r>
                    </a:p>
                  </a:txBody>
                  <a:tcPr marL="6704" marR="6704" marT="6704" marB="0" anchor="ctr"/>
                </a:tc>
                <a:tc>
                  <a:txBody>
                    <a:bodyPr/>
                    <a:lstStyle/>
                    <a:p>
                      <a:pPr algn="ctr" fontAlgn="ctr"/>
                      <a:r>
                        <a:rPr lang="en-US" sz="1800" u="none" strike="noStrike" dirty="0">
                          <a:solidFill>
                            <a:schemeClr val="tx1"/>
                          </a:solidFill>
                          <a:effectLst/>
                          <a:highlight>
                            <a:srgbClr val="FFFF00"/>
                          </a:highlight>
                          <a:latin typeface="Calibri" panose="020F0502020204030204" pitchFamily="34" charset="0"/>
                          <a:cs typeface="Calibri" panose="020F0502020204030204" pitchFamily="34" charset="0"/>
                        </a:rPr>
                        <a:t>312.07</a:t>
                      </a:r>
                      <a:endParaRPr lang="en-US" sz="1800" b="0" i="0" u="none" strike="noStrike" dirty="0">
                        <a:solidFill>
                          <a:schemeClr val="tx1"/>
                        </a:solidFill>
                        <a:effectLst/>
                        <a:highlight>
                          <a:srgbClr val="FFFF00"/>
                        </a:highlight>
                        <a:latin typeface="Calibri" panose="020F0502020204030204" pitchFamily="34" charset="0"/>
                        <a:cs typeface="Calibri" panose="020F0502020204030204" pitchFamily="34" charset="0"/>
                      </a:endParaRPr>
                    </a:p>
                  </a:txBody>
                  <a:tcPr marL="6704" marR="6704" marT="6704" marB="0" anchor="ctr"/>
                </a:tc>
                <a:tc>
                  <a:txBody>
                    <a:bodyPr/>
                    <a:lstStyle/>
                    <a:p>
                      <a:pPr algn="ctr" fontAlgn="ctr"/>
                      <a:r>
                        <a:rPr lang="en-US" sz="1800" u="none" strike="noStrike" dirty="0">
                          <a:solidFill>
                            <a:schemeClr val="tx1"/>
                          </a:solidFill>
                          <a:effectLst/>
                          <a:highlight>
                            <a:srgbClr val="FFFF00"/>
                          </a:highlight>
                          <a:latin typeface="Calibri" panose="020F0502020204030204" pitchFamily="34" charset="0"/>
                          <a:cs typeface="Calibri" panose="020F0502020204030204" pitchFamily="34" charset="0"/>
                        </a:rPr>
                        <a:t>0.001</a:t>
                      </a:r>
                      <a:endParaRPr lang="en-US" sz="1800" b="0" i="0" u="none" strike="noStrike" dirty="0">
                        <a:solidFill>
                          <a:schemeClr val="tx1"/>
                        </a:solidFill>
                        <a:effectLst/>
                        <a:highlight>
                          <a:srgbClr val="FFFF00"/>
                        </a:highlight>
                        <a:latin typeface="Calibri" panose="020F0502020204030204" pitchFamily="34" charset="0"/>
                        <a:cs typeface="Calibri" panose="020F0502020204030204" pitchFamily="34" charset="0"/>
                      </a:endParaRPr>
                    </a:p>
                  </a:txBody>
                  <a:tcPr marL="6704" marR="6704" marT="6704" marB="0" anchor="ctr"/>
                </a:tc>
                <a:tc>
                  <a:txBody>
                    <a:bodyPr/>
                    <a:lstStyle/>
                    <a:p>
                      <a:pPr algn="ctr" fontAlgn="b"/>
                      <a:r>
                        <a:rPr lang="en-US" sz="1800" b="0" i="0" u="none" strike="noStrike" dirty="0">
                          <a:solidFill>
                            <a:schemeClr val="tx1"/>
                          </a:solidFill>
                          <a:effectLst/>
                          <a:highlight>
                            <a:srgbClr val="FFFF00"/>
                          </a:highlight>
                          <a:latin typeface="Calibri" panose="020F0502020204030204" pitchFamily="34" charset="0"/>
                          <a:cs typeface="Calibri" panose="020F0502020204030204" pitchFamily="34" charset="0"/>
                        </a:rPr>
                        <a:t>3.35</a:t>
                      </a:r>
                    </a:p>
                  </a:txBody>
                  <a:tcPr marL="6704" marR="6704" marT="6704" marB="0" anchor="ctr"/>
                </a:tc>
                <a:extLst>
                  <a:ext uri="{0D108BD9-81ED-4DB2-BD59-A6C34878D82A}">
                    <a16:rowId xmlns:a16="http://schemas.microsoft.com/office/drawing/2014/main" val="4001143031"/>
                  </a:ext>
                </a:extLst>
              </a:tr>
            </a:tbl>
          </a:graphicData>
        </a:graphic>
      </p:graphicFrame>
      <p:graphicFrame>
        <p:nvGraphicFramePr>
          <p:cNvPr id="14" name="Chart 13">
            <a:extLst>
              <a:ext uri="{FF2B5EF4-FFF2-40B4-BE49-F238E27FC236}">
                <a16:creationId xmlns:a16="http://schemas.microsoft.com/office/drawing/2014/main" id="{62E99278-73C8-D905-F45B-561DC129A890}"/>
              </a:ext>
            </a:extLst>
          </p:cNvPr>
          <p:cNvGraphicFramePr>
            <a:graphicFrameLocks/>
          </p:cNvGraphicFramePr>
          <p:nvPr>
            <p:extLst>
              <p:ext uri="{D42A27DB-BD31-4B8C-83A1-F6EECF244321}">
                <p14:modId xmlns:p14="http://schemas.microsoft.com/office/powerpoint/2010/main" val="462642599"/>
              </p:ext>
            </p:extLst>
          </p:nvPr>
        </p:nvGraphicFramePr>
        <p:xfrm>
          <a:off x="3857856" y="286166"/>
          <a:ext cx="7955504" cy="3576393"/>
        </p:xfrm>
        <a:graphic>
          <a:graphicData uri="http://schemas.openxmlformats.org/drawingml/2006/chart">
            <c:chart xmlns:c="http://schemas.openxmlformats.org/drawingml/2006/chart" xmlns:r="http://schemas.openxmlformats.org/officeDocument/2006/relationships" r:id="rId3"/>
          </a:graphicData>
        </a:graphic>
      </p:graphicFrame>
      <p:cxnSp>
        <p:nvCxnSpPr>
          <p:cNvPr id="15" name="Straight Connector 14">
            <a:extLst>
              <a:ext uri="{FF2B5EF4-FFF2-40B4-BE49-F238E27FC236}">
                <a16:creationId xmlns:a16="http://schemas.microsoft.com/office/drawing/2014/main" id="{5FEE5FC7-0F39-2B88-7E16-1C90C69A8AEA}"/>
              </a:ext>
            </a:extLst>
          </p:cNvPr>
          <p:cNvCxnSpPr>
            <a:cxnSpLocks/>
          </p:cNvCxnSpPr>
          <p:nvPr/>
        </p:nvCxnSpPr>
        <p:spPr>
          <a:xfrm>
            <a:off x="4235116" y="1659909"/>
            <a:ext cx="557762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4880656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6753252F-4873-4F63-801D-CC719279A7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047C8CCB-F95D-4249-92DD-651249D353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013557" cy="6858000"/>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2" name="Table 11">
            <a:extLst>
              <a:ext uri="{FF2B5EF4-FFF2-40B4-BE49-F238E27FC236}">
                <a16:creationId xmlns:a16="http://schemas.microsoft.com/office/drawing/2014/main" id="{E08100A6-0957-3CD4-859D-4BF6578C69F9}"/>
              </a:ext>
            </a:extLst>
          </p:cNvPr>
          <p:cNvGraphicFramePr>
            <a:graphicFrameLocks noGrp="1"/>
          </p:cNvGraphicFramePr>
          <p:nvPr>
            <p:extLst>
              <p:ext uri="{D42A27DB-BD31-4B8C-83A1-F6EECF244321}">
                <p14:modId xmlns:p14="http://schemas.microsoft.com/office/powerpoint/2010/main" val="4256305151"/>
              </p:ext>
            </p:extLst>
          </p:nvPr>
        </p:nvGraphicFramePr>
        <p:xfrm>
          <a:off x="3298004" y="4215109"/>
          <a:ext cx="8779250" cy="2522512"/>
        </p:xfrm>
        <a:graphic>
          <a:graphicData uri="http://schemas.openxmlformats.org/drawingml/2006/table">
            <a:tbl>
              <a:tblPr>
                <a:tableStyleId>{2D5ABB26-0587-4C30-8999-92F81FD0307C}</a:tableStyleId>
              </a:tblPr>
              <a:tblGrid>
                <a:gridCol w="2182018">
                  <a:extLst>
                    <a:ext uri="{9D8B030D-6E8A-4147-A177-3AD203B41FA5}">
                      <a16:colId xmlns:a16="http://schemas.microsoft.com/office/drawing/2014/main" val="2698669567"/>
                    </a:ext>
                  </a:extLst>
                </a:gridCol>
                <a:gridCol w="824654">
                  <a:extLst>
                    <a:ext uri="{9D8B030D-6E8A-4147-A177-3AD203B41FA5}">
                      <a16:colId xmlns:a16="http://schemas.microsoft.com/office/drawing/2014/main" val="2114780821"/>
                    </a:ext>
                  </a:extLst>
                </a:gridCol>
                <a:gridCol w="824654">
                  <a:extLst>
                    <a:ext uri="{9D8B030D-6E8A-4147-A177-3AD203B41FA5}">
                      <a16:colId xmlns:a16="http://schemas.microsoft.com/office/drawing/2014/main" val="3657246987"/>
                    </a:ext>
                  </a:extLst>
                </a:gridCol>
                <a:gridCol w="824654">
                  <a:extLst>
                    <a:ext uri="{9D8B030D-6E8A-4147-A177-3AD203B41FA5}">
                      <a16:colId xmlns:a16="http://schemas.microsoft.com/office/drawing/2014/main" val="1150932450"/>
                    </a:ext>
                  </a:extLst>
                </a:gridCol>
                <a:gridCol w="824654">
                  <a:extLst>
                    <a:ext uri="{9D8B030D-6E8A-4147-A177-3AD203B41FA5}">
                      <a16:colId xmlns:a16="http://schemas.microsoft.com/office/drawing/2014/main" val="1446782049"/>
                    </a:ext>
                  </a:extLst>
                </a:gridCol>
                <a:gridCol w="824654">
                  <a:extLst>
                    <a:ext uri="{9D8B030D-6E8A-4147-A177-3AD203B41FA5}">
                      <a16:colId xmlns:a16="http://schemas.microsoft.com/office/drawing/2014/main" val="1523702067"/>
                    </a:ext>
                  </a:extLst>
                </a:gridCol>
                <a:gridCol w="824654">
                  <a:extLst>
                    <a:ext uri="{9D8B030D-6E8A-4147-A177-3AD203B41FA5}">
                      <a16:colId xmlns:a16="http://schemas.microsoft.com/office/drawing/2014/main" val="1806500467"/>
                    </a:ext>
                  </a:extLst>
                </a:gridCol>
                <a:gridCol w="824654">
                  <a:extLst>
                    <a:ext uri="{9D8B030D-6E8A-4147-A177-3AD203B41FA5}">
                      <a16:colId xmlns:a16="http://schemas.microsoft.com/office/drawing/2014/main" val="2406406662"/>
                    </a:ext>
                  </a:extLst>
                </a:gridCol>
                <a:gridCol w="824654">
                  <a:extLst>
                    <a:ext uri="{9D8B030D-6E8A-4147-A177-3AD203B41FA5}">
                      <a16:colId xmlns:a16="http://schemas.microsoft.com/office/drawing/2014/main" val="2257914849"/>
                    </a:ext>
                  </a:extLst>
                </a:gridCol>
              </a:tblGrid>
              <a:tr h="259465">
                <a:tc gridSpan="9">
                  <a:txBody>
                    <a:bodyPr/>
                    <a:lstStyle/>
                    <a:p>
                      <a:pPr algn="l" fontAlgn="ctr"/>
                      <a:r>
                        <a:rPr lang="en-US" sz="1800" b="0" i="0" u="none" strike="noStrike" dirty="0">
                          <a:solidFill>
                            <a:schemeClr val="tx1"/>
                          </a:solidFill>
                          <a:effectLst/>
                          <a:latin typeface="Calibri" panose="020F0502020204030204" pitchFamily="34" charset="0"/>
                          <a:cs typeface="Calibri" panose="020F0502020204030204" pitchFamily="34" charset="0"/>
                        </a:rPr>
                        <a:t>SOS Mean Differences by MMPI-3 OR Elevations</a:t>
                      </a:r>
                    </a:p>
                  </a:txBody>
                  <a:tcPr marL="6704" marR="6704" marT="6704" marB="0">
                    <a:lnB w="12700" cap="flat" cmpd="sng" algn="ctr">
                      <a:solidFill>
                        <a:schemeClr val="tx1"/>
                      </a:solidFill>
                      <a:prstDash val="solid"/>
                      <a:round/>
                      <a:headEnd type="none" w="med" len="med"/>
                      <a:tailEnd type="none" w="med" len="med"/>
                    </a:lnB>
                  </a:tcPr>
                </a:tc>
                <a:tc hMerge="1">
                  <a:txBody>
                    <a:bodyPr/>
                    <a:lstStyle/>
                    <a:p>
                      <a:pPr algn="ctr" fontAlgn="ctr"/>
                      <a:endParaRPr lang="en-US" sz="1800" b="0" i="0" u="none" strike="noStrike" dirty="0">
                        <a:solidFill>
                          <a:schemeClr val="tx1"/>
                        </a:solidFill>
                        <a:effectLst/>
                        <a:latin typeface="Calibri" panose="020F0502020204030204" pitchFamily="34" charset="0"/>
                        <a:cs typeface="Calibri" panose="020F0502020204030204" pitchFamily="34" charset="0"/>
                      </a:endParaRPr>
                    </a:p>
                  </a:txBody>
                  <a:tcPr marL="6704" marR="6704" marT="6704" marB="0" anchor="b">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pPr algn="ctr" fontAlgn="ctr"/>
                      <a:endParaRPr lang="en-US" sz="1800" b="0" i="0" u="none" strike="noStrike" dirty="0">
                        <a:solidFill>
                          <a:schemeClr val="tx1"/>
                        </a:solidFill>
                        <a:effectLst/>
                        <a:latin typeface="Calibri" panose="020F0502020204030204" pitchFamily="34" charset="0"/>
                        <a:cs typeface="Calibri" panose="020F0502020204030204" pitchFamily="34" charset="0"/>
                      </a:endParaRPr>
                    </a:p>
                  </a:txBody>
                  <a:tcPr marL="6704" marR="6704" marT="6704" marB="0" anchor="b">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pPr algn="ctr" fontAlgn="ctr"/>
                      <a:endParaRPr lang="en-US" sz="1800" b="0" i="0" u="none" strike="noStrike" dirty="0">
                        <a:solidFill>
                          <a:schemeClr val="tx1"/>
                        </a:solidFill>
                        <a:effectLst/>
                        <a:latin typeface="Calibri" panose="020F0502020204030204" pitchFamily="34" charset="0"/>
                        <a:cs typeface="Calibri" panose="020F0502020204030204" pitchFamily="34" charset="0"/>
                      </a:endParaRPr>
                    </a:p>
                  </a:txBody>
                  <a:tcPr marL="6704" marR="6704" marT="6704" marB="0" anchor="ctr"/>
                </a:tc>
                <a:tc hMerge="1">
                  <a:txBody>
                    <a:bodyPr/>
                    <a:lstStyle/>
                    <a:p>
                      <a:pPr algn="ctr" fontAlgn="ctr"/>
                      <a:endParaRPr lang="en-US" sz="1800" b="0" i="0" u="none" strike="noStrike" dirty="0">
                        <a:solidFill>
                          <a:schemeClr val="tx1"/>
                        </a:solidFill>
                        <a:effectLst/>
                        <a:latin typeface="Calibri" panose="020F0502020204030204" pitchFamily="34" charset="0"/>
                        <a:cs typeface="Calibri" panose="020F0502020204030204" pitchFamily="34" charset="0"/>
                      </a:endParaRPr>
                    </a:p>
                  </a:txBody>
                  <a:tcPr marL="6704" marR="6704" marT="6704" marB="0" anchor="ctr"/>
                </a:tc>
                <a:tc hMerge="1">
                  <a:txBody>
                    <a:bodyPr/>
                    <a:lstStyle/>
                    <a:p>
                      <a:pPr algn="ctr" fontAlgn="ctr"/>
                      <a:endParaRPr lang="en-US" sz="1800" b="0" i="0" u="none" strike="noStrike" dirty="0">
                        <a:solidFill>
                          <a:schemeClr val="tx1"/>
                        </a:solidFill>
                        <a:effectLst/>
                        <a:latin typeface="Calibri" panose="020F0502020204030204" pitchFamily="34" charset="0"/>
                        <a:cs typeface="Calibri" panose="020F0502020204030204" pitchFamily="34" charset="0"/>
                      </a:endParaRPr>
                    </a:p>
                  </a:txBody>
                  <a:tcPr marL="6704" marR="6704" marT="6704" marB="0" anchor="ctr"/>
                </a:tc>
                <a:tc hMerge="1">
                  <a:txBody>
                    <a:bodyPr/>
                    <a:lstStyle/>
                    <a:p>
                      <a:pPr algn="ctr" fontAlgn="ctr"/>
                      <a:endParaRPr lang="en-US" sz="1800" b="0" i="0" u="none" strike="noStrike" dirty="0">
                        <a:solidFill>
                          <a:schemeClr val="tx1"/>
                        </a:solidFill>
                        <a:effectLst/>
                        <a:latin typeface="Calibri" panose="020F0502020204030204" pitchFamily="34" charset="0"/>
                        <a:cs typeface="Calibri" panose="020F0502020204030204" pitchFamily="34" charset="0"/>
                      </a:endParaRPr>
                    </a:p>
                  </a:txBody>
                  <a:tcPr marL="6704" marR="6704" marT="6704" marB="0" anchor="ctr"/>
                </a:tc>
                <a:extLst>
                  <a:ext uri="{0D108BD9-81ED-4DB2-BD59-A6C34878D82A}">
                    <a16:rowId xmlns:a16="http://schemas.microsoft.com/office/drawing/2014/main" val="3787436037"/>
                  </a:ext>
                </a:extLst>
              </a:tr>
              <a:tr h="512740">
                <a:tc>
                  <a:txBody>
                    <a:bodyPr/>
                    <a:lstStyle/>
                    <a:p>
                      <a:pPr algn="ctr" fontAlgn="ctr"/>
                      <a:r>
                        <a:rPr lang="en-US" sz="1800" u="none" strike="noStrike" dirty="0">
                          <a:solidFill>
                            <a:schemeClr val="tx1"/>
                          </a:solidFill>
                          <a:effectLst/>
                          <a:latin typeface="Calibri" panose="020F0502020204030204" pitchFamily="34" charset="0"/>
                          <a:cs typeface="Calibri" panose="020F0502020204030204" pitchFamily="34" charset="0"/>
                        </a:rPr>
                        <a:t> </a:t>
                      </a:r>
                      <a:endParaRPr lang="en-US" sz="1800" b="0" i="0" u="none" strike="noStrike" dirty="0">
                        <a:solidFill>
                          <a:schemeClr val="tx1"/>
                        </a:solidFill>
                        <a:effectLst/>
                        <a:latin typeface="Calibri" panose="020F0502020204030204" pitchFamily="34" charset="0"/>
                        <a:cs typeface="Calibri" panose="020F0502020204030204" pitchFamily="34" charset="0"/>
                      </a:endParaRPr>
                    </a:p>
                  </a:txBody>
                  <a:tcPr marL="6704" marR="6704" marT="6704" marB="0" anchor="ctr">
                    <a:lnT w="12700" cap="flat" cmpd="sng" algn="ctr">
                      <a:solidFill>
                        <a:schemeClr val="tx1"/>
                      </a:solidFill>
                      <a:prstDash val="solid"/>
                      <a:round/>
                      <a:headEnd type="none" w="med" len="med"/>
                      <a:tailEnd type="none" w="med" len="med"/>
                    </a:lnT>
                  </a:tcPr>
                </a:tc>
                <a:tc gridSpan="2">
                  <a:txBody>
                    <a:bodyPr/>
                    <a:lstStyle/>
                    <a:p>
                      <a:pPr algn="ctr" fontAlgn="ctr"/>
                      <a:r>
                        <a:rPr lang="en-US" sz="1800" u="none" strike="noStrike" dirty="0">
                          <a:solidFill>
                            <a:schemeClr val="tx1"/>
                          </a:solidFill>
                          <a:effectLst/>
                          <a:latin typeface="Calibri" panose="020F0502020204030204" pitchFamily="34" charset="0"/>
                          <a:cs typeface="Calibri" panose="020F0502020204030204" pitchFamily="34" charset="0"/>
                        </a:rPr>
                        <a:t>WNL</a:t>
                      </a:r>
                      <a:br>
                        <a:rPr lang="en-US" sz="1800" u="none" strike="noStrike" dirty="0">
                          <a:solidFill>
                            <a:schemeClr val="tx1"/>
                          </a:solidFill>
                          <a:effectLst/>
                          <a:latin typeface="Calibri" panose="020F0502020204030204" pitchFamily="34" charset="0"/>
                          <a:cs typeface="Calibri" panose="020F0502020204030204" pitchFamily="34" charset="0"/>
                        </a:rPr>
                      </a:br>
                      <a:r>
                        <a:rPr lang="en-US" sz="1800" u="none" strike="noStrike" dirty="0">
                          <a:solidFill>
                            <a:schemeClr val="tx1"/>
                          </a:solidFill>
                          <a:effectLst/>
                          <a:latin typeface="Calibri" panose="020F0502020204030204" pitchFamily="34" charset="0"/>
                          <a:cs typeface="Calibri" panose="020F0502020204030204" pitchFamily="34" charset="0"/>
                        </a:rPr>
                        <a:t>(</a:t>
                      </a:r>
                      <a:r>
                        <a:rPr lang="en-US" sz="1800" i="1" u="none" strike="noStrike" dirty="0">
                          <a:solidFill>
                            <a:schemeClr val="tx1"/>
                          </a:solidFill>
                          <a:effectLst/>
                          <a:latin typeface="Calibri" panose="020F0502020204030204" pitchFamily="34" charset="0"/>
                          <a:cs typeface="Calibri" panose="020F0502020204030204" pitchFamily="34" charset="0"/>
                        </a:rPr>
                        <a:t>n</a:t>
                      </a:r>
                      <a:r>
                        <a:rPr lang="en-US" sz="1800" u="none" strike="noStrike" dirty="0">
                          <a:solidFill>
                            <a:schemeClr val="tx1"/>
                          </a:solidFill>
                          <a:effectLst/>
                          <a:latin typeface="Calibri" panose="020F0502020204030204" pitchFamily="34" charset="0"/>
                          <a:cs typeface="Calibri" panose="020F0502020204030204" pitchFamily="34" charset="0"/>
                        </a:rPr>
                        <a:t>= 213)</a:t>
                      </a:r>
                      <a:endParaRPr lang="en-US" sz="1800" b="0" i="0" u="none" strike="noStrike" dirty="0">
                        <a:solidFill>
                          <a:schemeClr val="tx1"/>
                        </a:solidFill>
                        <a:effectLst/>
                        <a:latin typeface="Calibri" panose="020F0502020204030204" pitchFamily="34" charset="0"/>
                        <a:cs typeface="Calibri" panose="020F0502020204030204" pitchFamily="34" charset="0"/>
                      </a:endParaRPr>
                    </a:p>
                  </a:txBody>
                  <a:tcPr marL="6704" marR="6704" marT="6704"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1800" u="none" strike="noStrike" dirty="0">
                          <a:solidFill>
                            <a:schemeClr val="tx1"/>
                          </a:solidFill>
                          <a:effectLst/>
                          <a:latin typeface="Calibri" panose="020F0502020204030204" pitchFamily="34" charset="0"/>
                          <a:cs typeface="Calibri" panose="020F0502020204030204" pitchFamily="34" charset="0"/>
                        </a:rPr>
                        <a:t>OR</a:t>
                      </a:r>
                      <a:br>
                        <a:rPr lang="en-US" sz="1800" u="none" strike="noStrike" dirty="0">
                          <a:solidFill>
                            <a:schemeClr val="tx1"/>
                          </a:solidFill>
                          <a:effectLst/>
                          <a:latin typeface="Calibri" panose="020F0502020204030204" pitchFamily="34" charset="0"/>
                          <a:cs typeface="Calibri" panose="020F0502020204030204" pitchFamily="34" charset="0"/>
                        </a:rPr>
                      </a:br>
                      <a:r>
                        <a:rPr lang="en-US" sz="1800" u="none" strike="noStrike" dirty="0">
                          <a:solidFill>
                            <a:schemeClr val="tx1"/>
                          </a:solidFill>
                          <a:effectLst/>
                          <a:latin typeface="Calibri" panose="020F0502020204030204" pitchFamily="34" charset="0"/>
                          <a:cs typeface="Calibri" panose="020F0502020204030204" pitchFamily="34" charset="0"/>
                        </a:rPr>
                        <a:t>(</a:t>
                      </a:r>
                      <a:r>
                        <a:rPr lang="en-US" sz="1800" i="1" u="none" strike="noStrike" dirty="0">
                          <a:solidFill>
                            <a:schemeClr val="tx1"/>
                          </a:solidFill>
                          <a:effectLst/>
                          <a:latin typeface="Calibri" panose="020F0502020204030204" pitchFamily="34" charset="0"/>
                          <a:cs typeface="Calibri" panose="020F0502020204030204" pitchFamily="34" charset="0"/>
                        </a:rPr>
                        <a:t>n</a:t>
                      </a:r>
                      <a:r>
                        <a:rPr lang="en-US" sz="1800" u="none" strike="noStrike" dirty="0">
                          <a:solidFill>
                            <a:schemeClr val="tx1"/>
                          </a:solidFill>
                          <a:effectLst/>
                          <a:latin typeface="Calibri" panose="020F0502020204030204" pitchFamily="34" charset="0"/>
                          <a:cs typeface="Calibri" panose="020F0502020204030204" pitchFamily="34" charset="0"/>
                        </a:rPr>
                        <a:t>= 134)</a:t>
                      </a:r>
                      <a:endParaRPr lang="en-US" sz="1800" b="0" i="0" u="none" strike="noStrike" dirty="0">
                        <a:solidFill>
                          <a:schemeClr val="tx1"/>
                        </a:solidFill>
                        <a:effectLst/>
                        <a:latin typeface="Calibri" panose="020F0502020204030204" pitchFamily="34" charset="0"/>
                        <a:cs typeface="Calibri" panose="020F0502020204030204" pitchFamily="34" charset="0"/>
                      </a:endParaRPr>
                    </a:p>
                  </a:txBody>
                  <a:tcPr marL="6704" marR="6704" marT="6704"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a:txBody>
                    <a:bodyPr/>
                    <a:lstStyle/>
                    <a:p>
                      <a:pPr algn="ctr" fontAlgn="ctr"/>
                      <a:r>
                        <a:rPr lang="en-US" sz="1800" u="none" strike="noStrike">
                          <a:solidFill>
                            <a:schemeClr val="tx1"/>
                          </a:solidFill>
                          <a:effectLst/>
                          <a:latin typeface="Calibri" panose="020F0502020204030204" pitchFamily="34" charset="0"/>
                          <a:cs typeface="Calibri" panose="020F0502020204030204" pitchFamily="34" charset="0"/>
                        </a:rPr>
                        <a:t> </a:t>
                      </a:r>
                      <a:endParaRPr lang="en-US" sz="1800" b="0" i="0" u="none" strike="noStrike">
                        <a:solidFill>
                          <a:schemeClr val="tx1"/>
                        </a:solidFill>
                        <a:effectLst/>
                        <a:latin typeface="Calibri" panose="020F0502020204030204" pitchFamily="34" charset="0"/>
                        <a:cs typeface="Calibri" panose="020F0502020204030204" pitchFamily="34" charset="0"/>
                      </a:endParaRPr>
                    </a:p>
                  </a:txBody>
                  <a:tcPr marL="6704" marR="6704" marT="6704" marB="0" anchor="ctr">
                    <a:lnT w="12700" cap="flat" cmpd="sng" algn="ctr">
                      <a:solidFill>
                        <a:schemeClr val="tx1"/>
                      </a:solidFill>
                      <a:prstDash val="solid"/>
                      <a:round/>
                      <a:headEnd type="none" w="med" len="med"/>
                      <a:tailEnd type="none" w="med" len="med"/>
                    </a:lnT>
                  </a:tcPr>
                </a:tc>
                <a:tc>
                  <a:txBody>
                    <a:bodyPr/>
                    <a:lstStyle/>
                    <a:p>
                      <a:pPr algn="ctr" fontAlgn="ctr"/>
                      <a:r>
                        <a:rPr lang="en-US" sz="1800" u="none" strike="noStrike">
                          <a:solidFill>
                            <a:schemeClr val="tx1"/>
                          </a:solidFill>
                          <a:effectLst/>
                          <a:latin typeface="Calibri" panose="020F0502020204030204" pitchFamily="34" charset="0"/>
                          <a:cs typeface="Calibri" panose="020F0502020204030204" pitchFamily="34" charset="0"/>
                        </a:rPr>
                        <a:t> </a:t>
                      </a:r>
                      <a:endParaRPr lang="en-US" sz="1800" b="0" i="0" u="none" strike="noStrike">
                        <a:solidFill>
                          <a:schemeClr val="tx1"/>
                        </a:solidFill>
                        <a:effectLst/>
                        <a:latin typeface="Calibri" panose="020F0502020204030204" pitchFamily="34" charset="0"/>
                        <a:cs typeface="Calibri" panose="020F0502020204030204" pitchFamily="34" charset="0"/>
                      </a:endParaRPr>
                    </a:p>
                  </a:txBody>
                  <a:tcPr marL="6704" marR="6704" marT="6704" marB="0" anchor="ctr">
                    <a:lnT w="12700" cap="flat" cmpd="sng" algn="ctr">
                      <a:solidFill>
                        <a:schemeClr val="tx1"/>
                      </a:solidFill>
                      <a:prstDash val="solid"/>
                      <a:round/>
                      <a:headEnd type="none" w="med" len="med"/>
                      <a:tailEnd type="none" w="med" len="med"/>
                    </a:lnT>
                  </a:tcPr>
                </a:tc>
                <a:tc>
                  <a:txBody>
                    <a:bodyPr/>
                    <a:lstStyle/>
                    <a:p>
                      <a:pPr algn="ctr" fontAlgn="ctr"/>
                      <a:r>
                        <a:rPr lang="en-US" sz="1800" u="none" strike="noStrike">
                          <a:solidFill>
                            <a:schemeClr val="tx1"/>
                          </a:solidFill>
                          <a:effectLst/>
                          <a:latin typeface="Calibri" panose="020F0502020204030204" pitchFamily="34" charset="0"/>
                          <a:cs typeface="Calibri" panose="020F0502020204030204" pitchFamily="34" charset="0"/>
                        </a:rPr>
                        <a:t> </a:t>
                      </a:r>
                      <a:endParaRPr lang="en-US" sz="1800" b="0" i="0" u="none" strike="noStrike">
                        <a:solidFill>
                          <a:schemeClr val="tx1"/>
                        </a:solidFill>
                        <a:effectLst/>
                        <a:latin typeface="Calibri" panose="020F0502020204030204" pitchFamily="34" charset="0"/>
                        <a:cs typeface="Calibri" panose="020F0502020204030204" pitchFamily="34" charset="0"/>
                      </a:endParaRPr>
                    </a:p>
                  </a:txBody>
                  <a:tcPr marL="6704" marR="6704" marT="6704" marB="0" anchor="ctr">
                    <a:lnT w="12700" cap="flat" cmpd="sng" algn="ctr">
                      <a:solidFill>
                        <a:schemeClr val="tx1"/>
                      </a:solidFill>
                      <a:prstDash val="solid"/>
                      <a:round/>
                      <a:headEnd type="none" w="med" len="med"/>
                      <a:tailEnd type="none" w="med" len="med"/>
                    </a:lnT>
                  </a:tcPr>
                </a:tc>
                <a:tc>
                  <a:txBody>
                    <a:bodyPr/>
                    <a:lstStyle/>
                    <a:p>
                      <a:pPr algn="ctr" fontAlgn="ctr"/>
                      <a:r>
                        <a:rPr lang="en-US" sz="1800" u="none" strike="noStrike" dirty="0">
                          <a:solidFill>
                            <a:schemeClr val="tx1"/>
                          </a:solidFill>
                          <a:effectLst/>
                          <a:latin typeface="Calibri" panose="020F0502020204030204" pitchFamily="34" charset="0"/>
                          <a:cs typeface="Calibri" panose="020F0502020204030204" pitchFamily="34" charset="0"/>
                        </a:rPr>
                        <a:t> </a:t>
                      </a:r>
                      <a:endParaRPr lang="en-US" sz="1800" b="0" i="0" u="none" strike="noStrike" dirty="0">
                        <a:solidFill>
                          <a:schemeClr val="tx1"/>
                        </a:solidFill>
                        <a:effectLst/>
                        <a:latin typeface="Calibri" panose="020F0502020204030204" pitchFamily="34" charset="0"/>
                        <a:cs typeface="Calibri" panose="020F0502020204030204" pitchFamily="34" charset="0"/>
                      </a:endParaRPr>
                    </a:p>
                  </a:txBody>
                  <a:tcPr marL="6704" marR="6704" marT="6704" marB="0" anchor="ct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2768299113"/>
                  </a:ext>
                </a:extLst>
              </a:tr>
              <a:tr h="259465">
                <a:tc>
                  <a:txBody>
                    <a:bodyPr/>
                    <a:lstStyle/>
                    <a:p>
                      <a:pPr algn="r" fontAlgn="ctr"/>
                      <a:r>
                        <a:rPr lang="en-US" sz="1800" u="none" strike="noStrike" dirty="0">
                          <a:solidFill>
                            <a:schemeClr val="tx1"/>
                          </a:solidFill>
                          <a:effectLst/>
                          <a:latin typeface="Calibri" panose="020F0502020204030204" pitchFamily="34" charset="0"/>
                          <a:cs typeface="Calibri" panose="020F0502020204030204" pitchFamily="34" charset="0"/>
                        </a:rPr>
                        <a:t>SOS Scales</a:t>
                      </a:r>
                      <a:endParaRPr lang="en-US" sz="1800" b="0" i="0" u="none" strike="noStrike" dirty="0">
                        <a:solidFill>
                          <a:schemeClr val="tx1"/>
                        </a:solidFill>
                        <a:effectLst/>
                        <a:latin typeface="Calibri" panose="020F0502020204030204" pitchFamily="34" charset="0"/>
                        <a:cs typeface="Calibri" panose="020F0502020204030204" pitchFamily="34" charset="0"/>
                      </a:endParaRPr>
                    </a:p>
                  </a:txBody>
                  <a:tcPr marL="6704" marR="6704" marT="6704" marB="0" anchor="b">
                    <a:lnB w="12700" cap="flat" cmpd="sng" algn="ctr">
                      <a:solidFill>
                        <a:schemeClr val="tx1"/>
                      </a:solidFill>
                      <a:prstDash val="solid"/>
                      <a:round/>
                      <a:headEnd type="none" w="med" len="med"/>
                      <a:tailEnd type="none" w="med" len="med"/>
                    </a:lnB>
                  </a:tcPr>
                </a:tc>
                <a:tc>
                  <a:txBody>
                    <a:bodyPr/>
                    <a:lstStyle/>
                    <a:p>
                      <a:pPr algn="ctr" fontAlgn="ctr"/>
                      <a:r>
                        <a:rPr lang="en-US" sz="1800" i="1" u="none" strike="noStrike" dirty="0">
                          <a:solidFill>
                            <a:schemeClr val="tx1"/>
                          </a:solidFill>
                          <a:effectLst/>
                          <a:latin typeface="Calibri" panose="020F0502020204030204" pitchFamily="34" charset="0"/>
                          <a:cs typeface="Calibri" panose="020F0502020204030204" pitchFamily="34" charset="0"/>
                        </a:rPr>
                        <a:t>M</a:t>
                      </a:r>
                      <a:endParaRPr lang="en-US" sz="1800" b="0" i="1" u="none" strike="noStrike" dirty="0">
                        <a:solidFill>
                          <a:schemeClr val="tx1"/>
                        </a:solidFill>
                        <a:effectLst/>
                        <a:latin typeface="Calibri" panose="020F0502020204030204" pitchFamily="34" charset="0"/>
                        <a:cs typeface="Calibri" panose="020F0502020204030204" pitchFamily="34" charset="0"/>
                      </a:endParaRPr>
                    </a:p>
                  </a:txBody>
                  <a:tcPr marL="6704" marR="6704" marT="6704"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800" i="1" u="none" strike="noStrike" dirty="0">
                          <a:solidFill>
                            <a:schemeClr val="tx1"/>
                          </a:solidFill>
                          <a:effectLst/>
                          <a:latin typeface="Calibri" panose="020F0502020204030204" pitchFamily="34" charset="0"/>
                          <a:cs typeface="Calibri" panose="020F0502020204030204" pitchFamily="34" charset="0"/>
                        </a:rPr>
                        <a:t>SD</a:t>
                      </a:r>
                      <a:endParaRPr lang="en-US" sz="1800" b="0" i="1" u="none" strike="noStrike" dirty="0">
                        <a:solidFill>
                          <a:schemeClr val="tx1"/>
                        </a:solidFill>
                        <a:effectLst/>
                        <a:latin typeface="Calibri" panose="020F0502020204030204" pitchFamily="34" charset="0"/>
                        <a:cs typeface="Calibri" panose="020F0502020204030204" pitchFamily="34" charset="0"/>
                      </a:endParaRPr>
                    </a:p>
                  </a:txBody>
                  <a:tcPr marL="6704" marR="6704" marT="6704"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800" i="1" u="none" strike="noStrike" dirty="0">
                          <a:solidFill>
                            <a:schemeClr val="tx1"/>
                          </a:solidFill>
                          <a:effectLst/>
                          <a:latin typeface="Calibri" panose="020F0502020204030204" pitchFamily="34" charset="0"/>
                          <a:cs typeface="Calibri" panose="020F0502020204030204" pitchFamily="34" charset="0"/>
                        </a:rPr>
                        <a:t>M</a:t>
                      </a:r>
                      <a:endParaRPr lang="en-US" sz="1800" b="0" i="1" u="none" strike="noStrike" dirty="0">
                        <a:solidFill>
                          <a:schemeClr val="tx1"/>
                        </a:solidFill>
                        <a:effectLst/>
                        <a:latin typeface="Calibri" panose="020F0502020204030204" pitchFamily="34" charset="0"/>
                        <a:cs typeface="Calibri" panose="020F0502020204030204" pitchFamily="34" charset="0"/>
                      </a:endParaRPr>
                    </a:p>
                  </a:txBody>
                  <a:tcPr marL="6704" marR="6704" marT="6704"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800" i="1" u="none" strike="noStrike" dirty="0">
                          <a:solidFill>
                            <a:schemeClr val="tx1"/>
                          </a:solidFill>
                          <a:effectLst/>
                          <a:latin typeface="Calibri" panose="020F0502020204030204" pitchFamily="34" charset="0"/>
                          <a:cs typeface="Calibri" panose="020F0502020204030204" pitchFamily="34" charset="0"/>
                        </a:rPr>
                        <a:t>SD</a:t>
                      </a:r>
                      <a:endParaRPr lang="en-US" sz="1800" b="0" i="1" u="none" strike="noStrike" dirty="0">
                        <a:solidFill>
                          <a:schemeClr val="tx1"/>
                        </a:solidFill>
                        <a:effectLst/>
                        <a:latin typeface="Calibri" panose="020F0502020204030204" pitchFamily="34" charset="0"/>
                        <a:cs typeface="Calibri" panose="020F0502020204030204" pitchFamily="34" charset="0"/>
                      </a:endParaRPr>
                    </a:p>
                  </a:txBody>
                  <a:tcPr marL="6704" marR="6704" marT="6704"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800" i="1" u="none" strike="noStrike" dirty="0">
                          <a:solidFill>
                            <a:schemeClr val="tx1"/>
                          </a:solidFill>
                          <a:effectLst/>
                          <a:latin typeface="Calibri" panose="020F0502020204030204" pitchFamily="34" charset="0"/>
                          <a:cs typeface="Calibri" panose="020F0502020204030204" pitchFamily="34" charset="0"/>
                        </a:rPr>
                        <a:t>t</a:t>
                      </a:r>
                      <a:endParaRPr lang="en-US" sz="1800" b="0" i="1" u="none" strike="noStrike" dirty="0">
                        <a:solidFill>
                          <a:schemeClr val="tx1"/>
                        </a:solidFill>
                        <a:effectLst/>
                        <a:latin typeface="Calibri" panose="020F0502020204030204" pitchFamily="34" charset="0"/>
                        <a:cs typeface="Calibri" panose="020F0502020204030204" pitchFamily="34" charset="0"/>
                      </a:endParaRPr>
                    </a:p>
                  </a:txBody>
                  <a:tcPr marL="6704" marR="6704" marT="6704" marB="0" anchor="b">
                    <a:lnB w="12700" cap="flat" cmpd="sng" algn="ctr">
                      <a:solidFill>
                        <a:schemeClr val="tx1"/>
                      </a:solidFill>
                      <a:prstDash val="solid"/>
                      <a:round/>
                      <a:headEnd type="none" w="med" len="med"/>
                      <a:tailEnd type="none" w="med" len="med"/>
                    </a:lnB>
                  </a:tcPr>
                </a:tc>
                <a:tc>
                  <a:txBody>
                    <a:bodyPr/>
                    <a:lstStyle/>
                    <a:p>
                      <a:pPr algn="ctr" fontAlgn="ctr"/>
                      <a:r>
                        <a:rPr lang="en-US" sz="1800" b="0" i="1" u="none" strike="noStrike" dirty="0" err="1">
                          <a:solidFill>
                            <a:schemeClr val="tx1"/>
                          </a:solidFill>
                          <a:effectLst/>
                          <a:latin typeface="Calibri" panose="020F0502020204030204" pitchFamily="34" charset="0"/>
                          <a:cs typeface="Calibri" panose="020F0502020204030204" pitchFamily="34" charset="0"/>
                        </a:rPr>
                        <a:t>df</a:t>
                      </a:r>
                      <a:endParaRPr lang="en-US" sz="1800" b="0" i="1" u="none" strike="noStrike" dirty="0">
                        <a:solidFill>
                          <a:schemeClr val="tx1"/>
                        </a:solidFill>
                        <a:effectLst/>
                        <a:latin typeface="Calibri" panose="020F0502020204030204" pitchFamily="34" charset="0"/>
                        <a:cs typeface="Calibri" panose="020F0502020204030204" pitchFamily="34" charset="0"/>
                      </a:endParaRPr>
                    </a:p>
                  </a:txBody>
                  <a:tcPr marL="6704" marR="6704" marT="6704" marB="0" anchor="b">
                    <a:lnB w="12700" cap="flat" cmpd="sng" algn="ctr">
                      <a:solidFill>
                        <a:schemeClr val="tx1"/>
                      </a:solidFill>
                      <a:prstDash val="solid"/>
                      <a:round/>
                      <a:headEnd type="none" w="med" len="med"/>
                      <a:tailEnd type="none" w="med" len="med"/>
                    </a:lnB>
                  </a:tcPr>
                </a:tc>
                <a:tc>
                  <a:txBody>
                    <a:bodyPr/>
                    <a:lstStyle/>
                    <a:p>
                      <a:pPr algn="ctr" fontAlgn="ctr"/>
                      <a:r>
                        <a:rPr lang="en-US" sz="1800" i="1" u="none" strike="noStrike">
                          <a:solidFill>
                            <a:schemeClr val="tx1"/>
                          </a:solidFill>
                          <a:effectLst/>
                          <a:latin typeface="Calibri" panose="020F0502020204030204" pitchFamily="34" charset="0"/>
                          <a:cs typeface="Calibri" panose="020F0502020204030204" pitchFamily="34" charset="0"/>
                        </a:rPr>
                        <a:t>p</a:t>
                      </a:r>
                      <a:endParaRPr lang="en-US" sz="1800" b="0" i="1" u="none" strike="noStrike">
                        <a:solidFill>
                          <a:schemeClr val="tx1"/>
                        </a:solidFill>
                        <a:effectLst/>
                        <a:latin typeface="Calibri" panose="020F0502020204030204" pitchFamily="34" charset="0"/>
                        <a:cs typeface="Calibri" panose="020F0502020204030204" pitchFamily="34" charset="0"/>
                      </a:endParaRPr>
                    </a:p>
                  </a:txBody>
                  <a:tcPr marL="6704" marR="6704" marT="6704" marB="0" anchor="b">
                    <a:lnB w="12700" cap="flat" cmpd="sng" algn="ctr">
                      <a:solidFill>
                        <a:schemeClr val="tx1"/>
                      </a:solidFill>
                      <a:prstDash val="solid"/>
                      <a:round/>
                      <a:headEnd type="none" w="med" len="med"/>
                      <a:tailEnd type="none" w="med" len="med"/>
                    </a:lnB>
                  </a:tcPr>
                </a:tc>
                <a:tc>
                  <a:txBody>
                    <a:bodyPr/>
                    <a:lstStyle/>
                    <a:p>
                      <a:pPr algn="ctr" fontAlgn="ctr"/>
                      <a:r>
                        <a:rPr lang="en-US" sz="1800" i="1" u="none" strike="noStrike" dirty="0">
                          <a:solidFill>
                            <a:schemeClr val="tx1"/>
                          </a:solidFill>
                          <a:effectLst/>
                          <a:latin typeface="Calibri" panose="020F0502020204030204" pitchFamily="34" charset="0"/>
                          <a:cs typeface="Calibri" panose="020F0502020204030204" pitchFamily="34" charset="0"/>
                        </a:rPr>
                        <a:t>d</a:t>
                      </a:r>
                      <a:endParaRPr lang="en-US" sz="1800" b="0" i="1" u="none" strike="noStrike" dirty="0">
                        <a:solidFill>
                          <a:schemeClr val="tx1"/>
                        </a:solidFill>
                        <a:effectLst/>
                        <a:latin typeface="Calibri" panose="020F0502020204030204" pitchFamily="34" charset="0"/>
                        <a:cs typeface="Calibri" panose="020F0502020204030204" pitchFamily="34" charset="0"/>
                      </a:endParaRPr>
                    </a:p>
                  </a:txBody>
                  <a:tcPr marL="6704" marR="6704" marT="6704" marB="0" anchor="b">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08742521"/>
                  </a:ext>
                </a:extLst>
              </a:tr>
              <a:tr h="259465">
                <a:tc>
                  <a:txBody>
                    <a:bodyPr/>
                    <a:lstStyle/>
                    <a:p>
                      <a:pPr algn="r" fontAlgn="ctr"/>
                      <a:r>
                        <a:rPr lang="en-US" sz="1800" u="none" strike="noStrike" dirty="0">
                          <a:solidFill>
                            <a:schemeClr val="tx1"/>
                          </a:solidFill>
                          <a:effectLst/>
                          <a:latin typeface="Calibri" panose="020F0502020204030204" pitchFamily="34" charset="0"/>
                          <a:cs typeface="Calibri" panose="020F0502020204030204" pitchFamily="34" charset="0"/>
                        </a:rPr>
                        <a:t>H-O Only</a:t>
                      </a:r>
                      <a:endParaRPr lang="en-US" sz="1800" b="0" i="0" u="none" strike="noStrike" dirty="0">
                        <a:solidFill>
                          <a:schemeClr val="tx1"/>
                        </a:solidFill>
                        <a:effectLst/>
                        <a:latin typeface="Calibri" panose="020F0502020204030204" pitchFamily="34" charset="0"/>
                        <a:cs typeface="Calibri" panose="020F0502020204030204" pitchFamily="34" charset="0"/>
                      </a:endParaRPr>
                    </a:p>
                  </a:txBody>
                  <a:tcPr marL="6704" marR="6704" marT="6704" marB="0" anchor="ctr">
                    <a:lnT w="12700" cap="flat" cmpd="sng" algn="ctr">
                      <a:solidFill>
                        <a:schemeClr val="tx1"/>
                      </a:solidFill>
                      <a:prstDash val="solid"/>
                      <a:round/>
                      <a:headEnd type="none" w="med" len="med"/>
                      <a:tailEnd type="none" w="med" len="med"/>
                    </a:lnT>
                  </a:tcPr>
                </a:tc>
                <a:tc>
                  <a:txBody>
                    <a:bodyPr/>
                    <a:lstStyle/>
                    <a:p>
                      <a:pPr algn="ctr" fontAlgn="t"/>
                      <a:r>
                        <a:rPr lang="en-US" sz="1800" b="0" i="0" u="none" strike="noStrike" dirty="0">
                          <a:solidFill>
                            <a:schemeClr val="tx1"/>
                          </a:solidFill>
                          <a:effectLst/>
                          <a:latin typeface="Calibri" panose="020F0502020204030204" pitchFamily="34" charset="0"/>
                          <a:cs typeface="Calibri" panose="020F0502020204030204" pitchFamily="34" charset="0"/>
                        </a:rPr>
                        <a:t>53.08</a:t>
                      </a:r>
                    </a:p>
                  </a:txBody>
                  <a:tcPr marL="6704" marR="6704" marT="6704" marB="0" anchor="ctr">
                    <a:lnT w="12700" cap="flat" cmpd="sng" algn="ctr">
                      <a:solidFill>
                        <a:schemeClr val="tx1"/>
                      </a:solidFill>
                      <a:prstDash val="solid"/>
                      <a:round/>
                      <a:headEnd type="none" w="med" len="med"/>
                      <a:tailEnd type="none" w="med" len="med"/>
                    </a:lnT>
                  </a:tcPr>
                </a:tc>
                <a:tc>
                  <a:txBody>
                    <a:bodyPr/>
                    <a:lstStyle/>
                    <a:p>
                      <a:pPr algn="ctr" fontAlgn="t"/>
                      <a:r>
                        <a:rPr lang="en-US" sz="1800" b="0" i="0" u="none" strike="noStrike">
                          <a:solidFill>
                            <a:schemeClr val="tx1"/>
                          </a:solidFill>
                          <a:effectLst/>
                          <a:latin typeface="Calibri" panose="020F0502020204030204" pitchFamily="34" charset="0"/>
                          <a:cs typeface="Calibri" panose="020F0502020204030204" pitchFamily="34" charset="0"/>
                        </a:rPr>
                        <a:t>7.61</a:t>
                      </a:r>
                    </a:p>
                  </a:txBody>
                  <a:tcPr marL="6704" marR="6704" marT="6704" marB="0" anchor="ctr">
                    <a:lnT w="12700" cap="flat" cmpd="sng" algn="ctr">
                      <a:solidFill>
                        <a:schemeClr val="tx1"/>
                      </a:solidFill>
                      <a:prstDash val="solid"/>
                      <a:round/>
                      <a:headEnd type="none" w="med" len="med"/>
                      <a:tailEnd type="none" w="med" len="med"/>
                    </a:lnT>
                  </a:tcPr>
                </a:tc>
                <a:tc>
                  <a:txBody>
                    <a:bodyPr/>
                    <a:lstStyle/>
                    <a:p>
                      <a:pPr algn="ctr" fontAlgn="t"/>
                      <a:r>
                        <a:rPr lang="en-US" sz="1800" b="0" i="0" u="none" strike="noStrike" dirty="0">
                          <a:solidFill>
                            <a:schemeClr val="tx1"/>
                          </a:solidFill>
                          <a:effectLst/>
                          <a:latin typeface="Calibri" panose="020F0502020204030204" pitchFamily="34" charset="0"/>
                          <a:cs typeface="Calibri" panose="020F0502020204030204" pitchFamily="34" charset="0"/>
                        </a:rPr>
                        <a:t>82.50</a:t>
                      </a:r>
                    </a:p>
                  </a:txBody>
                  <a:tcPr marL="6704" marR="6704" marT="6704" marB="0" anchor="ctr">
                    <a:lnT w="12700" cap="flat" cmpd="sng" algn="ctr">
                      <a:solidFill>
                        <a:schemeClr val="tx1"/>
                      </a:solidFill>
                      <a:prstDash val="solid"/>
                      <a:round/>
                      <a:headEnd type="none" w="med" len="med"/>
                      <a:tailEnd type="none" w="med" len="med"/>
                    </a:lnT>
                  </a:tcPr>
                </a:tc>
                <a:tc>
                  <a:txBody>
                    <a:bodyPr/>
                    <a:lstStyle/>
                    <a:p>
                      <a:pPr algn="ctr" fontAlgn="t"/>
                      <a:r>
                        <a:rPr lang="en-US" sz="1800" b="0" i="0" u="none" strike="noStrike" dirty="0">
                          <a:solidFill>
                            <a:schemeClr val="tx1"/>
                          </a:solidFill>
                          <a:effectLst/>
                          <a:latin typeface="Calibri" panose="020F0502020204030204" pitchFamily="34" charset="0"/>
                          <a:cs typeface="Calibri" panose="020F0502020204030204" pitchFamily="34" charset="0"/>
                        </a:rPr>
                        <a:t>9.07</a:t>
                      </a:r>
                    </a:p>
                  </a:txBody>
                  <a:tcPr marL="6704" marR="6704" marT="6704" marB="0" anchor="ctr">
                    <a:lnT w="12700" cap="flat" cmpd="sng" algn="ctr">
                      <a:solidFill>
                        <a:schemeClr val="tx1"/>
                      </a:solidFill>
                      <a:prstDash val="solid"/>
                      <a:round/>
                      <a:headEnd type="none" w="med" len="med"/>
                      <a:tailEnd type="none" w="med" len="med"/>
                    </a:lnT>
                  </a:tcPr>
                </a:tc>
                <a:tc>
                  <a:txBody>
                    <a:bodyPr/>
                    <a:lstStyle/>
                    <a:p>
                      <a:pPr algn="ctr" fontAlgn="t"/>
                      <a:r>
                        <a:rPr lang="en-US" sz="1800" b="0" i="0" u="none" strike="noStrike" dirty="0">
                          <a:solidFill>
                            <a:schemeClr val="tx1"/>
                          </a:solidFill>
                          <a:effectLst/>
                          <a:latin typeface="Calibri" panose="020F0502020204030204" pitchFamily="34" charset="0"/>
                          <a:cs typeface="Calibri" panose="020F0502020204030204" pitchFamily="34" charset="0"/>
                        </a:rPr>
                        <a:t>-32.53</a:t>
                      </a:r>
                    </a:p>
                  </a:txBody>
                  <a:tcPr marL="6704" marR="6704" marT="6704" marB="0" anchor="ctr">
                    <a:lnT w="12700" cap="flat" cmpd="sng" algn="ctr">
                      <a:solidFill>
                        <a:schemeClr val="tx1"/>
                      </a:solidFill>
                      <a:prstDash val="solid"/>
                      <a:round/>
                      <a:headEnd type="none" w="med" len="med"/>
                      <a:tailEnd type="none" w="med" len="med"/>
                    </a:lnT>
                  </a:tcPr>
                </a:tc>
                <a:tc>
                  <a:txBody>
                    <a:bodyPr/>
                    <a:lstStyle/>
                    <a:p>
                      <a:pPr algn="ctr" fontAlgn="ctr"/>
                      <a:r>
                        <a:rPr lang="en-US" sz="1800" u="none" strike="noStrike">
                          <a:solidFill>
                            <a:schemeClr val="tx1"/>
                          </a:solidFill>
                          <a:effectLst/>
                          <a:latin typeface="Calibri" panose="020F0502020204030204" pitchFamily="34" charset="0"/>
                          <a:cs typeface="Calibri" panose="020F0502020204030204" pitchFamily="34" charset="0"/>
                        </a:rPr>
                        <a:t>345.00</a:t>
                      </a:r>
                      <a:endParaRPr lang="en-US" sz="1800" b="0" i="0" u="none" strike="noStrike">
                        <a:solidFill>
                          <a:schemeClr val="tx1"/>
                        </a:solidFill>
                        <a:effectLst/>
                        <a:latin typeface="Calibri" panose="020F0502020204030204" pitchFamily="34" charset="0"/>
                        <a:cs typeface="Calibri" panose="020F0502020204030204" pitchFamily="34" charset="0"/>
                      </a:endParaRPr>
                    </a:p>
                  </a:txBody>
                  <a:tcPr marL="6704" marR="6704" marT="6704" marB="0" anchor="ctr">
                    <a:lnT w="12700" cap="flat" cmpd="sng" algn="ctr">
                      <a:solidFill>
                        <a:schemeClr val="tx1"/>
                      </a:solidFill>
                      <a:prstDash val="solid"/>
                      <a:round/>
                      <a:headEnd type="none" w="med" len="med"/>
                      <a:tailEnd type="none" w="med" len="med"/>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800" u="none" strike="noStrike" dirty="0">
                          <a:solidFill>
                            <a:schemeClr val="tx1"/>
                          </a:solidFill>
                          <a:effectLst/>
                          <a:latin typeface="Calibri" panose="020F0502020204030204" pitchFamily="34" charset="0"/>
                          <a:cs typeface="Calibri" panose="020F0502020204030204" pitchFamily="34" charset="0"/>
                        </a:rPr>
                        <a:t>0.001</a:t>
                      </a:r>
                      <a:endParaRPr lang="en-US" sz="1800" b="0" i="0" u="none" strike="noStrike" dirty="0">
                        <a:solidFill>
                          <a:schemeClr val="tx1"/>
                        </a:solidFill>
                        <a:effectLst/>
                        <a:latin typeface="Calibri" panose="020F0502020204030204" pitchFamily="34" charset="0"/>
                        <a:cs typeface="Calibri" panose="020F0502020204030204" pitchFamily="34" charset="0"/>
                      </a:endParaRPr>
                    </a:p>
                  </a:txBody>
                  <a:tcPr marL="6704" marR="6704" marT="6704" marB="0" anchor="ctr">
                    <a:lnT w="12700" cap="flat" cmpd="sng" algn="ctr">
                      <a:solidFill>
                        <a:schemeClr val="tx1"/>
                      </a:solidFill>
                      <a:prstDash val="solid"/>
                      <a:round/>
                      <a:headEnd type="none" w="med" len="med"/>
                      <a:tailEnd type="none" w="med" len="med"/>
                    </a:lnT>
                  </a:tcPr>
                </a:tc>
                <a:tc>
                  <a:txBody>
                    <a:bodyPr/>
                    <a:lstStyle/>
                    <a:p>
                      <a:pPr algn="ctr" fontAlgn="b"/>
                      <a:r>
                        <a:rPr lang="en-US" sz="1800" b="0" i="0" u="none" strike="noStrike" dirty="0">
                          <a:solidFill>
                            <a:schemeClr val="tx1"/>
                          </a:solidFill>
                          <a:effectLst/>
                          <a:latin typeface="Calibri" panose="020F0502020204030204" pitchFamily="34" charset="0"/>
                          <a:cs typeface="Calibri" panose="020F0502020204030204" pitchFamily="34" charset="0"/>
                        </a:rPr>
                        <a:t>3.59</a:t>
                      </a:r>
                    </a:p>
                  </a:txBody>
                  <a:tcPr marL="6704" marR="6704" marT="6704" marB="0" anchor="ct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553024309"/>
                  </a:ext>
                </a:extLst>
              </a:tr>
              <a:tr h="259465">
                <a:tc>
                  <a:txBody>
                    <a:bodyPr/>
                    <a:lstStyle/>
                    <a:p>
                      <a:pPr algn="r" fontAlgn="ctr"/>
                      <a:r>
                        <a:rPr lang="en-US" sz="1800" u="none" strike="noStrike" dirty="0">
                          <a:solidFill>
                            <a:schemeClr val="tx1"/>
                          </a:solidFill>
                          <a:effectLst/>
                          <a:latin typeface="Calibri" panose="020F0502020204030204" pitchFamily="34" charset="0"/>
                          <a:cs typeface="Calibri" panose="020F0502020204030204" pitchFamily="34" charset="0"/>
                        </a:rPr>
                        <a:t>H-O + RC</a:t>
                      </a:r>
                      <a:endParaRPr lang="en-US" sz="1800" b="0" i="0" u="none" strike="noStrike" dirty="0">
                        <a:solidFill>
                          <a:schemeClr val="tx1"/>
                        </a:solidFill>
                        <a:effectLst/>
                        <a:latin typeface="Calibri" panose="020F0502020204030204" pitchFamily="34" charset="0"/>
                        <a:cs typeface="Calibri" panose="020F0502020204030204" pitchFamily="34" charset="0"/>
                      </a:endParaRPr>
                    </a:p>
                  </a:txBody>
                  <a:tcPr marL="6704" marR="6704" marT="6704" marB="0" anchor="ctr"/>
                </a:tc>
                <a:tc>
                  <a:txBody>
                    <a:bodyPr/>
                    <a:lstStyle/>
                    <a:p>
                      <a:pPr algn="ctr" fontAlgn="t"/>
                      <a:r>
                        <a:rPr lang="en-US" sz="1800" b="0" i="0" u="none" strike="noStrike" dirty="0">
                          <a:solidFill>
                            <a:schemeClr val="tx1"/>
                          </a:solidFill>
                          <a:effectLst/>
                          <a:latin typeface="Calibri" panose="020F0502020204030204" pitchFamily="34" charset="0"/>
                          <a:cs typeface="Calibri" panose="020F0502020204030204" pitchFamily="34" charset="0"/>
                        </a:rPr>
                        <a:t>54.37</a:t>
                      </a:r>
                    </a:p>
                  </a:txBody>
                  <a:tcPr marL="6704" marR="6704" marT="6704" marB="0" anchor="ctr"/>
                </a:tc>
                <a:tc>
                  <a:txBody>
                    <a:bodyPr/>
                    <a:lstStyle/>
                    <a:p>
                      <a:pPr algn="ctr" fontAlgn="t"/>
                      <a:r>
                        <a:rPr lang="en-US" sz="1800" b="0" i="0" u="none" strike="noStrike">
                          <a:solidFill>
                            <a:schemeClr val="tx1"/>
                          </a:solidFill>
                          <a:effectLst/>
                          <a:latin typeface="Calibri" panose="020F0502020204030204" pitchFamily="34" charset="0"/>
                          <a:cs typeface="Calibri" panose="020F0502020204030204" pitchFamily="34" charset="0"/>
                        </a:rPr>
                        <a:t>7.53</a:t>
                      </a:r>
                    </a:p>
                  </a:txBody>
                  <a:tcPr marL="6704" marR="6704" marT="6704" marB="0" anchor="ctr"/>
                </a:tc>
                <a:tc>
                  <a:txBody>
                    <a:bodyPr/>
                    <a:lstStyle/>
                    <a:p>
                      <a:pPr algn="ctr" fontAlgn="t"/>
                      <a:r>
                        <a:rPr lang="en-US" sz="1800" b="0" i="0" u="none" strike="noStrike">
                          <a:solidFill>
                            <a:schemeClr val="tx1"/>
                          </a:solidFill>
                          <a:effectLst/>
                          <a:latin typeface="Calibri" panose="020F0502020204030204" pitchFamily="34" charset="0"/>
                          <a:cs typeface="Calibri" panose="020F0502020204030204" pitchFamily="34" charset="0"/>
                        </a:rPr>
                        <a:t>79.57</a:t>
                      </a:r>
                    </a:p>
                  </a:txBody>
                  <a:tcPr marL="6704" marR="6704" marT="6704" marB="0" anchor="ctr"/>
                </a:tc>
                <a:tc>
                  <a:txBody>
                    <a:bodyPr/>
                    <a:lstStyle/>
                    <a:p>
                      <a:pPr algn="ctr" fontAlgn="t"/>
                      <a:r>
                        <a:rPr lang="en-US" sz="1800" b="0" i="0" u="none" strike="noStrike">
                          <a:solidFill>
                            <a:schemeClr val="tx1"/>
                          </a:solidFill>
                          <a:effectLst/>
                          <a:latin typeface="Calibri" panose="020F0502020204030204" pitchFamily="34" charset="0"/>
                          <a:cs typeface="Calibri" panose="020F0502020204030204" pitchFamily="34" charset="0"/>
                        </a:rPr>
                        <a:t>6.98</a:t>
                      </a:r>
                    </a:p>
                  </a:txBody>
                  <a:tcPr marL="6704" marR="6704" marT="6704" marB="0" anchor="ctr"/>
                </a:tc>
                <a:tc>
                  <a:txBody>
                    <a:bodyPr/>
                    <a:lstStyle/>
                    <a:p>
                      <a:pPr algn="ctr" fontAlgn="t"/>
                      <a:r>
                        <a:rPr lang="en-US" sz="1800" b="0" i="0" u="none" strike="noStrike" dirty="0">
                          <a:solidFill>
                            <a:schemeClr val="tx1"/>
                          </a:solidFill>
                          <a:effectLst/>
                          <a:latin typeface="Calibri" panose="020F0502020204030204" pitchFamily="34" charset="0"/>
                          <a:cs typeface="Calibri" panose="020F0502020204030204" pitchFamily="34" charset="0"/>
                        </a:rPr>
                        <a:t>-31.22</a:t>
                      </a:r>
                    </a:p>
                  </a:txBody>
                  <a:tcPr marL="6704" marR="6704" marT="6704" marB="0" anchor="ctr"/>
                </a:tc>
                <a:tc>
                  <a:txBody>
                    <a:bodyPr/>
                    <a:lstStyle/>
                    <a:p>
                      <a:pPr algn="ctr" fontAlgn="ctr"/>
                      <a:r>
                        <a:rPr lang="en-US" sz="1800" u="none" strike="noStrike" dirty="0">
                          <a:solidFill>
                            <a:schemeClr val="tx1"/>
                          </a:solidFill>
                          <a:effectLst/>
                          <a:latin typeface="Calibri" panose="020F0502020204030204" pitchFamily="34" charset="0"/>
                          <a:cs typeface="Calibri" panose="020F0502020204030204" pitchFamily="34" charset="0"/>
                        </a:rPr>
                        <a:t>345.00</a:t>
                      </a:r>
                      <a:endParaRPr lang="en-US" sz="1800" b="0" i="0" u="none" strike="noStrike" dirty="0">
                        <a:solidFill>
                          <a:schemeClr val="tx1"/>
                        </a:solidFill>
                        <a:effectLst/>
                        <a:latin typeface="Calibri" panose="020F0502020204030204" pitchFamily="34" charset="0"/>
                        <a:cs typeface="Calibri" panose="020F0502020204030204" pitchFamily="34" charset="0"/>
                      </a:endParaRPr>
                    </a:p>
                  </a:txBody>
                  <a:tcPr marL="6704" marR="6704" marT="6704"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800" u="none" strike="noStrike" dirty="0">
                          <a:solidFill>
                            <a:schemeClr val="tx1"/>
                          </a:solidFill>
                          <a:effectLst/>
                          <a:latin typeface="Calibri" panose="020F0502020204030204" pitchFamily="34" charset="0"/>
                          <a:cs typeface="Calibri" panose="020F0502020204030204" pitchFamily="34" charset="0"/>
                        </a:rPr>
                        <a:t>0.001</a:t>
                      </a:r>
                      <a:endParaRPr lang="en-US" sz="1800" b="0" i="0" u="none" strike="noStrike" dirty="0">
                        <a:solidFill>
                          <a:schemeClr val="tx1"/>
                        </a:solidFill>
                        <a:effectLst/>
                        <a:latin typeface="Calibri" panose="020F0502020204030204" pitchFamily="34" charset="0"/>
                        <a:cs typeface="Calibri" panose="020F0502020204030204" pitchFamily="34" charset="0"/>
                      </a:endParaRPr>
                    </a:p>
                  </a:txBody>
                  <a:tcPr marL="6704" marR="6704" marT="6704" marB="0" anchor="ctr"/>
                </a:tc>
                <a:tc>
                  <a:txBody>
                    <a:bodyPr/>
                    <a:lstStyle/>
                    <a:p>
                      <a:pPr algn="ctr" fontAlgn="b"/>
                      <a:r>
                        <a:rPr lang="en-US" sz="1800" b="0" i="0" u="none" strike="noStrike" dirty="0">
                          <a:solidFill>
                            <a:schemeClr val="tx1"/>
                          </a:solidFill>
                          <a:effectLst/>
                          <a:latin typeface="Calibri" panose="020F0502020204030204" pitchFamily="34" charset="0"/>
                          <a:cs typeface="Calibri" panose="020F0502020204030204" pitchFamily="34" charset="0"/>
                        </a:rPr>
                        <a:t>3.44</a:t>
                      </a:r>
                    </a:p>
                  </a:txBody>
                  <a:tcPr marL="6704" marR="6704" marT="6704" marB="0" anchor="ctr"/>
                </a:tc>
                <a:extLst>
                  <a:ext uri="{0D108BD9-81ED-4DB2-BD59-A6C34878D82A}">
                    <a16:rowId xmlns:a16="http://schemas.microsoft.com/office/drawing/2014/main" val="2754343726"/>
                  </a:ext>
                </a:extLst>
              </a:tr>
              <a:tr h="259465">
                <a:tc>
                  <a:txBody>
                    <a:bodyPr/>
                    <a:lstStyle/>
                    <a:p>
                      <a:pPr algn="r" fontAlgn="ctr"/>
                      <a:r>
                        <a:rPr lang="en-US" sz="1800" b="0" i="0" u="none" strike="noStrike" dirty="0">
                          <a:solidFill>
                            <a:schemeClr val="tx1"/>
                          </a:solidFill>
                          <a:effectLst/>
                          <a:latin typeface="Calibri" panose="020F0502020204030204" pitchFamily="34" charset="0"/>
                          <a:cs typeface="Calibri" panose="020F0502020204030204" pitchFamily="34" charset="0"/>
                        </a:rPr>
                        <a:t>H-O + RC (no RCd)</a:t>
                      </a:r>
                    </a:p>
                  </a:txBody>
                  <a:tcPr marL="6704" marR="6704" marT="6704" marB="0" anchor="ctr"/>
                </a:tc>
                <a:tc>
                  <a:txBody>
                    <a:bodyPr/>
                    <a:lstStyle/>
                    <a:p>
                      <a:pPr algn="ctr" fontAlgn="t"/>
                      <a:r>
                        <a:rPr lang="en-US" sz="1800" b="0" i="0" u="none" strike="noStrike" dirty="0">
                          <a:solidFill>
                            <a:schemeClr val="tx1"/>
                          </a:solidFill>
                          <a:effectLst/>
                          <a:latin typeface="Calibri" panose="020F0502020204030204" pitchFamily="34" charset="0"/>
                          <a:cs typeface="Calibri" panose="020F0502020204030204" pitchFamily="34" charset="0"/>
                        </a:rPr>
                        <a:t>54.28</a:t>
                      </a:r>
                    </a:p>
                  </a:txBody>
                  <a:tcPr marL="6704" marR="6704" marT="6704" marB="0" anchor="ctr"/>
                </a:tc>
                <a:tc>
                  <a:txBody>
                    <a:bodyPr/>
                    <a:lstStyle/>
                    <a:p>
                      <a:pPr algn="ctr" fontAlgn="t"/>
                      <a:r>
                        <a:rPr lang="en-US" sz="1800" b="0" i="0" u="none" strike="noStrike" dirty="0">
                          <a:solidFill>
                            <a:schemeClr val="tx1"/>
                          </a:solidFill>
                          <a:effectLst/>
                          <a:latin typeface="Calibri" panose="020F0502020204030204" pitchFamily="34" charset="0"/>
                          <a:cs typeface="Calibri" panose="020F0502020204030204" pitchFamily="34" charset="0"/>
                        </a:rPr>
                        <a:t>7.51</a:t>
                      </a:r>
                    </a:p>
                  </a:txBody>
                  <a:tcPr marL="6704" marR="6704" marT="6704" marB="0" anchor="ctr"/>
                </a:tc>
                <a:tc>
                  <a:txBody>
                    <a:bodyPr/>
                    <a:lstStyle/>
                    <a:p>
                      <a:pPr algn="ctr" fontAlgn="t"/>
                      <a:r>
                        <a:rPr lang="en-US" sz="1800" b="0" i="0" u="none" strike="noStrike">
                          <a:solidFill>
                            <a:schemeClr val="tx1"/>
                          </a:solidFill>
                          <a:effectLst/>
                          <a:latin typeface="Calibri" panose="020F0502020204030204" pitchFamily="34" charset="0"/>
                          <a:cs typeface="Calibri" panose="020F0502020204030204" pitchFamily="34" charset="0"/>
                        </a:rPr>
                        <a:t>80.06</a:t>
                      </a:r>
                    </a:p>
                  </a:txBody>
                  <a:tcPr marL="6704" marR="6704" marT="6704" marB="0" anchor="ctr"/>
                </a:tc>
                <a:tc>
                  <a:txBody>
                    <a:bodyPr/>
                    <a:lstStyle/>
                    <a:p>
                      <a:pPr algn="ctr" fontAlgn="t"/>
                      <a:r>
                        <a:rPr lang="en-US" sz="1800" b="0" i="0" u="none" strike="noStrike">
                          <a:solidFill>
                            <a:schemeClr val="tx1"/>
                          </a:solidFill>
                          <a:effectLst/>
                          <a:latin typeface="Calibri" panose="020F0502020204030204" pitchFamily="34" charset="0"/>
                          <a:cs typeface="Calibri" panose="020F0502020204030204" pitchFamily="34" charset="0"/>
                        </a:rPr>
                        <a:t>7.25</a:t>
                      </a:r>
                    </a:p>
                  </a:txBody>
                  <a:tcPr marL="6704" marR="6704" marT="6704" marB="0" anchor="ctr"/>
                </a:tc>
                <a:tc>
                  <a:txBody>
                    <a:bodyPr/>
                    <a:lstStyle/>
                    <a:p>
                      <a:pPr algn="ctr" fontAlgn="t"/>
                      <a:r>
                        <a:rPr lang="en-US" sz="1800" b="0" i="0" u="none" strike="noStrike">
                          <a:solidFill>
                            <a:schemeClr val="tx1"/>
                          </a:solidFill>
                          <a:effectLst/>
                          <a:latin typeface="Calibri" panose="020F0502020204030204" pitchFamily="34" charset="0"/>
                          <a:cs typeface="Calibri" panose="020F0502020204030204" pitchFamily="34" charset="0"/>
                        </a:rPr>
                        <a:t>-31.56</a:t>
                      </a:r>
                    </a:p>
                  </a:txBody>
                  <a:tcPr marL="6704" marR="6704" marT="6704" marB="0" anchor="ctr"/>
                </a:tc>
                <a:tc>
                  <a:txBody>
                    <a:bodyPr/>
                    <a:lstStyle/>
                    <a:p>
                      <a:pPr algn="ctr" fontAlgn="ctr"/>
                      <a:r>
                        <a:rPr lang="en-US" sz="1800" u="none" strike="noStrike" dirty="0">
                          <a:solidFill>
                            <a:schemeClr val="tx1"/>
                          </a:solidFill>
                          <a:effectLst/>
                          <a:latin typeface="Calibri" panose="020F0502020204030204" pitchFamily="34" charset="0"/>
                          <a:cs typeface="Calibri" panose="020F0502020204030204" pitchFamily="34" charset="0"/>
                        </a:rPr>
                        <a:t>345.00</a:t>
                      </a:r>
                      <a:endParaRPr lang="en-US" sz="1800" b="0" i="0" u="none" strike="noStrike" dirty="0">
                        <a:solidFill>
                          <a:schemeClr val="tx1"/>
                        </a:solidFill>
                        <a:effectLst/>
                        <a:latin typeface="Calibri" panose="020F0502020204030204" pitchFamily="34" charset="0"/>
                        <a:cs typeface="Calibri" panose="020F0502020204030204" pitchFamily="34" charset="0"/>
                      </a:endParaRPr>
                    </a:p>
                  </a:txBody>
                  <a:tcPr marL="6704" marR="6704" marT="6704"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800" u="none" strike="noStrike" dirty="0">
                          <a:solidFill>
                            <a:schemeClr val="tx1"/>
                          </a:solidFill>
                          <a:effectLst/>
                          <a:latin typeface="Calibri" panose="020F0502020204030204" pitchFamily="34" charset="0"/>
                          <a:cs typeface="Calibri" panose="020F0502020204030204" pitchFamily="34" charset="0"/>
                        </a:rPr>
                        <a:t>0.001</a:t>
                      </a:r>
                      <a:endParaRPr lang="en-US" sz="1800" b="0" i="0" u="none" strike="noStrike" dirty="0">
                        <a:solidFill>
                          <a:schemeClr val="tx1"/>
                        </a:solidFill>
                        <a:effectLst/>
                        <a:latin typeface="Calibri" panose="020F0502020204030204" pitchFamily="34" charset="0"/>
                        <a:cs typeface="Calibri" panose="020F0502020204030204" pitchFamily="34" charset="0"/>
                      </a:endParaRPr>
                    </a:p>
                  </a:txBody>
                  <a:tcPr marL="6704" marR="6704" marT="6704" marB="0" anchor="ctr"/>
                </a:tc>
                <a:tc>
                  <a:txBody>
                    <a:bodyPr/>
                    <a:lstStyle/>
                    <a:p>
                      <a:pPr algn="ctr" fontAlgn="b"/>
                      <a:r>
                        <a:rPr lang="en-US" sz="1800" b="0" i="0" u="none" strike="noStrike" dirty="0">
                          <a:solidFill>
                            <a:schemeClr val="tx1"/>
                          </a:solidFill>
                          <a:effectLst/>
                          <a:latin typeface="Calibri" panose="020F0502020204030204" pitchFamily="34" charset="0"/>
                          <a:cs typeface="Calibri" panose="020F0502020204030204" pitchFamily="34" charset="0"/>
                        </a:rPr>
                        <a:t>3.48</a:t>
                      </a:r>
                    </a:p>
                  </a:txBody>
                  <a:tcPr marL="6704" marR="6704" marT="6704" marB="0" anchor="ctr"/>
                </a:tc>
                <a:extLst>
                  <a:ext uri="{0D108BD9-81ED-4DB2-BD59-A6C34878D82A}">
                    <a16:rowId xmlns:a16="http://schemas.microsoft.com/office/drawing/2014/main" val="4196607450"/>
                  </a:ext>
                </a:extLst>
              </a:tr>
              <a:tr h="259465">
                <a:tc>
                  <a:txBody>
                    <a:bodyPr/>
                    <a:lstStyle/>
                    <a:p>
                      <a:pPr algn="r" fontAlgn="ctr"/>
                      <a:r>
                        <a:rPr lang="en-US" sz="1800" u="none" strike="noStrike" dirty="0">
                          <a:solidFill>
                            <a:schemeClr val="tx1"/>
                          </a:solidFill>
                          <a:effectLst/>
                          <a:latin typeface="Calibri" panose="020F0502020204030204" pitchFamily="34" charset="0"/>
                          <a:cs typeface="Calibri" panose="020F0502020204030204" pitchFamily="34" charset="0"/>
                        </a:rPr>
                        <a:t>RC Only</a:t>
                      </a:r>
                      <a:endParaRPr lang="en-US" sz="1800" b="0" i="0" u="none" strike="noStrike" dirty="0">
                        <a:solidFill>
                          <a:schemeClr val="tx1"/>
                        </a:solidFill>
                        <a:effectLst/>
                        <a:latin typeface="Calibri" panose="020F0502020204030204" pitchFamily="34" charset="0"/>
                        <a:cs typeface="Calibri" panose="020F0502020204030204" pitchFamily="34" charset="0"/>
                      </a:endParaRPr>
                    </a:p>
                  </a:txBody>
                  <a:tcPr marL="6704" marR="6704" marT="6704" marB="0" anchor="ctr"/>
                </a:tc>
                <a:tc>
                  <a:txBody>
                    <a:bodyPr/>
                    <a:lstStyle/>
                    <a:p>
                      <a:pPr algn="ctr" fontAlgn="t"/>
                      <a:r>
                        <a:rPr lang="en-US" sz="1800" b="0" i="0" u="none" strike="noStrike" dirty="0">
                          <a:solidFill>
                            <a:schemeClr val="tx1"/>
                          </a:solidFill>
                          <a:effectLst/>
                          <a:latin typeface="Calibri" panose="020F0502020204030204" pitchFamily="34" charset="0"/>
                          <a:cs typeface="Calibri" panose="020F0502020204030204" pitchFamily="34" charset="0"/>
                        </a:rPr>
                        <a:t>78.47</a:t>
                      </a:r>
                    </a:p>
                  </a:txBody>
                  <a:tcPr marL="6704" marR="6704" marT="6704" marB="0" anchor="ctr"/>
                </a:tc>
                <a:tc>
                  <a:txBody>
                    <a:bodyPr/>
                    <a:lstStyle/>
                    <a:p>
                      <a:pPr algn="ctr" fontAlgn="t"/>
                      <a:r>
                        <a:rPr lang="en-US" sz="1800" b="0" i="0" u="none" strike="noStrike" dirty="0">
                          <a:solidFill>
                            <a:schemeClr val="tx1"/>
                          </a:solidFill>
                          <a:effectLst/>
                          <a:latin typeface="Calibri" panose="020F0502020204030204" pitchFamily="34" charset="0"/>
                          <a:cs typeface="Calibri" panose="020F0502020204030204" pitchFamily="34" charset="0"/>
                        </a:rPr>
                        <a:t>6.31</a:t>
                      </a:r>
                    </a:p>
                  </a:txBody>
                  <a:tcPr marL="6704" marR="6704" marT="6704" marB="0" anchor="ctr"/>
                </a:tc>
                <a:tc>
                  <a:txBody>
                    <a:bodyPr/>
                    <a:lstStyle/>
                    <a:p>
                      <a:pPr algn="ctr" fontAlgn="t"/>
                      <a:r>
                        <a:rPr lang="en-US" sz="1800" b="0" i="0" u="none" strike="noStrike" dirty="0">
                          <a:solidFill>
                            <a:schemeClr val="tx1"/>
                          </a:solidFill>
                          <a:effectLst/>
                          <a:latin typeface="Calibri" panose="020F0502020204030204" pitchFamily="34" charset="0"/>
                          <a:cs typeface="Calibri" panose="020F0502020204030204" pitchFamily="34" charset="0"/>
                        </a:rPr>
                        <a:t>54.85</a:t>
                      </a:r>
                    </a:p>
                  </a:txBody>
                  <a:tcPr marL="6704" marR="6704" marT="6704" marB="0" anchor="ctr"/>
                </a:tc>
                <a:tc>
                  <a:txBody>
                    <a:bodyPr/>
                    <a:lstStyle/>
                    <a:p>
                      <a:pPr algn="ctr" fontAlgn="t"/>
                      <a:r>
                        <a:rPr lang="en-US" sz="1800" b="0" i="0" u="none" strike="noStrike" dirty="0">
                          <a:solidFill>
                            <a:schemeClr val="tx1"/>
                          </a:solidFill>
                          <a:effectLst/>
                          <a:latin typeface="Calibri" panose="020F0502020204030204" pitchFamily="34" charset="0"/>
                          <a:cs typeface="Calibri" panose="020F0502020204030204" pitchFamily="34" charset="0"/>
                        </a:rPr>
                        <a:t>7.61</a:t>
                      </a:r>
                    </a:p>
                  </a:txBody>
                  <a:tcPr marL="6704" marR="6704" marT="6704" marB="0" anchor="ctr"/>
                </a:tc>
                <a:tc>
                  <a:txBody>
                    <a:bodyPr/>
                    <a:lstStyle/>
                    <a:p>
                      <a:pPr algn="ctr" fontAlgn="t"/>
                      <a:r>
                        <a:rPr lang="en-US" sz="1800" b="0" i="0" u="none" strike="noStrike" dirty="0">
                          <a:solidFill>
                            <a:schemeClr val="tx1"/>
                          </a:solidFill>
                          <a:effectLst/>
                          <a:latin typeface="Calibri" panose="020F0502020204030204" pitchFamily="34" charset="0"/>
                          <a:cs typeface="Calibri" panose="020F0502020204030204" pitchFamily="34" charset="0"/>
                        </a:rPr>
                        <a:t>-31.29</a:t>
                      </a:r>
                    </a:p>
                  </a:txBody>
                  <a:tcPr marL="6704" marR="6704" marT="6704" marB="0" anchor="ctr"/>
                </a:tc>
                <a:tc>
                  <a:txBody>
                    <a:bodyPr/>
                    <a:lstStyle/>
                    <a:p>
                      <a:pPr algn="ctr" fontAlgn="ctr"/>
                      <a:r>
                        <a:rPr lang="en-US" sz="1800" b="0" i="0" u="none" strike="noStrike" dirty="0">
                          <a:solidFill>
                            <a:schemeClr val="tx1"/>
                          </a:solidFill>
                          <a:effectLst/>
                          <a:latin typeface="Calibri" panose="020F0502020204030204" pitchFamily="34" charset="0"/>
                          <a:cs typeface="Calibri" panose="020F0502020204030204" pitchFamily="34" charset="0"/>
                        </a:rPr>
                        <a:t>319.85</a:t>
                      </a:r>
                    </a:p>
                  </a:txBody>
                  <a:tcPr marL="6704" marR="6704" marT="6704"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800" u="none" strike="noStrike" dirty="0">
                          <a:solidFill>
                            <a:schemeClr val="tx1"/>
                          </a:solidFill>
                          <a:effectLst/>
                          <a:latin typeface="Calibri" panose="020F0502020204030204" pitchFamily="34" charset="0"/>
                          <a:cs typeface="Calibri" panose="020F0502020204030204" pitchFamily="34" charset="0"/>
                        </a:rPr>
                        <a:t>0.001</a:t>
                      </a:r>
                      <a:endParaRPr lang="en-US" sz="1800" b="0" i="0" u="none" strike="noStrike" dirty="0">
                        <a:solidFill>
                          <a:schemeClr val="tx1"/>
                        </a:solidFill>
                        <a:effectLst/>
                        <a:latin typeface="Calibri" panose="020F0502020204030204" pitchFamily="34" charset="0"/>
                        <a:cs typeface="Calibri" panose="020F0502020204030204" pitchFamily="34" charset="0"/>
                      </a:endParaRPr>
                    </a:p>
                  </a:txBody>
                  <a:tcPr marL="6704" marR="6704" marT="6704" marB="0" anchor="ctr"/>
                </a:tc>
                <a:tc>
                  <a:txBody>
                    <a:bodyPr/>
                    <a:lstStyle/>
                    <a:p>
                      <a:pPr algn="ctr" fontAlgn="b"/>
                      <a:r>
                        <a:rPr lang="en-US" sz="1800" b="0" i="0" u="none" strike="noStrike" dirty="0">
                          <a:solidFill>
                            <a:schemeClr val="tx1"/>
                          </a:solidFill>
                          <a:effectLst/>
                          <a:latin typeface="Calibri" panose="020F0502020204030204" pitchFamily="34" charset="0"/>
                          <a:cs typeface="Calibri" panose="020F0502020204030204" pitchFamily="34" charset="0"/>
                        </a:rPr>
                        <a:t>3.31</a:t>
                      </a:r>
                    </a:p>
                  </a:txBody>
                  <a:tcPr marL="6704" marR="6704" marT="6704" marB="0" anchor="ctr"/>
                </a:tc>
                <a:extLst>
                  <a:ext uri="{0D108BD9-81ED-4DB2-BD59-A6C34878D82A}">
                    <a16:rowId xmlns:a16="http://schemas.microsoft.com/office/drawing/2014/main" val="3876882914"/>
                  </a:ext>
                </a:extLst>
              </a:tr>
              <a:tr h="259465">
                <a:tc>
                  <a:txBody>
                    <a:bodyPr/>
                    <a:lstStyle/>
                    <a:p>
                      <a:pPr algn="r" fontAlgn="ctr"/>
                      <a:r>
                        <a:rPr lang="en-US" sz="1800" u="none" strike="noStrike" dirty="0">
                          <a:solidFill>
                            <a:schemeClr val="tx1"/>
                          </a:solidFill>
                          <a:effectLst/>
                          <a:latin typeface="Calibri" panose="020F0502020204030204" pitchFamily="34" charset="0"/>
                          <a:cs typeface="Calibri" panose="020F0502020204030204" pitchFamily="34" charset="0"/>
                        </a:rPr>
                        <a:t>RC Only (no RCd)</a:t>
                      </a:r>
                      <a:endParaRPr lang="en-US" sz="1800" b="0" i="0" u="none" strike="noStrike" dirty="0">
                        <a:solidFill>
                          <a:schemeClr val="tx1"/>
                        </a:solidFill>
                        <a:effectLst/>
                        <a:latin typeface="Calibri" panose="020F0502020204030204" pitchFamily="34" charset="0"/>
                        <a:cs typeface="Calibri" panose="020F0502020204030204" pitchFamily="34" charset="0"/>
                      </a:endParaRPr>
                    </a:p>
                  </a:txBody>
                  <a:tcPr marL="6704" marR="6704" marT="6704" marB="0" anchor="ctr"/>
                </a:tc>
                <a:tc>
                  <a:txBody>
                    <a:bodyPr/>
                    <a:lstStyle/>
                    <a:p>
                      <a:pPr algn="ctr" fontAlgn="t"/>
                      <a:r>
                        <a:rPr lang="en-US" sz="1800" b="0" i="0" u="none" strike="noStrike" dirty="0">
                          <a:solidFill>
                            <a:schemeClr val="tx1"/>
                          </a:solidFill>
                          <a:effectLst/>
                          <a:latin typeface="Calibri" panose="020F0502020204030204" pitchFamily="34" charset="0"/>
                          <a:cs typeface="Calibri" panose="020F0502020204030204" pitchFamily="34" charset="0"/>
                        </a:rPr>
                        <a:t>79.02</a:t>
                      </a:r>
                    </a:p>
                  </a:txBody>
                  <a:tcPr marL="6704" marR="6704" marT="6704" marB="0" anchor="ctr"/>
                </a:tc>
                <a:tc>
                  <a:txBody>
                    <a:bodyPr/>
                    <a:lstStyle/>
                    <a:p>
                      <a:pPr algn="ctr" fontAlgn="t"/>
                      <a:r>
                        <a:rPr lang="en-US" sz="1800" b="0" i="0" u="none" strike="noStrike" dirty="0">
                          <a:solidFill>
                            <a:schemeClr val="tx1"/>
                          </a:solidFill>
                          <a:effectLst/>
                          <a:latin typeface="Calibri" panose="020F0502020204030204" pitchFamily="34" charset="0"/>
                          <a:cs typeface="Calibri" panose="020F0502020204030204" pitchFamily="34" charset="0"/>
                        </a:rPr>
                        <a:t>6.59</a:t>
                      </a:r>
                    </a:p>
                  </a:txBody>
                  <a:tcPr marL="6704" marR="6704" marT="6704" marB="0" anchor="ctr"/>
                </a:tc>
                <a:tc>
                  <a:txBody>
                    <a:bodyPr/>
                    <a:lstStyle/>
                    <a:p>
                      <a:pPr algn="ctr" fontAlgn="t"/>
                      <a:r>
                        <a:rPr lang="en-US" sz="1800" b="0" i="0" u="none" strike="noStrike" dirty="0">
                          <a:solidFill>
                            <a:schemeClr val="tx1"/>
                          </a:solidFill>
                          <a:effectLst/>
                          <a:latin typeface="Calibri" panose="020F0502020204030204" pitchFamily="34" charset="0"/>
                          <a:cs typeface="Calibri" panose="020F0502020204030204" pitchFamily="34" charset="0"/>
                        </a:rPr>
                        <a:t>79.02</a:t>
                      </a:r>
                    </a:p>
                  </a:txBody>
                  <a:tcPr marL="6704" marR="6704" marT="6704" marB="0" anchor="ctr"/>
                </a:tc>
                <a:tc>
                  <a:txBody>
                    <a:bodyPr/>
                    <a:lstStyle/>
                    <a:p>
                      <a:pPr algn="ctr" fontAlgn="t"/>
                      <a:r>
                        <a:rPr lang="en-US" sz="1800" b="0" i="0" u="none" strike="noStrike" dirty="0">
                          <a:solidFill>
                            <a:schemeClr val="tx1"/>
                          </a:solidFill>
                          <a:effectLst/>
                          <a:latin typeface="Calibri" panose="020F0502020204030204" pitchFamily="34" charset="0"/>
                          <a:cs typeface="Calibri" panose="020F0502020204030204" pitchFamily="34" charset="0"/>
                        </a:rPr>
                        <a:t>6.59</a:t>
                      </a:r>
                    </a:p>
                  </a:txBody>
                  <a:tcPr marL="6704" marR="6704" marT="6704" marB="0" anchor="ctr"/>
                </a:tc>
                <a:tc>
                  <a:txBody>
                    <a:bodyPr/>
                    <a:lstStyle/>
                    <a:p>
                      <a:pPr algn="ctr" fontAlgn="t"/>
                      <a:r>
                        <a:rPr lang="en-US" sz="1800" b="0" i="0" u="none" strike="noStrike" dirty="0">
                          <a:solidFill>
                            <a:schemeClr val="tx1"/>
                          </a:solidFill>
                          <a:effectLst/>
                          <a:latin typeface="Calibri" panose="020F0502020204030204" pitchFamily="34" charset="0"/>
                          <a:cs typeface="Calibri" panose="020F0502020204030204" pitchFamily="34" charset="0"/>
                        </a:rPr>
                        <a:t>-31.36</a:t>
                      </a:r>
                    </a:p>
                  </a:txBody>
                  <a:tcPr marL="6704" marR="6704" marT="6704" marB="0" anchor="ctr"/>
                </a:tc>
                <a:tc>
                  <a:txBody>
                    <a:bodyPr/>
                    <a:lstStyle/>
                    <a:p>
                      <a:pPr algn="ctr" fontAlgn="ctr"/>
                      <a:r>
                        <a:rPr lang="en-US" sz="1800" u="none" strike="noStrike" dirty="0">
                          <a:solidFill>
                            <a:schemeClr val="tx1"/>
                          </a:solidFill>
                          <a:effectLst/>
                          <a:latin typeface="Calibri" panose="020F0502020204030204" pitchFamily="34" charset="0"/>
                          <a:cs typeface="Calibri" panose="020F0502020204030204" pitchFamily="34" charset="0"/>
                        </a:rPr>
                        <a:t>312.07</a:t>
                      </a:r>
                      <a:endParaRPr lang="en-US" sz="1800" b="0" i="0" u="none" strike="noStrike" dirty="0">
                        <a:solidFill>
                          <a:schemeClr val="tx1"/>
                        </a:solidFill>
                        <a:effectLst/>
                        <a:latin typeface="Calibri" panose="020F0502020204030204" pitchFamily="34" charset="0"/>
                        <a:cs typeface="Calibri" panose="020F0502020204030204" pitchFamily="34" charset="0"/>
                      </a:endParaRPr>
                    </a:p>
                  </a:txBody>
                  <a:tcPr marL="6704" marR="6704" marT="6704" marB="0" anchor="ctr"/>
                </a:tc>
                <a:tc>
                  <a:txBody>
                    <a:bodyPr/>
                    <a:lstStyle/>
                    <a:p>
                      <a:pPr algn="ctr" fontAlgn="ctr"/>
                      <a:r>
                        <a:rPr lang="en-US" sz="1800" u="none" strike="noStrike" dirty="0">
                          <a:solidFill>
                            <a:schemeClr val="tx1"/>
                          </a:solidFill>
                          <a:effectLst/>
                          <a:latin typeface="Calibri" panose="020F0502020204030204" pitchFamily="34" charset="0"/>
                          <a:cs typeface="Calibri" panose="020F0502020204030204" pitchFamily="34" charset="0"/>
                        </a:rPr>
                        <a:t>0.001</a:t>
                      </a:r>
                      <a:endParaRPr lang="en-US" sz="1800" b="0" i="0" u="none" strike="noStrike" dirty="0">
                        <a:solidFill>
                          <a:schemeClr val="tx1"/>
                        </a:solidFill>
                        <a:effectLst/>
                        <a:latin typeface="Calibri" panose="020F0502020204030204" pitchFamily="34" charset="0"/>
                        <a:cs typeface="Calibri" panose="020F0502020204030204" pitchFamily="34" charset="0"/>
                      </a:endParaRPr>
                    </a:p>
                  </a:txBody>
                  <a:tcPr marL="6704" marR="6704" marT="6704" marB="0" anchor="ctr"/>
                </a:tc>
                <a:tc>
                  <a:txBody>
                    <a:bodyPr/>
                    <a:lstStyle/>
                    <a:p>
                      <a:pPr algn="ctr" fontAlgn="b"/>
                      <a:r>
                        <a:rPr lang="en-US" sz="1800" b="0" i="0" u="none" strike="noStrike" dirty="0">
                          <a:solidFill>
                            <a:schemeClr val="tx1"/>
                          </a:solidFill>
                          <a:effectLst/>
                          <a:latin typeface="Calibri" panose="020F0502020204030204" pitchFamily="34" charset="0"/>
                          <a:cs typeface="Calibri" panose="020F0502020204030204" pitchFamily="34" charset="0"/>
                        </a:rPr>
                        <a:t>3.35</a:t>
                      </a:r>
                    </a:p>
                  </a:txBody>
                  <a:tcPr marL="6704" marR="6704" marT="6704" marB="0" anchor="ctr"/>
                </a:tc>
                <a:extLst>
                  <a:ext uri="{0D108BD9-81ED-4DB2-BD59-A6C34878D82A}">
                    <a16:rowId xmlns:a16="http://schemas.microsoft.com/office/drawing/2014/main" val="4001143031"/>
                  </a:ext>
                </a:extLst>
              </a:tr>
            </a:tbl>
          </a:graphicData>
        </a:graphic>
      </p:graphicFrame>
      <p:sp>
        <p:nvSpPr>
          <p:cNvPr id="2" name="Title 1">
            <a:extLst>
              <a:ext uri="{FF2B5EF4-FFF2-40B4-BE49-F238E27FC236}">
                <a16:creationId xmlns:a16="http://schemas.microsoft.com/office/drawing/2014/main" id="{4791348F-E5C4-9549-C429-AEC2B168D909}"/>
              </a:ext>
            </a:extLst>
          </p:cNvPr>
          <p:cNvSpPr>
            <a:spLocks noGrp="1"/>
          </p:cNvSpPr>
          <p:nvPr>
            <p:ph type="title"/>
          </p:nvPr>
        </p:nvSpPr>
        <p:spPr>
          <a:xfrm>
            <a:off x="640080" y="2074363"/>
            <a:ext cx="2752354" cy="2709275"/>
          </a:xfrm>
          <a:prstGeom prst="ellipse">
            <a:avLst/>
          </a:prstGeom>
          <a:solidFill>
            <a:srgbClr val="262626"/>
          </a:solidFill>
          <a:ln w="174625" cmpd="thinThick">
            <a:solidFill>
              <a:srgbClr val="262626"/>
            </a:solidFill>
          </a:ln>
        </p:spPr>
        <p:txBody>
          <a:bodyPr vert="horz" lIns="91440" tIns="45720" rIns="91440" bIns="45720" rtlCol="0" anchor="ctr">
            <a:normAutofit/>
          </a:bodyPr>
          <a:lstStyle/>
          <a:p>
            <a:pPr algn="ctr"/>
            <a:r>
              <a:rPr lang="en-US" sz="2600" kern="1200" dirty="0">
                <a:solidFill>
                  <a:srgbClr val="FFFFFF"/>
                </a:solidFill>
                <a:latin typeface="+mj-lt"/>
                <a:ea typeface="+mj-ea"/>
                <a:cs typeface="+mj-cs"/>
              </a:rPr>
              <a:t>Congruence with MMPI-3 OR Scales</a:t>
            </a:r>
          </a:p>
        </p:txBody>
      </p:sp>
      <p:sp>
        <p:nvSpPr>
          <p:cNvPr id="3" name="Rectangle 2">
            <a:extLst>
              <a:ext uri="{FF2B5EF4-FFF2-40B4-BE49-F238E27FC236}">
                <a16:creationId xmlns:a16="http://schemas.microsoft.com/office/drawing/2014/main" id="{9FC8BBF6-6C92-37FD-4BF1-572BB4A7CF8E}"/>
              </a:ext>
            </a:extLst>
          </p:cNvPr>
          <p:cNvSpPr/>
          <p:nvPr/>
        </p:nvSpPr>
        <p:spPr>
          <a:xfrm>
            <a:off x="11289378" y="4982970"/>
            <a:ext cx="775681" cy="1813386"/>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3" name="Chart 12">
            <a:extLst>
              <a:ext uri="{FF2B5EF4-FFF2-40B4-BE49-F238E27FC236}">
                <a16:creationId xmlns:a16="http://schemas.microsoft.com/office/drawing/2014/main" id="{2BBB2DDA-4177-D755-90ED-BBDE02862AF8}"/>
              </a:ext>
            </a:extLst>
          </p:cNvPr>
          <p:cNvGraphicFramePr>
            <a:graphicFrameLocks/>
          </p:cNvGraphicFramePr>
          <p:nvPr>
            <p:extLst>
              <p:ext uri="{D42A27DB-BD31-4B8C-83A1-F6EECF244321}">
                <p14:modId xmlns:p14="http://schemas.microsoft.com/office/powerpoint/2010/main" val="1325271900"/>
              </p:ext>
            </p:extLst>
          </p:nvPr>
        </p:nvGraphicFramePr>
        <p:xfrm>
          <a:off x="3857856" y="286166"/>
          <a:ext cx="7955504" cy="3576393"/>
        </p:xfrm>
        <a:graphic>
          <a:graphicData uri="http://schemas.openxmlformats.org/drawingml/2006/chart">
            <c:chart xmlns:c="http://schemas.openxmlformats.org/drawingml/2006/chart" xmlns:r="http://schemas.openxmlformats.org/officeDocument/2006/relationships" r:id="rId3"/>
          </a:graphicData>
        </a:graphic>
      </p:graphicFrame>
      <p:cxnSp>
        <p:nvCxnSpPr>
          <p:cNvPr id="14" name="Straight Connector 13">
            <a:extLst>
              <a:ext uri="{FF2B5EF4-FFF2-40B4-BE49-F238E27FC236}">
                <a16:creationId xmlns:a16="http://schemas.microsoft.com/office/drawing/2014/main" id="{BE908727-D9F8-6B82-77C0-09854F71A064}"/>
              </a:ext>
            </a:extLst>
          </p:cNvPr>
          <p:cNvCxnSpPr>
            <a:cxnSpLocks/>
          </p:cNvCxnSpPr>
          <p:nvPr/>
        </p:nvCxnSpPr>
        <p:spPr>
          <a:xfrm>
            <a:off x="4235116" y="1659909"/>
            <a:ext cx="557762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3315612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10"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hart 4">
            <a:extLst>
              <a:ext uri="{FF2B5EF4-FFF2-40B4-BE49-F238E27FC236}">
                <a16:creationId xmlns:a16="http://schemas.microsoft.com/office/drawing/2014/main" id="{4EA44186-6852-4B24-84D4-F369474E6CBF}"/>
              </a:ext>
            </a:extLst>
          </p:cNvPr>
          <p:cNvGraphicFramePr>
            <a:graphicFrameLocks/>
          </p:cNvGraphicFramePr>
          <p:nvPr>
            <p:extLst>
              <p:ext uri="{D42A27DB-BD31-4B8C-83A1-F6EECF244321}">
                <p14:modId xmlns:p14="http://schemas.microsoft.com/office/powerpoint/2010/main" val="2162960217"/>
              </p:ext>
            </p:extLst>
          </p:nvPr>
        </p:nvGraphicFramePr>
        <p:xfrm>
          <a:off x="4776788" y="642938"/>
          <a:ext cx="6780213" cy="336391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 name="Table 2">
            <a:extLst>
              <a:ext uri="{FF2B5EF4-FFF2-40B4-BE49-F238E27FC236}">
                <a16:creationId xmlns:a16="http://schemas.microsoft.com/office/drawing/2014/main" id="{FAB372C5-3332-437D-BAEE-063FC1D46B03}"/>
              </a:ext>
            </a:extLst>
          </p:cNvPr>
          <p:cNvGraphicFramePr>
            <a:graphicFrameLocks noGrp="1"/>
          </p:cNvGraphicFramePr>
          <p:nvPr>
            <p:extLst>
              <p:ext uri="{D42A27DB-BD31-4B8C-83A1-F6EECF244321}">
                <p14:modId xmlns:p14="http://schemas.microsoft.com/office/powerpoint/2010/main" val="4208903275"/>
              </p:ext>
            </p:extLst>
          </p:nvPr>
        </p:nvGraphicFramePr>
        <p:xfrm>
          <a:off x="4776788" y="4085729"/>
          <a:ext cx="6788197" cy="1779320"/>
        </p:xfrm>
        <a:graphic>
          <a:graphicData uri="http://schemas.openxmlformats.org/drawingml/2006/table">
            <a:tbl>
              <a:tblPr bandRow="1">
                <a:tableStyleId>{2D5ABB26-0587-4C30-8999-92F81FD0307C}</a:tableStyleId>
              </a:tblPr>
              <a:tblGrid>
                <a:gridCol w="1948865">
                  <a:extLst>
                    <a:ext uri="{9D8B030D-6E8A-4147-A177-3AD203B41FA5}">
                      <a16:colId xmlns:a16="http://schemas.microsoft.com/office/drawing/2014/main" val="919882019"/>
                    </a:ext>
                  </a:extLst>
                </a:gridCol>
                <a:gridCol w="1209833">
                  <a:extLst>
                    <a:ext uri="{9D8B030D-6E8A-4147-A177-3AD203B41FA5}">
                      <a16:colId xmlns:a16="http://schemas.microsoft.com/office/drawing/2014/main" val="549682957"/>
                    </a:ext>
                  </a:extLst>
                </a:gridCol>
                <a:gridCol w="1209833">
                  <a:extLst>
                    <a:ext uri="{9D8B030D-6E8A-4147-A177-3AD203B41FA5}">
                      <a16:colId xmlns:a16="http://schemas.microsoft.com/office/drawing/2014/main" val="2425735205"/>
                    </a:ext>
                  </a:extLst>
                </a:gridCol>
                <a:gridCol w="1209833">
                  <a:extLst>
                    <a:ext uri="{9D8B030D-6E8A-4147-A177-3AD203B41FA5}">
                      <a16:colId xmlns:a16="http://schemas.microsoft.com/office/drawing/2014/main" val="2326352363"/>
                    </a:ext>
                  </a:extLst>
                </a:gridCol>
                <a:gridCol w="1209833">
                  <a:extLst>
                    <a:ext uri="{9D8B030D-6E8A-4147-A177-3AD203B41FA5}">
                      <a16:colId xmlns:a16="http://schemas.microsoft.com/office/drawing/2014/main" val="1652180211"/>
                    </a:ext>
                  </a:extLst>
                </a:gridCol>
              </a:tblGrid>
              <a:tr h="355864">
                <a:tc>
                  <a:txBody>
                    <a:bodyPr/>
                    <a:lstStyle/>
                    <a:p>
                      <a:pPr algn="ctr" fontAlgn="b"/>
                      <a:endParaRPr lang="en-US" sz="1800" b="0" i="0" u="none" strike="noStrike" dirty="0">
                        <a:solidFill>
                          <a:srgbClr val="000000"/>
                        </a:solidFill>
                        <a:effectLst/>
                        <a:latin typeface="Calibri" panose="020F0502020204030204" pitchFamily="34" charset="0"/>
                      </a:endParaRPr>
                    </a:p>
                  </a:txBody>
                  <a:tcPr marL="15858" marR="15858" marT="15858" marB="0" anchor="ctr">
                    <a:lnB w="12700" cap="flat" cmpd="sng" algn="ctr">
                      <a:solidFill>
                        <a:schemeClr val="tx1"/>
                      </a:solidFill>
                      <a:prstDash val="solid"/>
                      <a:round/>
                      <a:headEnd type="none" w="med" len="med"/>
                      <a:tailEnd type="none" w="med" len="med"/>
                    </a:lnB>
                  </a:tcPr>
                </a:tc>
                <a:tc>
                  <a:txBody>
                    <a:bodyPr/>
                    <a:lstStyle/>
                    <a:p>
                      <a:pPr algn="ctr" fontAlgn="b"/>
                      <a:r>
                        <a:rPr lang="en-US" sz="1800" b="0" i="0" u="none" strike="noStrike" dirty="0">
                          <a:solidFill>
                            <a:srgbClr val="000000"/>
                          </a:solidFill>
                          <a:effectLst/>
                          <a:latin typeface="Calibri" panose="020F0502020204030204" pitchFamily="34" charset="0"/>
                        </a:rPr>
                        <a:t>% Elevated</a:t>
                      </a:r>
                    </a:p>
                  </a:txBody>
                  <a:tcPr marL="15858" marR="15858" marT="15858" marB="0" anchor="ctr">
                    <a:lnB w="12700" cap="flat" cmpd="sng" algn="ctr">
                      <a:solidFill>
                        <a:schemeClr val="tx1"/>
                      </a:solidFill>
                      <a:prstDash val="solid"/>
                      <a:round/>
                      <a:headEnd type="none" w="med" len="med"/>
                      <a:tailEnd type="none" w="med" len="med"/>
                    </a:lnB>
                  </a:tcPr>
                </a:tc>
                <a:tc>
                  <a:txBody>
                    <a:bodyPr/>
                    <a:lstStyle/>
                    <a:p>
                      <a:pPr algn="ctr" fontAlgn="ctr"/>
                      <a:r>
                        <a:rPr lang="en-US" sz="1800" u="none" strike="noStrike" dirty="0">
                          <a:effectLst/>
                        </a:rPr>
                        <a:t>AUC</a:t>
                      </a:r>
                      <a:endParaRPr lang="en-US" sz="1800" b="0" i="0" u="none" strike="noStrike" dirty="0">
                        <a:solidFill>
                          <a:srgbClr val="000000"/>
                        </a:solidFill>
                        <a:effectLst/>
                        <a:latin typeface="Calibri" panose="020F0502020204030204" pitchFamily="34" charset="0"/>
                      </a:endParaRPr>
                    </a:p>
                  </a:txBody>
                  <a:tcPr marL="15858" marR="15858" marT="15858" marB="0" anchor="ctr">
                    <a:lnB w="12700" cap="flat" cmpd="sng" algn="ctr">
                      <a:solidFill>
                        <a:schemeClr val="tx1"/>
                      </a:solidFill>
                      <a:prstDash val="solid"/>
                      <a:round/>
                      <a:headEnd type="none" w="med" len="med"/>
                      <a:tailEnd type="none" w="med" len="med"/>
                    </a:lnB>
                  </a:tcPr>
                </a:tc>
                <a:tc>
                  <a:txBody>
                    <a:bodyPr/>
                    <a:lstStyle/>
                    <a:p>
                      <a:pPr algn="ctr" fontAlgn="ctr"/>
                      <a:r>
                        <a:rPr lang="en-US" sz="1800" u="none" strike="noStrike" dirty="0">
                          <a:effectLst/>
                        </a:rPr>
                        <a:t>Sensitivity</a:t>
                      </a:r>
                      <a:endParaRPr lang="en-US" sz="1800" b="0" i="0" u="none" strike="noStrike" dirty="0">
                        <a:solidFill>
                          <a:srgbClr val="000000"/>
                        </a:solidFill>
                        <a:effectLst/>
                        <a:latin typeface="Calibri" panose="020F0502020204030204" pitchFamily="34" charset="0"/>
                      </a:endParaRPr>
                    </a:p>
                  </a:txBody>
                  <a:tcPr marL="15858" marR="15858" marT="15858" marB="0" anchor="ctr">
                    <a:lnB w="12700" cap="flat" cmpd="sng" algn="ctr">
                      <a:solidFill>
                        <a:schemeClr val="tx1"/>
                      </a:solidFill>
                      <a:prstDash val="solid"/>
                      <a:round/>
                      <a:headEnd type="none" w="med" len="med"/>
                      <a:tailEnd type="none" w="med" len="med"/>
                    </a:lnB>
                  </a:tcPr>
                </a:tc>
                <a:tc>
                  <a:txBody>
                    <a:bodyPr/>
                    <a:lstStyle/>
                    <a:p>
                      <a:pPr algn="ctr" fontAlgn="ctr"/>
                      <a:r>
                        <a:rPr lang="en-US" sz="1800" u="none" strike="noStrike" dirty="0">
                          <a:effectLst/>
                        </a:rPr>
                        <a:t>Specificity</a:t>
                      </a:r>
                      <a:endParaRPr lang="en-US" sz="1800" b="0" i="0" u="none" strike="noStrike" dirty="0">
                        <a:solidFill>
                          <a:srgbClr val="000000"/>
                        </a:solidFill>
                        <a:effectLst/>
                        <a:latin typeface="Calibri" panose="020F0502020204030204" pitchFamily="34" charset="0"/>
                      </a:endParaRPr>
                    </a:p>
                  </a:txBody>
                  <a:tcPr marL="15858" marR="15858" marT="15858" marB="0" anchor="ct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42940158"/>
                  </a:ext>
                </a:extLst>
              </a:tr>
              <a:tr h="355864">
                <a:tc>
                  <a:txBody>
                    <a:bodyPr/>
                    <a:lstStyle/>
                    <a:p>
                      <a:pPr marL="0" algn="r" defTabSz="914400" rtl="0" eaLnBrk="1" fontAlgn="b" latinLnBrk="0" hangingPunct="1"/>
                      <a:r>
                        <a:rPr lang="en-US" sz="1800" b="1" u="none" strike="noStrike" kern="1200" dirty="0">
                          <a:solidFill>
                            <a:schemeClr val="tx1"/>
                          </a:solidFill>
                          <a:effectLst/>
                          <a:latin typeface="+mn-lt"/>
                          <a:ea typeface="+mn-ea"/>
                          <a:cs typeface="+mn-cs"/>
                        </a:rPr>
                        <a:t>H-O Only</a:t>
                      </a:r>
                    </a:p>
                  </a:txBody>
                  <a:tcPr marL="9525" marR="9525" marT="9525" marB="0" anchor="ctr">
                    <a:lnT w="12700" cap="flat" cmpd="sng" algn="ctr">
                      <a:solidFill>
                        <a:schemeClr val="tx1"/>
                      </a:solidFill>
                      <a:prstDash val="solid"/>
                      <a:round/>
                      <a:headEnd type="none" w="med" len="med"/>
                      <a:tailEnd type="none" w="med" len="med"/>
                    </a:lnT>
                  </a:tcPr>
                </a:tc>
                <a:tc>
                  <a:txBody>
                    <a:bodyPr/>
                    <a:lstStyle/>
                    <a:p>
                      <a:pPr algn="ctr" fontAlgn="t"/>
                      <a:r>
                        <a:rPr lang="en-US" sz="1800" b="1" i="0" u="none" strike="noStrike" dirty="0">
                          <a:solidFill>
                            <a:schemeClr val="tx1"/>
                          </a:solidFill>
                          <a:effectLst/>
                          <a:latin typeface="Calibri" panose="020F0502020204030204" pitchFamily="34" charset="0"/>
                          <a:cs typeface="Calibri" panose="020F0502020204030204" pitchFamily="34" charset="0"/>
                        </a:rPr>
                        <a:t>42%</a:t>
                      </a:r>
                    </a:p>
                  </a:txBody>
                  <a:tcPr marL="6704" marR="6704" marT="6704" marB="0" anchor="ctr">
                    <a:lnT w="12700" cap="flat" cmpd="sng" algn="ctr">
                      <a:solidFill>
                        <a:schemeClr val="tx1"/>
                      </a:solidFill>
                      <a:prstDash val="solid"/>
                      <a:round/>
                      <a:headEnd type="none" w="med" len="med"/>
                      <a:tailEnd type="none" w="med" len="med"/>
                    </a:lnT>
                  </a:tcPr>
                </a:tc>
                <a:tc>
                  <a:txBody>
                    <a:bodyPr/>
                    <a:lstStyle/>
                    <a:p>
                      <a:pPr marL="0" algn="ctr" defTabSz="914400" rtl="0" eaLnBrk="1" fontAlgn="b" latinLnBrk="0" hangingPunct="1"/>
                      <a:r>
                        <a:rPr lang="en-US" sz="1800" b="1" u="none" strike="noStrike" kern="1200" dirty="0">
                          <a:solidFill>
                            <a:schemeClr val="tx1"/>
                          </a:solidFill>
                          <a:effectLst/>
                          <a:latin typeface="+mn-lt"/>
                          <a:ea typeface="+mn-ea"/>
                          <a:cs typeface="+mn-cs"/>
                        </a:rPr>
                        <a:t>0.81</a:t>
                      </a:r>
                    </a:p>
                  </a:txBody>
                  <a:tcPr marL="9525" marR="9525" marT="9525" marB="0" anchor="ctr">
                    <a:lnT w="12700" cap="flat" cmpd="sng" algn="ctr">
                      <a:solidFill>
                        <a:schemeClr val="tx1"/>
                      </a:solidFill>
                      <a:prstDash val="solid"/>
                      <a:round/>
                      <a:headEnd type="none" w="med" len="med"/>
                      <a:tailEnd type="none" w="med" len="med"/>
                    </a:lnT>
                  </a:tcPr>
                </a:tc>
                <a:tc>
                  <a:txBody>
                    <a:bodyPr/>
                    <a:lstStyle/>
                    <a:p>
                      <a:pPr marL="0" algn="ctr" defTabSz="914400" rtl="0" eaLnBrk="1" fontAlgn="b" latinLnBrk="0" hangingPunct="1"/>
                      <a:r>
                        <a:rPr lang="en-US" sz="1800" b="1" u="none" strike="noStrike" kern="1200" dirty="0">
                          <a:solidFill>
                            <a:schemeClr val="tx1"/>
                          </a:solidFill>
                          <a:effectLst/>
                          <a:latin typeface="+mn-lt"/>
                          <a:ea typeface="+mn-ea"/>
                          <a:cs typeface="+mn-cs"/>
                        </a:rPr>
                        <a:t>0.54</a:t>
                      </a:r>
                    </a:p>
                  </a:txBody>
                  <a:tcPr marL="9525" marR="9525" marT="9525" marB="0" anchor="ctr">
                    <a:lnT w="12700" cap="flat" cmpd="sng" algn="ctr">
                      <a:solidFill>
                        <a:schemeClr val="tx1"/>
                      </a:solidFill>
                      <a:prstDash val="solid"/>
                      <a:round/>
                      <a:headEnd type="none" w="med" len="med"/>
                      <a:tailEnd type="none" w="med" len="med"/>
                    </a:lnT>
                  </a:tcPr>
                </a:tc>
                <a:tc>
                  <a:txBody>
                    <a:bodyPr/>
                    <a:lstStyle/>
                    <a:p>
                      <a:pPr marL="0" algn="ctr" defTabSz="914400" rtl="0" eaLnBrk="1" fontAlgn="b" latinLnBrk="0" hangingPunct="1"/>
                      <a:r>
                        <a:rPr lang="en-US" sz="1800" b="1" u="none" strike="noStrike" kern="1200" dirty="0">
                          <a:solidFill>
                            <a:schemeClr val="tx1"/>
                          </a:solidFill>
                          <a:effectLst/>
                          <a:latin typeface="+mn-lt"/>
                          <a:ea typeface="+mn-ea"/>
                          <a:cs typeface="+mn-cs"/>
                        </a:rPr>
                        <a:t>0.94</a:t>
                      </a:r>
                    </a:p>
                  </a:txBody>
                  <a:tcPr marL="9525" marR="9525" marT="9525" marB="0" anchor="ct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2204562286"/>
                  </a:ext>
                </a:extLst>
              </a:tr>
              <a:tr h="355864">
                <a:tc>
                  <a:txBody>
                    <a:bodyPr/>
                    <a:lstStyle/>
                    <a:p>
                      <a:pPr marL="0" algn="r" defTabSz="914400" rtl="0" eaLnBrk="1" fontAlgn="b" latinLnBrk="0" hangingPunct="1"/>
                      <a:endParaRPr lang="en-US" sz="1800" u="none" strike="noStrike" kern="1200" dirty="0">
                        <a:solidFill>
                          <a:schemeClr val="tx1"/>
                        </a:solidFill>
                        <a:effectLst/>
                        <a:latin typeface="+mn-lt"/>
                        <a:ea typeface="+mn-ea"/>
                        <a:cs typeface="+mn-cs"/>
                      </a:endParaRPr>
                    </a:p>
                  </a:txBody>
                  <a:tcPr marL="9525" marR="9525" marT="9525" marB="0" anchor="b"/>
                </a:tc>
                <a:tc>
                  <a:txBody>
                    <a:bodyPr/>
                    <a:lstStyle/>
                    <a:p>
                      <a:pPr algn="ctr" fontAlgn="t"/>
                      <a:endParaRPr lang="en-US" sz="1800" b="0" i="0" u="none" strike="noStrike" dirty="0">
                        <a:solidFill>
                          <a:schemeClr val="tx1"/>
                        </a:solidFill>
                        <a:effectLst/>
                        <a:latin typeface="Calibri" panose="020F0502020204030204" pitchFamily="34" charset="0"/>
                        <a:cs typeface="Calibri" panose="020F0502020204030204" pitchFamily="34" charset="0"/>
                      </a:endParaRPr>
                    </a:p>
                  </a:txBody>
                  <a:tcPr marL="6704" marR="6704" marT="6704" marB="0" anchor="ctr"/>
                </a:tc>
                <a:tc>
                  <a:txBody>
                    <a:bodyPr/>
                    <a:lstStyle/>
                    <a:p>
                      <a:pPr marL="0" algn="ctr" defTabSz="914400" rtl="0" eaLnBrk="1" fontAlgn="b" latinLnBrk="0" hangingPunct="1"/>
                      <a:endParaRPr lang="en-US" sz="1800" u="none" strike="noStrike" kern="1200" dirty="0">
                        <a:solidFill>
                          <a:schemeClr val="tx1"/>
                        </a:solidFill>
                        <a:effectLst/>
                        <a:latin typeface="+mn-lt"/>
                        <a:ea typeface="+mn-ea"/>
                        <a:cs typeface="+mn-cs"/>
                      </a:endParaRPr>
                    </a:p>
                  </a:txBody>
                  <a:tcPr marL="9525" marR="9525" marT="9525" marB="0" anchor="b"/>
                </a:tc>
                <a:tc>
                  <a:txBody>
                    <a:bodyPr/>
                    <a:lstStyle/>
                    <a:p>
                      <a:pPr marL="0" algn="ctr" defTabSz="914400" rtl="0" eaLnBrk="1" fontAlgn="b" latinLnBrk="0" hangingPunct="1"/>
                      <a:endParaRPr lang="en-US" sz="1800" u="none" strike="noStrike" kern="1200" dirty="0">
                        <a:solidFill>
                          <a:schemeClr val="tx1"/>
                        </a:solidFill>
                        <a:effectLst/>
                        <a:latin typeface="+mn-lt"/>
                        <a:ea typeface="+mn-ea"/>
                        <a:cs typeface="+mn-cs"/>
                      </a:endParaRPr>
                    </a:p>
                  </a:txBody>
                  <a:tcPr marL="9525" marR="9525" marT="9525" marB="0"/>
                </a:tc>
                <a:tc>
                  <a:txBody>
                    <a:bodyPr/>
                    <a:lstStyle/>
                    <a:p>
                      <a:pPr marL="0" algn="ctr" defTabSz="914400" rtl="0" eaLnBrk="1" fontAlgn="b" latinLnBrk="0" hangingPunct="1"/>
                      <a:endParaRPr lang="en-US" sz="1800" u="none" strike="noStrike" kern="1200" dirty="0">
                        <a:solidFill>
                          <a:schemeClr val="tx1"/>
                        </a:solidFill>
                        <a:effectLst/>
                        <a:latin typeface="+mn-lt"/>
                        <a:ea typeface="+mn-ea"/>
                        <a:cs typeface="+mn-cs"/>
                      </a:endParaRPr>
                    </a:p>
                  </a:txBody>
                  <a:tcPr marL="9525" marR="9525" marT="9525" marB="0" anchor="b"/>
                </a:tc>
                <a:extLst>
                  <a:ext uri="{0D108BD9-81ED-4DB2-BD59-A6C34878D82A}">
                    <a16:rowId xmlns:a16="http://schemas.microsoft.com/office/drawing/2014/main" val="3652935967"/>
                  </a:ext>
                </a:extLst>
              </a:tr>
              <a:tr h="355864">
                <a:tc>
                  <a:txBody>
                    <a:bodyPr/>
                    <a:lstStyle/>
                    <a:p>
                      <a:pPr marL="0" algn="r" defTabSz="914400" rtl="0" eaLnBrk="1" fontAlgn="b" latinLnBrk="0" hangingPunct="1"/>
                      <a:endParaRPr lang="en-US" sz="1800" u="none" strike="noStrike" kern="1200" dirty="0">
                        <a:solidFill>
                          <a:schemeClr val="tx1"/>
                        </a:solidFill>
                        <a:effectLst/>
                        <a:latin typeface="+mn-lt"/>
                        <a:ea typeface="+mn-ea"/>
                        <a:cs typeface="+mn-cs"/>
                      </a:endParaRPr>
                    </a:p>
                  </a:txBody>
                  <a:tcPr marL="9525" marR="9525" marT="9525" marB="0" anchor="b"/>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endParaRPr lang="en-US" sz="1800" b="0" i="0" u="none" strike="noStrike" dirty="0">
                        <a:solidFill>
                          <a:srgbClr val="000000"/>
                        </a:solidFill>
                        <a:effectLst/>
                        <a:latin typeface="Calibri" panose="020F0502020204030204" pitchFamily="34" charset="0"/>
                      </a:endParaRPr>
                    </a:p>
                  </a:txBody>
                  <a:tcPr marL="15858" marR="15858" marT="15858" marB="0" anchor="ctr"/>
                </a:tc>
                <a:tc>
                  <a:txBody>
                    <a:bodyPr/>
                    <a:lstStyle/>
                    <a:p>
                      <a:pPr marL="0" algn="ctr" defTabSz="914400" rtl="0" eaLnBrk="1" fontAlgn="b" latinLnBrk="0" hangingPunct="1"/>
                      <a:endParaRPr lang="en-US" sz="1800" u="none" strike="noStrike" kern="1200" dirty="0">
                        <a:solidFill>
                          <a:schemeClr val="tx1"/>
                        </a:solidFill>
                        <a:effectLst/>
                        <a:latin typeface="+mn-lt"/>
                        <a:ea typeface="+mn-ea"/>
                        <a:cs typeface="+mn-cs"/>
                      </a:endParaRPr>
                    </a:p>
                  </a:txBody>
                  <a:tcPr marL="9525" marR="9525" marT="9525" marB="0" anchor="b"/>
                </a:tc>
                <a:tc>
                  <a:txBody>
                    <a:bodyPr/>
                    <a:lstStyle/>
                    <a:p>
                      <a:pPr marL="0" algn="ctr" defTabSz="914400" rtl="0" eaLnBrk="1" fontAlgn="b" latinLnBrk="0" hangingPunct="1"/>
                      <a:endParaRPr lang="en-US" sz="1800" u="none" strike="noStrike" kern="1200" dirty="0">
                        <a:solidFill>
                          <a:schemeClr val="tx1"/>
                        </a:solidFill>
                        <a:effectLst/>
                        <a:latin typeface="+mn-lt"/>
                        <a:ea typeface="+mn-ea"/>
                        <a:cs typeface="+mn-cs"/>
                      </a:endParaRPr>
                    </a:p>
                  </a:txBody>
                  <a:tcPr marL="9525" marR="9525" marT="9525" marB="0"/>
                </a:tc>
                <a:tc>
                  <a:txBody>
                    <a:bodyPr/>
                    <a:lstStyle/>
                    <a:p>
                      <a:pPr marL="0" algn="ctr" defTabSz="914400" rtl="0" eaLnBrk="1" fontAlgn="b" latinLnBrk="0" hangingPunct="1"/>
                      <a:endParaRPr lang="en-US" sz="1800" u="none" strike="noStrike" kern="1200" dirty="0">
                        <a:solidFill>
                          <a:schemeClr val="tx1"/>
                        </a:solidFill>
                        <a:effectLst/>
                        <a:latin typeface="+mn-lt"/>
                        <a:ea typeface="+mn-ea"/>
                        <a:cs typeface="+mn-cs"/>
                      </a:endParaRPr>
                    </a:p>
                  </a:txBody>
                  <a:tcPr marL="9525" marR="9525" marT="9525" marB="0" anchor="b"/>
                </a:tc>
                <a:extLst>
                  <a:ext uri="{0D108BD9-81ED-4DB2-BD59-A6C34878D82A}">
                    <a16:rowId xmlns:a16="http://schemas.microsoft.com/office/drawing/2014/main" val="1209546464"/>
                  </a:ext>
                </a:extLst>
              </a:tr>
              <a:tr h="355864">
                <a:tc>
                  <a:txBody>
                    <a:bodyPr/>
                    <a:lstStyle/>
                    <a:p>
                      <a:pPr marL="0" algn="r" defTabSz="914400" rtl="0" eaLnBrk="1" fontAlgn="b" latinLnBrk="0" hangingPunct="1"/>
                      <a:endParaRPr lang="en-US" sz="1800" u="none" strike="noStrike" kern="1200" dirty="0">
                        <a:solidFill>
                          <a:schemeClr val="tx1"/>
                        </a:solidFill>
                        <a:effectLst/>
                        <a:latin typeface="+mn-lt"/>
                        <a:ea typeface="+mn-ea"/>
                        <a:cs typeface="+mn-cs"/>
                      </a:endParaRPr>
                    </a:p>
                  </a:txBody>
                  <a:tcPr marL="9525" marR="9525" marT="9525" marB="0" anchor="b"/>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endParaRPr lang="en-US" sz="1800" b="0" i="0" u="none" strike="noStrike" dirty="0">
                        <a:solidFill>
                          <a:srgbClr val="000000"/>
                        </a:solidFill>
                        <a:effectLst/>
                        <a:latin typeface="Calibri" panose="020F0502020204030204" pitchFamily="34" charset="0"/>
                      </a:endParaRPr>
                    </a:p>
                  </a:txBody>
                  <a:tcPr marL="15858" marR="15858" marT="15858" marB="0" anchor="ctr"/>
                </a:tc>
                <a:tc>
                  <a:txBody>
                    <a:bodyPr/>
                    <a:lstStyle/>
                    <a:p>
                      <a:pPr marL="0" algn="ctr" defTabSz="914400" rtl="0" eaLnBrk="1" fontAlgn="b" latinLnBrk="0" hangingPunct="1"/>
                      <a:endParaRPr lang="en-US" sz="1800" u="none" strike="noStrike" kern="1200" dirty="0">
                        <a:solidFill>
                          <a:schemeClr val="tx1"/>
                        </a:solidFill>
                        <a:effectLst/>
                        <a:latin typeface="+mn-lt"/>
                        <a:ea typeface="+mn-ea"/>
                        <a:cs typeface="+mn-cs"/>
                      </a:endParaRPr>
                    </a:p>
                  </a:txBody>
                  <a:tcPr marL="9525" marR="9525" marT="9525" marB="0" anchor="b"/>
                </a:tc>
                <a:tc>
                  <a:txBody>
                    <a:bodyPr/>
                    <a:lstStyle/>
                    <a:p>
                      <a:pPr marL="0" algn="ctr" defTabSz="914400" rtl="0" eaLnBrk="1" fontAlgn="b" latinLnBrk="0" hangingPunct="1"/>
                      <a:endParaRPr lang="en-US" sz="1800" u="none" strike="noStrike" kern="1200" dirty="0">
                        <a:solidFill>
                          <a:schemeClr val="tx1"/>
                        </a:solidFill>
                        <a:effectLst/>
                        <a:latin typeface="+mn-lt"/>
                        <a:ea typeface="+mn-ea"/>
                        <a:cs typeface="+mn-cs"/>
                      </a:endParaRPr>
                    </a:p>
                  </a:txBody>
                  <a:tcPr marL="9525" marR="9525" marT="9525" marB="0"/>
                </a:tc>
                <a:tc>
                  <a:txBody>
                    <a:bodyPr/>
                    <a:lstStyle/>
                    <a:p>
                      <a:pPr marL="0" algn="ctr" defTabSz="914400" rtl="0" eaLnBrk="1" fontAlgn="b" latinLnBrk="0" hangingPunct="1"/>
                      <a:endParaRPr lang="en-US" sz="1800" u="none" strike="noStrike" kern="1200" dirty="0">
                        <a:solidFill>
                          <a:schemeClr val="tx1"/>
                        </a:solidFill>
                        <a:effectLst/>
                        <a:latin typeface="+mn-lt"/>
                        <a:ea typeface="+mn-ea"/>
                        <a:cs typeface="+mn-cs"/>
                      </a:endParaRPr>
                    </a:p>
                  </a:txBody>
                  <a:tcPr marL="9525" marR="9525" marT="9525" marB="0" anchor="b"/>
                </a:tc>
                <a:extLst>
                  <a:ext uri="{0D108BD9-81ED-4DB2-BD59-A6C34878D82A}">
                    <a16:rowId xmlns:a16="http://schemas.microsoft.com/office/drawing/2014/main" val="2232436839"/>
                  </a:ext>
                </a:extLst>
              </a:tr>
            </a:tbl>
          </a:graphicData>
        </a:graphic>
      </p:graphicFrame>
      <p:sp>
        <p:nvSpPr>
          <p:cNvPr id="2" name="Title 1">
            <a:extLst>
              <a:ext uri="{FF2B5EF4-FFF2-40B4-BE49-F238E27FC236}">
                <a16:creationId xmlns:a16="http://schemas.microsoft.com/office/drawing/2014/main" id="{58880D43-9F31-AE14-CAB0-4CEB8B1D57B6}"/>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3600" kern="1200" dirty="0">
                <a:solidFill>
                  <a:srgbClr val="FFFFFF"/>
                </a:solidFill>
                <a:latin typeface="+mj-lt"/>
                <a:ea typeface="+mj-ea"/>
                <a:cs typeface="+mj-cs"/>
              </a:rPr>
              <a:t>Application to Morris et al. (2021)</a:t>
            </a:r>
          </a:p>
        </p:txBody>
      </p:sp>
      <p:graphicFrame>
        <p:nvGraphicFramePr>
          <p:cNvPr id="9" name="Chart 8">
            <a:extLst>
              <a:ext uri="{FF2B5EF4-FFF2-40B4-BE49-F238E27FC236}">
                <a16:creationId xmlns:a16="http://schemas.microsoft.com/office/drawing/2014/main" id="{A4713B3D-D19E-42C9-8921-D6DD7261B53A}"/>
              </a:ext>
            </a:extLst>
          </p:cNvPr>
          <p:cNvGraphicFramePr>
            <a:graphicFrameLocks/>
          </p:cNvGraphicFramePr>
          <p:nvPr>
            <p:extLst>
              <p:ext uri="{D42A27DB-BD31-4B8C-83A1-F6EECF244321}">
                <p14:modId xmlns:p14="http://schemas.microsoft.com/office/powerpoint/2010/main" val="3978018116"/>
              </p:ext>
            </p:extLst>
          </p:nvPr>
        </p:nvGraphicFramePr>
        <p:xfrm>
          <a:off x="4776788" y="637088"/>
          <a:ext cx="6788194" cy="3369764"/>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7" name="Chart 6">
            <a:extLst>
              <a:ext uri="{FF2B5EF4-FFF2-40B4-BE49-F238E27FC236}">
                <a16:creationId xmlns:a16="http://schemas.microsoft.com/office/drawing/2014/main" id="{A4713B3D-D19E-42C9-8921-D6DD7261B53A}"/>
              </a:ext>
            </a:extLst>
          </p:cNvPr>
          <p:cNvGraphicFramePr>
            <a:graphicFrameLocks/>
          </p:cNvGraphicFramePr>
          <p:nvPr>
            <p:extLst>
              <p:ext uri="{D42A27DB-BD31-4B8C-83A1-F6EECF244321}">
                <p14:modId xmlns:p14="http://schemas.microsoft.com/office/powerpoint/2010/main" val="2673231101"/>
              </p:ext>
            </p:extLst>
          </p:nvPr>
        </p:nvGraphicFramePr>
        <p:xfrm>
          <a:off x="4784770" y="583419"/>
          <a:ext cx="6780212" cy="3423432"/>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83563301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10"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hart 4">
            <a:extLst>
              <a:ext uri="{FF2B5EF4-FFF2-40B4-BE49-F238E27FC236}">
                <a16:creationId xmlns:a16="http://schemas.microsoft.com/office/drawing/2014/main" id="{4EA44186-6852-4B24-84D4-F369474E6CBF}"/>
              </a:ext>
            </a:extLst>
          </p:cNvPr>
          <p:cNvGraphicFramePr>
            <a:graphicFrameLocks/>
          </p:cNvGraphicFramePr>
          <p:nvPr/>
        </p:nvGraphicFramePr>
        <p:xfrm>
          <a:off x="4776788" y="642938"/>
          <a:ext cx="6780213" cy="336391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 name="Table 2">
            <a:extLst>
              <a:ext uri="{FF2B5EF4-FFF2-40B4-BE49-F238E27FC236}">
                <a16:creationId xmlns:a16="http://schemas.microsoft.com/office/drawing/2014/main" id="{FAB372C5-3332-437D-BAEE-063FC1D46B03}"/>
              </a:ext>
            </a:extLst>
          </p:cNvPr>
          <p:cNvGraphicFramePr>
            <a:graphicFrameLocks noGrp="1"/>
          </p:cNvGraphicFramePr>
          <p:nvPr>
            <p:extLst>
              <p:ext uri="{D42A27DB-BD31-4B8C-83A1-F6EECF244321}">
                <p14:modId xmlns:p14="http://schemas.microsoft.com/office/powerpoint/2010/main" val="2378436014"/>
              </p:ext>
            </p:extLst>
          </p:nvPr>
        </p:nvGraphicFramePr>
        <p:xfrm>
          <a:off x="4776788" y="4085729"/>
          <a:ext cx="6788197" cy="1773352"/>
        </p:xfrm>
        <a:graphic>
          <a:graphicData uri="http://schemas.openxmlformats.org/drawingml/2006/table">
            <a:tbl>
              <a:tblPr bandRow="1">
                <a:tableStyleId>{2D5ABB26-0587-4C30-8999-92F81FD0307C}</a:tableStyleId>
              </a:tblPr>
              <a:tblGrid>
                <a:gridCol w="1948865">
                  <a:extLst>
                    <a:ext uri="{9D8B030D-6E8A-4147-A177-3AD203B41FA5}">
                      <a16:colId xmlns:a16="http://schemas.microsoft.com/office/drawing/2014/main" val="919882019"/>
                    </a:ext>
                  </a:extLst>
                </a:gridCol>
                <a:gridCol w="1209833">
                  <a:extLst>
                    <a:ext uri="{9D8B030D-6E8A-4147-A177-3AD203B41FA5}">
                      <a16:colId xmlns:a16="http://schemas.microsoft.com/office/drawing/2014/main" val="549682957"/>
                    </a:ext>
                  </a:extLst>
                </a:gridCol>
                <a:gridCol w="1209833">
                  <a:extLst>
                    <a:ext uri="{9D8B030D-6E8A-4147-A177-3AD203B41FA5}">
                      <a16:colId xmlns:a16="http://schemas.microsoft.com/office/drawing/2014/main" val="2425735205"/>
                    </a:ext>
                  </a:extLst>
                </a:gridCol>
                <a:gridCol w="1209833">
                  <a:extLst>
                    <a:ext uri="{9D8B030D-6E8A-4147-A177-3AD203B41FA5}">
                      <a16:colId xmlns:a16="http://schemas.microsoft.com/office/drawing/2014/main" val="2326352363"/>
                    </a:ext>
                  </a:extLst>
                </a:gridCol>
                <a:gridCol w="1209833">
                  <a:extLst>
                    <a:ext uri="{9D8B030D-6E8A-4147-A177-3AD203B41FA5}">
                      <a16:colId xmlns:a16="http://schemas.microsoft.com/office/drawing/2014/main" val="1652180211"/>
                    </a:ext>
                  </a:extLst>
                </a:gridCol>
              </a:tblGrid>
              <a:tr h="355864">
                <a:tc>
                  <a:txBody>
                    <a:bodyPr/>
                    <a:lstStyle/>
                    <a:p>
                      <a:pPr algn="ctr" fontAlgn="b"/>
                      <a:endParaRPr lang="en-US" sz="1800" b="0" i="0" u="none" strike="noStrike" dirty="0">
                        <a:solidFill>
                          <a:srgbClr val="000000"/>
                        </a:solidFill>
                        <a:effectLst/>
                        <a:latin typeface="Calibri" panose="020F0502020204030204" pitchFamily="34" charset="0"/>
                      </a:endParaRPr>
                    </a:p>
                  </a:txBody>
                  <a:tcPr marL="15858" marR="15858" marT="15858" marB="0" anchor="ctr">
                    <a:lnB w="12700" cap="flat" cmpd="sng" algn="ctr">
                      <a:solidFill>
                        <a:schemeClr val="tx1"/>
                      </a:solidFill>
                      <a:prstDash val="solid"/>
                      <a:round/>
                      <a:headEnd type="none" w="med" len="med"/>
                      <a:tailEnd type="none" w="med" len="med"/>
                    </a:lnB>
                  </a:tcPr>
                </a:tc>
                <a:tc>
                  <a:txBody>
                    <a:bodyPr/>
                    <a:lstStyle/>
                    <a:p>
                      <a:pPr algn="ctr" fontAlgn="b"/>
                      <a:r>
                        <a:rPr lang="en-US" sz="1800" b="0" i="0" u="none" strike="noStrike" dirty="0">
                          <a:solidFill>
                            <a:srgbClr val="000000"/>
                          </a:solidFill>
                          <a:effectLst/>
                          <a:latin typeface="Calibri" panose="020F0502020204030204" pitchFamily="34" charset="0"/>
                        </a:rPr>
                        <a:t>% Elevated</a:t>
                      </a:r>
                    </a:p>
                  </a:txBody>
                  <a:tcPr marL="15858" marR="15858" marT="15858" marB="0" anchor="ctr">
                    <a:lnB w="12700" cap="flat" cmpd="sng" algn="ctr">
                      <a:solidFill>
                        <a:schemeClr val="tx1"/>
                      </a:solidFill>
                      <a:prstDash val="solid"/>
                      <a:round/>
                      <a:headEnd type="none" w="med" len="med"/>
                      <a:tailEnd type="none" w="med" len="med"/>
                    </a:lnB>
                  </a:tcPr>
                </a:tc>
                <a:tc>
                  <a:txBody>
                    <a:bodyPr/>
                    <a:lstStyle/>
                    <a:p>
                      <a:pPr algn="ctr" fontAlgn="ctr"/>
                      <a:r>
                        <a:rPr lang="en-US" sz="1800" u="none" strike="noStrike" dirty="0">
                          <a:effectLst/>
                        </a:rPr>
                        <a:t>AUC</a:t>
                      </a:r>
                      <a:endParaRPr lang="en-US" sz="1800" b="0" i="0" u="none" strike="noStrike" dirty="0">
                        <a:solidFill>
                          <a:srgbClr val="000000"/>
                        </a:solidFill>
                        <a:effectLst/>
                        <a:latin typeface="Calibri" panose="020F0502020204030204" pitchFamily="34" charset="0"/>
                      </a:endParaRPr>
                    </a:p>
                  </a:txBody>
                  <a:tcPr marL="15858" marR="15858" marT="15858" marB="0" anchor="ctr">
                    <a:lnB w="12700" cap="flat" cmpd="sng" algn="ctr">
                      <a:solidFill>
                        <a:schemeClr val="tx1"/>
                      </a:solidFill>
                      <a:prstDash val="solid"/>
                      <a:round/>
                      <a:headEnd type="none" w="med" len="med"/>
                      <a:tailEnd type="none" w="med" len="med"/>
                    </a:lnB>
                  </a:tcPr>
                </a:tc>
                <a:tc>
                  <a:txBody>
                    <a:bodyPr/>
                    <a:lstStyle/>
                    <a:p>
                      <a:pPr algn="ctr" fontAlgn="ctr"/>
                      <a:r>
                        <a:rPr lang="en-US" sz="1800" u="none" strike="noStrike" dirty="0">
                          <a:effectLst/>
                        </a:rPr>
                        <a:t>Sensitivity</a:t>
                      </a:r>
                      <a:endParaRPr lang="en-US" sz="1800" b="0" i="0" u="none" strike="noStrike" dirty="0">
                        <a:solidFill>
                          <a:srgbClr val="000000"/>
                        </a:solidFill>
                        <a:effectLst/>
                        <a:latin typeface="Calibri" panose="020F0502020204030204" pitchFamily="34" charset="0"/>
                      </a:endParaRPr>
                    </a:p>
                  </a:txBody>
                  <a:tcPr marL="15858" marR="15858" marT="15858" marB="0" anchor="ctr">
                    <a:lnB w="12700" cap="flat" cmpd="sng" algn="ctr">
                      <a:solidFill>
                        <a:schemeClr val="tx1"/>
                      </a:solidFill>
                      <a:prstDash val="solid"/>
                      <a:round/>
                      <a:headEnd type="none" w="med" len="med"/>
                      <a:tailEnd type="none" w="med" len="med"/>
                    </a:lnB>
                  </a:tcPr>
                </a:tc>
                <a:tc>
                  <a:txBody>
                    <a:bodyPr/>
                    <a:lstStyle/>
                    <a:p>
                      <a:pPr algn="ctr" fontAlgn="ctr"/>
                      <a:r>
                        <a:rPr lang="en-US" sz="1800" u="none" strike="noStrike" dirty="0">
                          <a:effectLst/>
                        </a:rPr>
                        <a:t>Specificity</a:t>
                      </a:r>
                      <a:endParaRPr lang="en-US" sz="1800" b="0" i="0" u="none" strike="noStrike" dirty="0">
                        <a:solidFill>
                          <a:srgbClr val="000000"/>
                        </a:solidFill>
                        <a:effectLst/>
                        <a:latin typeface="Calibri" panose="020F0502020204030204" pitchFamily="34" charset="0"/>
                      </a:endParaRPr>
                    </a:p>
                  </a:txBody>
                  <a:tcPr marL="15858" marR="15858" marT="15858" marB="0" anchor="ct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42940158"/>
                  </a:ext>
                </a:extLst>
              </a:tr>
              <a:tr h="355864">
                <a:tc>
                  <a:txBody>
                    <a:bodyPr/>
                    <a:lstStyle/>
                    <a:p>
                      <a:pPr marL="0" algn="r" defTabSz="914400" rtl="0" eaLnBrk="1" fontAlgn="b" latinLnBrk="0" hangingPunct="1"/>
                      <a:r>
                        <a:rPr lang="en-US" sz="1800" u="none" strike="noStrike" kern="1200" dirty="0">
                          <a:solidFill>
                            <a:schemeClr val="tx1"/>
                          </a:solidFill>
                          <a:effectLst/>
                          <a:latin typeface="+mn-lt"/>
                          <a:ea typeface="+mn-ea"/>
                          <a:cs typeface="+mn-cs"/>
                        </a:rPr>
                        <a:t>H-O Only</a:t>
                      </a:r>
                    </a:p>
                  </a:txBody>
                  <a:tcPr marL="9525" marR="9525" marT="9525" marB="0" anchor="b">
                    <a:lnT w="12700" cap="flat" cmpd="sng" algn="ctr">
                      <a:solidFill>
                        <a:schemeClr val="tx1"/>
                      </a:solidFill>
                      <a:prstDash val="solid"/>
                      <a:round/>
                      <a:headEnd type="none" w="med" len="med"/>
                      <a:tailEnd type="none" w="med" len="med"/>
                    </a:lnT>
                  </a:tcPr>
                </a:tc>
                <a:tc>
                  <a:txBody>
                    <a:bodyPr/>
                    <a:lstStyle/>
                    <a:p>
                      <a:pPr algn="ctr" fontAlgn="t"/>
                      <a:r>
                        <a:rPr lang="en-US" sz="1800" b="0" i="0" u="none" strike="noStrike" dirty="0">
                          <a:solidFill>
                            <a:schemeClr val="tx1"/>
                          </a:solidFill>
                          <a:effectLst/>
                          <a:latin typeface="Calibri" panose="020F0502020204030204" pitchFamily="34" charset="0"/>
                          <a:cs typeface="Calibri" panose="020F0502020204030204" pitchFamily="34" charset="0"/>
                        </a:rPr>
                        <a:t>42%</a:t>
                      </a:r>
                    </a:p>
                  </a:txBody>
                  <a:tcPr marL="6704" marR="6704" marT="6704" marB="0" anchor="ctr">
                    <a:lnT w="12700" cap="flat" cmpd="sng" algn="ctr">
                      <a:solidFill>
                        <a:schemeClr val="tx1"/>
                      </a:solidFill>
                      <a:prstDash val="solid"/>
                      <a:round/>
                      <a:headEnd type="none" w="med" len="med"/>
                      <a:tailEnd type="none" w="med" len="med"/>
                    </a:lnT>
                  </a:tcPr>
                </a:tc>
                <a:tc>
                  <a:txBody>
                    <a:bodyPr/>
                    <a:lstStyle/>
                    <a:p>
                      <a:pPr marL="0" algn="ctr" defTabSz="914400" rtl="0" eaLnBrk="1" fontAlgn="b" latinLnBrk="0" hangingPunct="1"/>
                      <a:r>
                        <a:rPr lang="en-US" sz="1800" u="none" strike="noStrike" kern="1200" dirty="0">
                          <a:solidFill>
                            <a:schemeClr val="tx1"/>
                          </a:solidFill>
                          <a:effectLst/>
                          <a:latin typeface="+mn-lt"/>
                          <a:ea typeface="+mn-ea"/>
                          <a:cs typeface="+mn-cs"/>
                        </a:rPr>
                        <a:t>0.81</a:t>
                      </a:r>
                    </a:p>
                  </a:txBody>
                  <a:tcPr marL="9525" marR="9525" marT="9525" marB="0" anchor="ctr">
                    <a:lnT w="12700" cap="flat" cmpd="sng" algn="ctr">
                      <a:solidFill>
                        <a:schemeClr val="tx1"/>
                      </a:solidFill>
                      <a:prstDash val="solid"/>
                      <a:round/>
                      <a:headEnd type="none" w="med" len="med"/>
                      <a:tailEnd type="none" w="med" len="med"/>
                    </a:lnT>
                  </a:tcPr>
                </a:tc>
                <a:tc>
                  <a:txBody>
                    <a:bodyPr/>
                    <a:lstStyle/>
                    <a:p>
                      <a:pPr marL="0" algn="ctr" defTabSz="914400" rtl="0" eaLnBrk="1" fontAlgn="b" latinLnBrk="0" hangingPunct="1"/>
                      <a:r>
                        <a:rPr lang="en-US" sz="1800" u="none" strike="noStrike" kern="1200" dirty="0">
                          <a:solidFill>
                            <a:schemeClr val="tx1"/>
                          </a:solidFill>
                          <a:effectLst/>
                          <a:latin typeface="+mn-lt"/>
                          <a:ea typeface="+mn-ea"/>
                          <a:cs typeface="+mn-cs"/>
                        </a:rPr>
                        <a:t>0.54</a:t>
                      </a:r>
                    </a:p>
                  </a:txBody>
                  <a:tcPr marL="9525" marR="9525" marT="9525" marB="0" anchor="ctr">
                    <a:lnT w="12700" cap="flat" cmpd="sng" algn="ctr">
                      <a:solidFill>
                        <a:schemeClr val="tx1"/>
                      </a:solidFill>
                      <a:prstDash val="solid"/>
                      <a:round/>
                      <a:headEnd type="none" w="med" len="med"/>
                      <a:tailEnd type="none" w="med" len="med"/>
                    </a:lnT>
                  </a:tcPr>
                </a:tc>
                <a:tc>
                  <a:txBody>
                    <a:bodyPr/>
                    <a:lstStyle/>
                    <a:p>
                      <a:pPr marL="0" algn="ctr" defTabSz="914400" rtl="0" eaLnBrk="1" fontAlgn="b" latinLnBrk="0" hangingPunct="1"/>
                      <a:r>
                        <a:rPr lang="en-US" sz="1800" u="none" strike="noStrike" kern="1200" dirty="0">
                          <a:solidFill>
                            <a:schemeClr val="tx1"/>
                          </a:solidFill>
                          <a:effectLst/>
                          <a:latin typeface="+mn-lt"/>
                          <a:ea typeface="+mn-ea"/>
                          <a:cs typeface="+mn-cs"/>
                        </a:rPr>
                        <a:t>0.94</a:t>
                      </a:r>
                    </a:p>
                  </a:txBody>
                  <a:tcPr marL="9525" marR="9525" marT="9525" marB="0" anchor="ct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2204562286"/>
                  </a:ext>
                </a:extLst>
              </a:tr>
              <a:tr h="349896">
                <a:tc>
                  <a:txBody>
                    <a:bodyPr/>
                    <a:lstStyle/>
                    <a:p>
                      <a:pPr marL="0" algn="r" defTabSz="914400" rtl="0" eaLnBrk="1" fontAlgn="b" latinLnBrk="0" hangingPunct="1"/>
                      <a:r>
                        <a:rPr lang="en-US" sz="1800" b="1" u="none" strike="noStrike" kern="1200" dirty="0">
                          <a:solidFill>
                            <a:schemeClr val="tx1"/>
                          </a:solidFill>
                          <a:effectLst/>
                          <a:latin typeface="+mn-lt"/>
                          <a:ea typeface="+mn-ea"/>
                          <a:cs typeface="+mn-cs"/>
                        </a:rPr>
                        <a:t>H-O + RC</a:t>
                      </a:r>
                    </a:p>
                  </a:txBody>
                  <a:tcPr marL="9525" marR="9525" marT="9525" marB="0" anchor="ctr"/>
                </a:tc>
                <a:tc>
                  <a:txBody>
                    <a:bodyPr/>
                    <a:lstStyle/>
                    <a:p>
                      <a:pPr marL="0" algn="ctr" defTabSz="914400" rtl="0" eaLnBrk="1" fontAlgn="t" latinLnBrk="0" hangingPunct="1"/>
                      <a:r>
                        <a:rPr lang="en-US" sz="1800" b="1" i="0" u="none" strike="noStrike" kern="1200" dirty="0">
                          <a:solidFill>
                            <a:schemeClr val="tx1"/>
                          </a:solidFill>
                          <a:effectLst/>
                          <a:latin typeface="Calibri" panose="020F0502020204030204" pitchFamily="34" charset="0"/>
                          <a:ea typeface="+mn-ea"/>
                          <a:cs typeface="Calibri" panose="020F0502020204030204" pitchFamily="34" charset="0"/>
                        </a:rPr>
                        <a:t>42%</a:t>
                      </a:r>
                    </a:p>
                  </a:txBody>
                  <a:tcPr marL="6704" marR="6704" marT="6704" marB="0" anchor="ctr"/>
                </a:tc>
                <a:tc>
                  <a:txBody>
                    <a:bodyPr/>
                    <a:lstStyle/>
                    <a:p>
                      <a:pPr marL="0" algn="ctr" defTabSz="914400" rtl="0" eaLnBrk="1" fontAlgn="t" latinLnBrk="0" hangingPunct="1"/>
                      <a:r>
                        <a:rPr lang="en-US" sz="1800" b="1" i="0" u="none" strike="noStrike" kern="1200" dirty="0">
                          <a:solidFill>
                            <a:schemeClr val="tx1"/>
                          </a:solidFill>
                          <a:effectLst/>
                          <a:latin typeface="Calibri" panose="020F0502020204030204" pitchFamily="34" charset="0"/>
                          <a:ea typeface="+mn-ea"/>
                          <a:cs typeface="Calibri" panose="020F0502020204030204" pitchFamily="34" charset="0"/>
                        </a:rPr>
                        <a:t>0.83</a:t>
                      </a:r>
                    </a:p>
                  </a:txBody>
                  <a:tcPr marL="9525" marR="9525" marT="9525" marB="0" anchor="ctr"/>
                </a:tc>
                <a:tc>
                  <a:txBody>
                    <a:bodyPr/>
                    <a:lstStyle/>
                    <a:p>
                      <a:pPr marL="0" algn="ctr" defTabSz="914400" rtl="0" eaLnBrk="1" fontAlgn="t" latinLnBrk="0" hangingPunct="1"/>
                      <a:r>
                        <a:rPr lang="en-US" sz="1800" b="1" i="0" u="none" strike="noStrike" kern="1200" dirty="0">
                          <a:solidFill>
                            <a:schemeClr val="tx1"/>
                          </a:solidFill>
                          <a:effectLst/>
                          <a:latin typeface="Calibri" panose="020F0502020204030204" pitchFamily="34" charset="0"/>
                          <a:ea typeface="+mn-ea"/>
                          <a:cs typeface="Calibri" panose="020F0502020204030204" pitchFamily="34" charset="0"/>
                        </a:rPr>
                        <a:t>0.55</a:t>
                      </a:r>
                    </a:p>
                  </a:txBody>
                  <a:tcPr marL="9525" marR="9525" marT="9525" marB="0" anchor="ctr"/>
                </a:tc>
                <a:tc>
                  <a:txBody>
                    <a:bodyPr/>
                    <a:lstStyle/>
                    <a:p>
                      <a:pPr marL="0" algn="ctr" defTabSz="914400" rtl="0" eaLnBrk="1" fontAlgn="t" latinLnBrk="0" hangingPunct="1"/>
                      <a:r>
                        <a:rPr lang="en-US" sz="1800" b="1" i="0" u="none" strike="noStrike" kern="1200">
                          <a:solidFill>
                            <a:schemeClr val="tx1"/>
                          </a:solidFill>
                          <a:effectLst/>
                          <a:latin typeface="Calibri" panose="020F0502020204030204" pitchFamily="34" charset="0"/>
                          <a:ea typeface="+mn-ea"/>
                          <a:cs typeface="Calibri" panose="020F0502020204030204" pitchFamily="34" charset="0"/>
                        </a:rPr>
                        <a:t>0.94</a:t>
                      </a:r>
                      <a:endParaRPr lang="en-US" sz="1800" b="1" i="0" u="none" strike="noStrike" kern="1200" dirty="0">
                        <a:solidFill>
                          <a:schemeClr val="tx1"/>
                        </a:solidFill>
                        <a:effectLst/>
                        <a:latin typeface="Calibri" panose="020F0502020204030204" pitchFamily="34" charset="0"/>
                        <a:ea typeface="+mn-ea"/>
                        <a:cs typeface="Calibri" panose="020F0502020204030204" pitchFamily="34" charset="0"/>
                      </a:endParaRPr>
                    </a:p>
                  </a:txBody>
                  <a:tcPr marL="9525" marR="9525" marT="9525" marB="0" anchor="ctr"/>
                </a:tc>
                <a:extLst>
                  <a:ext uri="{0D108BD9-81ED-4DB2-BD59-A6C34878D82A}">
                    <a16:rowId xmlns:a16="http://schemas.microsoft.com/office/drawing/2014/main" val="3652935967"/>
                  </a:ext>
                </a:extLst>
              </a:tr>
              <a:tr h="355864">
                <a:tc>
                  <a:txBody>
                    <a:bodyPr/>
                    <a:lstStyle/>
                    <a:p>
                      <a:pPr marL="0" algn="r" defTabSz="914400" rtl="0" eaLnBrk="1" fontAlgn="b" latinLnBrk="0" hangingPunct="1"/>
                      <a:endParaRPr lang="en-US" sz="1800" u="none" strike="noStrike" kern="1200" dirty="0">
                        <a:solidFill>
                          <a:schemeClr val="tx1"/>
                        </a:solidFill>
                        <a:effectLst/>
                        <a:latin typeface="+mn-lt"/>
                        <a:ea typeface="+mn-ea"/>
                        <a:cs typeface="+mn-cs"/>
                      </a:endParaRPr>
                    </a:p>
                  </a:txBody>
                  <a:tcPr marL="9525" marR="9525" marT="9525" marB="0" anchor="b"/>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endParaRPr lang="en-US" sz="1800" b="0" i="0" u="none" strike="noStrike" dirty="0">
                        <a:solidFill>
                          <a:srgbClr val="000000"/>
                        </a:solidFill>
                        <a:effectLst/>
                        <a:latin typeface="Calibri" panose="020F0502020204030204" pitchFamily="34" charset="0"/>
                      </a:endParaRPr>
                    </a:p>
                  </a:txBody>
                  <a:tcPr marL="15858" marR="15858" marT="15858" marB="0" anchor="ctr"/>
                </a:tc>
                <a:tc>
                  <a:txBody>
                    <a:bodyPr/>
                    <a:lstStyle/>
                    <a:p>
                      <a:pPr marL="0" algn="ctr" defTabSz="914400" rtl="0" eaLnBrk="1" fontAlgn="b" latinLnBrk="0" hangingPunct="1"/>
                      <a:endParaRPr lang="en-US" sz="1800" u="none" strike="noStrike" kern="1200" dirty="0">
                        <a:solidFill>
                          <a:schemeClr val="tx1"/>
                        </a:solidFill>
                        <a:effectLst/>
                        <a:latin typeface="+mn-lt"/>
                        <a:ea typeface="+mn-ea"/>
                        <a:cs typeface="+mn-cs"/>
                      </a:endParaRPr>
                    </a:p>
                  </a:txBody>
                  <a:tcPr marL="9525" marR="9525" marT="9525" marB="0" anchor="b"/>
                </a:tc>
                <a:tc>
                  <a:txBody>
                    <a:bodyPr/>
                    <a:lstStyle/>
                    <a:p>
                      <a:pPr marL="0" algn="ctr" defTabSz="914400" rtl="0" eaLnBrk="1" fontAlgn="b" latinLnBrk="0" hangingPunct="1"/>
                      <a:endParaRPr lang="en-US" sz="1800" u="none" strike="noStrike" kern="1200" dirty="0">
                        <a:solidFill>
                          <a:schemeClr val="tx1"/>
                        </a:solidFill>
                        <a:effectLst/>
                        <a:latin typeface="+mn-lt"/>
                        <a:ea typeface="+mn-ea"/>
                        <a:cs typeface="+mn-cs"/>
                      </a:endParaRPr>
                    </a:p>
                  </a:txBody>
                  <a:tcPr marL="9525" marR="9525" marT="9525" marB="0"/>
                </a:tc>
                <a:tc>
                  <a:txBody>
                    <a:bodyPr/>
                    <a:lstStyle/>
                    <a:p>
                      <a:pPr marL="0" algn="ctr" defTabSz="914400" rtl="0" eaLnBrk="1" fontAlgn="b" latinLnBrk="0" hangingPunct="1"/>
                      <a:endParaRPr lang="en-US" sz="1800" u="none" strike="noStrike" kern="1200" dirty="0">
                        <a:solidFill>
                          <a:schemeClr val="tx1"/>
                        </a:solidFill>
                        <a:effectLst/>
                        <a:latin typeface="+mn-lt"/>
                        <a:ea typeface="+mn-ea"/>
                        <a:cs typeface="+mn-cs"/>
                      </a:endParaRPr>
                    </a:p>
                  </a:txBody>
                  <a:tcPr marL="9525" marR="9525" marT="9525" marB="0" anchor="b"/>
                </a:tc>
                <a:extLst>
                  <a:ext uri="{0D108BD9-81ED-4DB2-BD59-A6C34878D82A}">
                    <a16:rowId xmlns:a16="http://schemas.microsoft.com/office/drawing/2014/main" val="1209546464"/>
                  </a:ext>
                </a:extLst>
              </a:tr>
              <a:tr h="355864">
                <a:tc>
                  <a:txBody>
                    <a:bodyPr/>
                    <a:lstStyle/>
                    <a:p>
                      <a:pPr marL="0" algn="r" defTabSz="914400" rtl="0" eaLnBrk="1" fontAlgn="b" latinLnBrk="0" hangingPunct="1"/>
                      <a:endParaRPr lang="en-US" sz="1800" u="none" strike="noStrike" kern="1200" dirty="0">
                        <a:solidFill>
                          <a:schemeClr val="tx1"/>
                        </a:solidFill>
                        <a:effectLst/>
                        <a:latin typeface="+mn-lt"/>
                        <a:ea typeface="+mn-ea"/>
                        <a:cs typeface="+mn-cs"/>
                      </a:endParaRPr>
                    </a:p>
                  </a:txBody>
                  <a:tcPr marL="9525" marR="9525" marT="9525" marB="0" anchor="b"/>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endParaRPr lang="en-US" sz="1800" b="0" i="0" u="none" strike="noStrike" dirty="0">
                        <a:solidFill>
                          <a:srgbClr val="000000"/>
                        </a:solidFill>
                        <a:effectLst/>
                        <a:latin typeface="Calibri" panose="020F0502020204030204" pitchFamily="34" charset="0"/>
                      </a:endParaRPr>
                    </a:p>
                  </a:txBody>
                  <a:tcPr marL="15858" marR="15858" marT="15858" marB="0" anchor="ctr"/>
                </a:tc>
                <a:tc>
                  <a:txBody>
                    <a:bodyPr/>
                    <a:lstStyle/>
                    <a:p>
                      <a:pPr marL="0" algn="ctr" defTabSz="914400" rtl="0" eaLnBrk="1" fontAlgn="b" latinLnBrk="0" hangingPunct="1"/>
                      <a:endParaRPr lang="en-US" sz="1800" u="none" strike="noStrike" kern="1200" dirty="0">
                        <a:solidFill>
                          <a:schemeClr val="tx1"/>
                        </a:solidFill>
                        <a:effectLst/>
                        <a:latin typeface="+mn-lt"/>
                        <a:ea typeface="+mn-ea"/>
                        <a:cs typeface="+mn-cs"/>
                      </a:endParaRPr>
                    </a:p>
                  </a:txBody>
                  <a:tcPr marL="9525" marR="9525" marT="9525" marB="0" anchor="b"/>
                </a:tc>
                <a:tc>
                  <a:txBody>
                    <a:bodyPr/>
                    <a:lstStyle/>
                    <a:p>
                      <a:pPr marL="0" algn="ctr" defTabSz="914400" rtl="0" eaLnBrk="1" fontAlgn="b" latinLnBrk="0" hangingPunct="1"/>
                      <a:endParaRPr lang="en-US" sz="1800" u="none" strike="noStrike" kern="1200" dirty="0">
                        <a:solidFill>
                          <a:schemeClr val="tx1"/>
                        </a:solidFill>
                        <a:effectLst/>
                        <a:latin typeface="+mn-lt"/>
                        <a:ea typeface="+mn-ea"/>
                        <a:cs typeface="+mn-cs"/>
                      </a:endParaRPr>
                    </a:p>
                  </a:txBody>
                  <a:tcPr marL="9525" marR="9525" marT="9525" marB="0"/>
                </a:tc>
                <a:tc>
                  <a:txBody>
                    <a:bodyPr/>
                    <a:lstStyle/>
                    <a:p>
                      <a:pPr marL="0" algn="ctr" defTabSz="914400" rtl="0" eaLnBrk="1" fontAlgn="b" latinLnBrk="0" hangingPunct="1"/>
                      <a:endParaRPr lang="en-US" sz="1800" u="none" strike="noStrike" kern="1200" dirty="0">
                        <a:solidFill>
                          <a:schemeClr val="tx1"/>
                        </a:solidFill>
                        <a:effectLst/>
                        <a:latin typeface="+mn-lt"/>
                        <a:ea typeface="+mn-ea"/>
                        <a:cs typeface="+mn-cs"/>
                      </a:endParaRPr>
                    </a:p>
                  </a:txBody>
                  <a:tcPr marL="9525" marR="9525" marT="9525" marB="0" anchor="b"/>
                </a:tc>
                <a:extLst>
                  <a:ext uri="{0D108BD9-81ED-4DB2-BD59-A6C34878D82A}">
                    <a16:rowId xmlns:a16="http://schemas.microsoft.com/office/drawing/2014/main" val="2232436839"/>
                  </a:ext>
                </a:extLst>
              </a:tr>
            </a:tbl>
          </a:graphicData>
        </a:graphic>
      </p:graphicFrame>
      <p:sp>
        <p:nvSpPr>
          <p:cNvPr id="2" name="Title 1">
            <a:extLst>
              <a:ext uri="{FF2B5EF4-FFF2-40B4-BE49-F238E27FC236}">
                <a16:creationId xmlns:a16="http://schemas.microsoft.com/office/drawing/2014/main" id="{58880D43-9F31-AE14-CAB0-4CEB8B1D57B6}"/>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3600" kern="1200" dirty="0">
                <a:solidFill>
                  <a:srgbClr val="FFFFFF"/>
                </a:solidFill>
                <a:latin typeface="+mj-lt"/>
                <a:ea typeface="+mj-ea"/>
                <a:cs typeface="+mj-cs"/>
              </a:rPr>
              <a:t>Application to Morris et al. (2021)</a:t>
            </a:r>
          </a:p>
        </p:txBody>
      </p:sp>
      <p:graphicFrame>
        <p:nvGraphicFramePr>
          <p:cNvPr id="9" name="Chart 8">
            <a:extLst>
              <a:ext uri="{FF2B5EF4-FFF2-40B4-BE49-F238E27FC236}">
                <a16:creationId xmlns:a16="http://schemas.microsoft.com/office/drawing/2014/main" id="{A4713B3D-D19E-42C9-8921-D6DD7261B53A}"/>
              </a:ext>
            </a:extLst>
          </p:cNvPr>
          <p:cNvGraphicFramePr>
            <a:graphicFrameLocks/>
          </p:cNvGraphicFramePr>
          <p:nvPr>
            <p:extLst>
              <p:ext uri="{D42A27DB-BD31-4B8C-83A1-F6EECF244321}">
                <p14:modId xmlns:p14="http://schemas.microsoft.com/office/powerpoint/2010/main" val="2417299865"/>
              </p:ext>
            </p:extLst>
          </p:nvPr>
        </p:nvGraphicFramePr>
        <p:xfrm>
          <a:off x="4776788" y="637088"/>
          <a:ext cx="6788194" cy="3369764"/>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7" name="Chart 6">
            <a:extLst>
              <a:ext uri="{FF2B5EF4-FFF2-40B4-BE49-F238E27FC236}">
                <a16:creationId xmlns:a16="http://schemas.microsoft.com/office/drawing/2014/main" id="{888425FC-65D9-39AF-DD26-D393A0BAB2E3}"/>
              </a:ext>
            </a:extLst>
          </p:cNvPr>
          <p:cNvGraphicFramePr>
            <a:graphicFrameLocks/>
          </p:cNvGraphicFramePr>
          <p:nvPr>
            <p:extLst>
              <p:ext uri="{D42A27DB-BD31-4B8C-83A1-F6EECF244321}">
                <p14:modId xmlns:p14="http://schemas.microsoft.com/office/powerpoint/2010/main" val="2917465180"/>
              </p:ext>
            </p:extLst>
          </p:nvPr>
        </p:nvGraphicFramePr>
        <p:xfrm>
          <a:off x="4784770" y="583419"/>
          <a:ext cx="6780212" cy="3423432"/>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315729786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10"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hart 4">
            <a:extLst>
              <a:ext uri="{FF2B5EF4-FFF2-40B4-BE49-F238E27FC236}">
                <a16:creationId xmlns:a16="http://schemas.microsoft.com/office/drawing/2014/main" id="{4EA44186-6852-4B24-84D4-F369474E6CBF}"/>
              </a:ext>
            </a:extLst>
          </p:cNvPr>
          <p:cNvGraphicFramePr>
            <a:graphicFrameLocks/>
          </p:cNvGraphicFramePr>
          <p:nvPr/>
        </p:nvGraphicFramePr>
        <p:xfrm>
          <a:off x="4776788" y="642938"/>
          <a:ext cx="6780213" cy="336391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 name="Table 2">
            <a:extLst>
              <a:ext uri="{FF2B5EF4-FFF2-40B4-BE49-F238E27FC236}">
                <a16:creationId xmlns:a16="http://schemas.microsoft.com/office/drawing/2014/main" id="{FAB372C5-3332-437D-BAEE-063FC1D46B03}"/>
              </a:ext>
            </a:extLst>
          </p:cNvPr>
          <p:cNvGraphicFramePr>
            <a:graphicFrameLocks noGrp="1"/>
          </p:cNvGraphicFramePr>
          <p:nvPr>
            <p:extLst>
              <p:ext uri="{D42A27DB-BD31-4B8C-83A1-F6EECF244321}">
                <p14:modId xmlns:p14="http://schemas.microsoft.com/office/powerpoint/2010/main" val="2801825795"/>
              </p:ext>
            </p:extLst>
          </p:nvPr>
        </p:nvGraphicFramePr>
        <p:xfrm>
          <a:off x="4776788" y="4085729"/>
          <a:ext cx="6788197" cy="1779320"/>
        </p:xfrm>
        <a:graphic>
          <a:graphicData uri="http://schemas.openxmlformats.org/drawingml/2006/table">
            <a:tbl>
              <a:tblPr bandRow="1">
                <a:tableStyleId>{2D5ABB26-0587-4C30-8999-92F81FD0307C}</a:tableStyleId>
              </a:tblPr>
              <a:tblGrid>
                <a:gridCol w="1948865">
                  <a:extLst>
                    <a:ext uri="{9D8B030D-6E8A-4147-A177-3AD203B41FA5}">
                      <a16:colId xmlns:a16="http://schemas.microsoft.com/office/drawing/2014/main" val="919882019"/>
                    </a:ext>
                  </a:extLst>
                </a:gridCol>
                <a:gridCol w="1209833">
                  <a:extLst>
                    <a:ext uri="{9D8B030D-6E8A-4147-A177-3AD203B41FA5}">
                      <a16:colId xmlns:a16="http://schemas.microsoft.com/office/drawing/2014/main" val="549682957"/>
                    </a:ext>
                  </a:extLst>
                </a:gridCol>
                <a:gridCol w="1209833">
                  <a:extLst>
                    <a:ext uri="{9D8B030D-6E8A-4147-A177-3AD203B41FA5}">
                      <a16:colId xmlns:a16="http://schemas.microsoft.com/office/drawing/2014/main" val="2425735205"/>
                    </a:ext>
                  </a:extLst>
                </a:gridCol>
                <a:gridCol w="1209833">
                  <a:extLst>
                    <a:ext uri="{9D8B030D-6E8A-4147-A177-3AD203B41FA5}">
                      <a16:colId xmlns:a16="http://schemas.microsoft.com/office/drawing/2014/main" val="2326352363"/>
                    </a:ext>
                  </a:extLst>
                </a:gridCol>
                <a:gridCol w="1209833">
                  <a:extLst>
                    <a:ext uri="{9D8B030D-6E8A-4147-A177-3AD203B41FA5}">
                      <a16:colId xmlns:a16="http://schemas.microsoft.com/office/drawing/2014/main" val="1652180211"/>
                    </a:ext>
                  </a:extLst>
                </a:gridCol>
              </a:tblGrid>
              <a:tr h="355864">
                <a:tc>
                  <a:txBody>
                    <a:bodyPr/>
                    <a:lstStyle/>
                    <a:p>
                      <a:pPr algn="ctr" fontAlgn="b"/>
                      <a:endParaRPr lang="en-US" sz="1800" b="0" i="0" u="none" strike="noStrike" dirty="0">
                        <a:solidFill>
                          <a:srgbClr val="000000"/>
                        </a:solidFill>
                        <a:effectLst/>
                        <a:latin typeface="Calibri" panose="020F0502020204030204" pitchFamily="34" charset="0"/>
                      </a:endParaRPr>
                    </a:p>
                  </a:txBody>
                  <a:tcPr marL="15858" marR="15858" marT="15858" marB="0" anchor="ctr">
                    <a:lnB w="12700" cap="flat" cmpd="sng" algn="ctr">
                      <a:solidFill>
                        <a:schemeClr val="tx1"/>
                      </a:solidFill>
                      <a:prstDash val="solid"/>
                      <a:round/>
                      <a:headEnd type="none" w="med" len="med"/>
                      <a:tailEnd type="none" w="med" len="med"/>
                    </a:lnB>
                  </a:tcPr>
                </a:tc>
                <a:tc>
                  <a:txBody>
                    <a:bodyPr/>
                    <a:lstStyle/>
                    <a:p>
                      <a:pPr algn="ctr" fontAlgn="b"/>
                      <a:r>
                        <a:rPr lang="en-US" sz="1800" b="0" i="0" u="none" strike="noStrike" dirty="0">
                          <a:solidFill>
                            <a:srgbClr val="000000"/>
                          </a:solidFill>
                          <a:effectLst/>
                          <a:latin typeface="Calibri" panose="020F0502020204030204" pitchFamily="34" charset="0"/>
                        </a:rPr>
                        <a:t>% Elevated</a:t>
                      </a:r>
                    </a:p>
                  </a:txBody>
                  <a:tcPr marL="15858" marR="15858" marT="15858" marB="0" anchor="ctr">
                    <a:lnB w="12700" cap="flat" cmpd="sng" algn="ctr">
                      <a:solidFill>
                        <a:schemeClr val="tx1"/>
                      </a:solidFill>
                      <a:prstDash val="solid"/>
                      <a:round/>
                      <a:headEnd type="none" w="med" len="med"/>
                      <a:tailEnd type="none" w="med" len="med"/>
                    </a:lnB>
                  </a:tcPr>
                </a:tc>
                <a:tc>
                  <a:txBody>
                    <a:bodyPr/>
                    <a:lstStyle/>
                    <a:p>
                      <a:pPr algn="ctr" fontAlgn="ctr"/>
                      <a:r>
                        <a:rPr lang="en-US" sz="1800" u="none" strike="noStrike" dirty="0">
                          <a:effectLst/>
                        </a:rPr>
                        <a:t>AUC</a:t>
                      </a:r>
                      <a:endParaRPr lang="en-US" sz="1800" b="0" i="0" u="none" strike="noStrike" dirty="0">
                        <a:solidFill>
                          <a:srgbClr val="000000"/>
                        </a:solidFill>
                        <a:effectLst/>
                        <a:latin typeface="Calibri" panose="020F0502020204030204" pitchFamily="34" charset="0"/>
                      </a:endParaRPr>
                    </a:p>
                  </a:txBody>
                  <a:tcPr marL="15858" marR="15858" marT="15858" marB="0" anchor="ctr">
                    <a:lnB w="12700" cap="flat" cmpd="sng" algn="ctr">
                      <a:solidFill>
                        <a:schemeClr val="tx1"/>
                      </a:solidFill>
                      <a:prstDash val="solid"/>
                      <a:round/>
                      <a:headEnd type="none" w="med" len="med"/>
                      <a:tailEnd type="none" w="med" len="med"/>
                    </a:lnB>
                  </a:tcPr>
                </a:tc>
                <a:tc>
                  <a:txBody>
                    <a:bodyPr/>
                    <a:lstStyle/>
                    <a:p>
                      <a:pPr algn="ctr" fontAlgn="ctr"/>
                      <a:r>
                        <a:rPr lang="en-US" sz="1800" u="none" strike="noStrike" dirty="0">
                          <a:effectLst/>
                        </a:rPr>
                        <a:t>Sensitivity</a:t>
                      </a:r>
                      <a:endParaRPr lang="en-US" sz="1800" b="0" i="0" u="none" strike="noStrike" dirty="0">
                        <a:solidFill>
                          <a:srgbClr val="000000"/>
                        </a:solidFill>
                        <a:effectLst/>
                        <a:latin typeface="Calibri" panose="020F0502020204030204" pitchFamily="34" charset="0"/>
                      </a:endParaRPr>
                    </a:p>
                  </a:txBody>
                  <a:tcPr marL="15858" marR="15858" marT="15858" marB="0" anchor="ctr">
                    <a:lnB w="12700" cap="flat" cmpd="sng" algn="ctr">
                      <a:solidFill>
                        <a:schemeClr val="tx1"/>
                      </a:solidFill>
                      <a:prstDash val="solid"/>
                      <a:round/>
                      <a:headEnd type="none" w="med" len="med"/>
                      <a:tailEnd type="none" w="med" len="med"/>
                    </a:lnB>
                  </a:tcPr>
                </a:tc>
                <a:tc>
                  <a:txBody>
                    <a:bodyPr/>
                    <a:lstStyle/>
                    <a:p>
                      <a:pPr algn="ctr" fontAlgn="ctr"/>
                      <a:r>
                        <a:rPr lang="en-US" sz="1800" u="none" strike="noStrike" dirty="0">
                          <a:effectLst/>
                        </a:rPr>
                        <a:t>Specificity</a:t>
                      </a:r>
                      <a:endParaRPr lang="en-US" sz="1800" b="0" i="0" u="none" strike="noStrike" dirty="0">
                        <a:solidFill>
                          <a:srgbClr val="000000"/>
                        </a:solidFill>
                        <a:effectLst/>
                        <a:latin typeface="Calibri" panose="020F0502020204030204" pitchFamily="34" charset="0"/>
                      </a:endParaRPr>
                    </a:p>
                  </a:txBody>
                  <a:tcPr marL="15858" marR="15858" marT="15858" marB="0" anchor="ct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42940158"/>
                  </a:ext>
                </a:extLst>
              </a:tr>
              <a:tr h="355864">
                <a:tc>
                  <a:txBody>
                    <a:bodyPr/>
                    <a:lstStyle/>
                    <a:p>
                      <a:pPr marL="0" algn="r" defTabSz="914400" rtl="0" eaLnBrk="1" fontAlgn="b" latinLnBrk="0" hangingPunct="1"/>
                      <a:r>
                        <a:rPr lang="en-US" sz="1800" u="none" strike="noStrike" kern="1200" dirty="0">
                          <a:solidFill>
                            <a:schemeClr val="tx1"/>
                          </a:solidFill>
                          <a:effectLst/>
                          <a:latin typeface="+mn-lt"/>
                          <a:ea typeface="+mn-ea"/>
                          <a:cs typeface="+mn-cs"/>
                        </a:rPr>
                        <a:t>H-O Only</a:t>
                      </a:r>
                    </a:p>
                  </a:txBody>
                  <a:tcPr marL="9525" marR="9525" marT="9525" marB="0" anchor="b">
                    <a:lnT w="12700" cap="flat" cmpd="sng" algn="ctr">
                      <a:solidFill>
                        <a:schemeClr val="tx1"/>
                      </a:solidFill>
                      <a:prstDash val="solid"/>
                      <a:round/>
                      <a:headEnd type="none" w="med" len="med"/>
                      <a:tailEnd type="none" w="med" len="med"/>
                    </a:lnT>
                  </a:tcPr>
                </a:tc>
                <a:tc>
                  <a:txBody>
                    <a:bodyPr/>
                    <a:lstStyle/>
                    <a:p>
                      <a:pPr algn="ctr" fontAlgn="t"/>
                      <a:r>
                        <a:rPr lang="en-US" sz="1800" b="0" i="0" u="none" strike="noStrike" dirty="0">
                          <a:solidFill>
                            <a:schemeClr val="tx1"/>
                          </a:solidFill>
                          <a:effectLst/>
                          <a:latin typeface="Calibri" panose="020F0502020204030204" pitchFamily="34" charset="0"/>
                          <a:cs typeface="Calibri" panose="020F0502020204030204" pitchFamily="34" charset="0"/>
                        </a:rPr>
                        <a:t>42%</a:t>
                      </a:r>
                    </a:p>
                  </a:txBody>
                  <a:tcPr marL="6704" marR="6704" marT="6704" marB="0" anchor="ctr">
                    <a:lnT w="12700" cap="flat" cmpd="sng" algn="ctr">
                      <a:solidFill>
                        <a:schemeClr val="tx1"/>
                      </a:solidFill>
                      <a:prstDash val="solid"/>
                      <a:round/>
                      <a:headEnd type="none" w="med" len="med"/>
                      <a:tailEnd type="none" w="med" len="med"/>
                    </a:lnT>
                  </a:tcPr>
                </a:tc>
                <a:tc>
                  <a:txBody>
                    <a:bodyPr/>
                    <a:lstStyle/>
                    <a:p>
                      <a:pPr marL="0" algn="ctr" defTabSz="914400" rtl="0" eaLnBrk="1" fontAlgn="b" latinLnBrk="0" hangingPunct="1"/>
                      <a:r>
                        <a:rPr lang="en-US" sz="1800" u="none" strike="noStrike" kern="1200" dirty="0">
                          <a:solidFill>
                            <a:schemeClr val="tx1"/>
                          </a:solidFill>
                          <a:effectLst/>
                          <a:latin typeface="+mn-lt"/>
                          <a:ea typeface="+mn-ea"/>
                          <a:cs typeface="+mn-cs"/>
                        </a:rPr>
                        <a:t>0.81</a:t>
                      </a:r>
                    </a:p>
                  </a:txBody>
                  <a:tcPr marL="9525" marR="9525" marT="9525" marB="0" anchor="b">
                    <a:lnT w="12700" cap="flat" cmpd="sng" algn="ctr">
                      <a:solidFill>
                        <a:schemeClr val="tx1"/>
                      </a:solidFill>
                      <a:prstDash val="solid"/>
                      <a:round/>
                      <a:headEnd type="none" w="med" len="med"/>
                      <a:tailEnd type="none" w="med" len="med"/>
                    </a:lnT>
                  </a:tcPr>
                </a:tc>
                <a:tc>
                  <a:txBody>
                    <a:bodyPr/>
                    <a:lstStyle/>
                    <a:p>
                      <a:pPr marL="0" algn="ctr" defTabSz="914400" rtl="0" eaLnBrk="1" fontAlgn="b" latinLnBrk="0" hangingPunct="1"/>
                      <a:r>
                        <a:rPr lang="en-US" sz="1800" u="none" strike="noStrike" kern="1200" dirty="0">
                          <a:solidFill>
                            <a:schemeClr val="tx1"/>
                          </a:solidFill>
                          <a:effectLst/>
                          <a:latin typeface="+mn-lt"/>
                          <a:ea typeface="+mn-ea"/>
                          <a:cs typeface="+mn-cs"/>
                        </a:rPr>
                        <a:t>0.54</a:t>
                      </a:r>
                    </a:p>
                  </a:txBody>
                  <a:tcPr marL="9525" marR="9525" marT="9525" marB="0">
                    <a:lnT w="12700" cap="flat" cmpd="sng" algn="ctr">
                      <a:solidFill>
                        <a:schemeClr val="tx1"/>
                      </a:solidFill>
                      <a:prstDash val="solid"/>
                      <a:round/>
                      <a:headEnd type="none" w="med" len="med"/>
                      <a:tailEnd type="none" w="med" len="med"/>
                    </a:lnT>
                  </a:tcPr>
                </a:tc>
                <a:tc>
                  <a:txBody>
                    <a:bodyPr/>
                    <a:lstStyle/>
                    <a:p>
                      <a:pPr marL="0" algn="ctr" defTabSz="914400" rtl="0" eaLnBrk="1" fontAlgn="b" latinLnBrk="0" hangingPunct="1"/>
                      <a:r>
                        <a:rPr lang="en-US" sz="1800" u="none" strike="noStrike" kern="1200" dirty="0">
                          <a:solidFill>
                            <a:schemeClr val="tx1"/>
                          </a:solidFill>
                          <a:effectLst/>
                          <a:latin typeface="+mn-lt"/>
                          <a:ea typeface="+mn-ea"/>
                          <a:cs typeface="+mn-cs"/>
                        </a:rPr>
                        <a:t>0.94</a:t>
                      </a:r>
                    </a:p>
                  </a:txBody>
                  <a:tcPr marL="9525" marR="9525" marT="9525" marB="0" anchor="b">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2204562286"/>
                  </a:ext>
                </a:extLst>
              </a:tr>
              <a:tr h="355864">
                <a:tc>
                  <a:txBody>
                    <a:bodyPr/>
                    <a:lstStyle/>
                    <a:p>
                      <a:pPr marL="0" algn="r" defTabSz="914400" rtl="0" eaLnBrk="1" fontAlgn="b" latinLnBrk="0" hangingPunct="1"/>
                      <a:r>
                        <a:rPr lang="en-US" sz="1800" b="0" u="none" strike="noStrike" kern="1200" dirty="0">
                          <a:solidFill>
                            <a:schemeClr val="tx1"/>
                          </a:solidFill>
                          <a:effectLst/>
                          <a:latin typeface="+mn-lt"/>
                          <a:ea typeface="+mn-ea"/>
                          <a:cs typeface="+mn-cs"/>
                        </a:rPr>
                        <a:t>H-O + RC</a:t>
                      </a:r>
                    </a:p>
                  </a:txBody>
                  <a:tcPr marL="9525" marR="9525" marT="9525" marB="0" anchor="ctr"/>
                </a:tc>
                <a:tc>
                  <a:txBody>
                    <a:bodyPr/>
                    <a:lstStyle/>
                    <a:p>
                      <a:pPr marL="0" algn="ctr" defTabSz="914400" rtl="0" eaLnBrk="1" fontAlgn="t" latinLnBrk="0" hangingPunct="1"/>
                      <a:r>
                        <a:rPr lang="en-US" sz="1800" b="0" i="0" u="none" strike="noStrike" kern="1200" dirty="0">
                          <a:solidFill>
                            <a:schemeClr val="tx1"/>
                          </a:solidFill>
                          <a:effectLst/>
                          <a:latin typeface="Calibri" panose="020F0502020204030204" pitchFamily="34" charset="0"/>
                          <a:ea typeface="+mn-ea"/>
                          <a:cs typeface="Calibri" panose="020F0502020204030204" pitchFamily="34" charset="0"/>
                        </a:rPr>
                        <a:t>42%</a:t>
                      </a:r>
                    </a:p>
                  </a:txBody>
                  <a:tcPr marL="6704" marR="6704" marT="6704" marB="0" anchor="ctr"/>
                </a:tc>
                <a:tc>
                  <a:txBody>
                    <a:bodyPr/>
                    <a:lstStyle/>
                    <a:p>
                      <a:pPr marL="0" algn="ctr" defTabSz="914400" rtl="0" eaLnBrk="1" fontAlgn="t" latinLnBrk="0" hangingPunct="1"/>
                      <a:r>
                        <a:rPr lang="en-US" sz="1800" b="0" i="0" u="none" strike="noStrike" kern="1200" dirty="0">
                          <a:solidFill>
                            <a:schemeClr val="tx1"/>
                          </a:solidFill>
                          <a:effectLst/>
                          <a:latin typeface="Calibri" panose="020F0502020204030204" pitchFamily="34" charset="0"/>
                          <a:ea typeface="+mn-ea"/>
                          <a:cs typeface="Calibri" panose="020F0502020204030204" pitchFamily="34" charset="0"/>
                        </a:rPr>
                        <a:t>0.83</a:t>
                      </a:r>
                    </a:p>
                  </a:txBody>
                  <a:tcPr marL="9525" marR="9525" marT="9525" marB="0" anchor="ctr"/>
                </a:tc>
                <a:tc>
                  <a:txBody>
                    <a:bodyPr/>
                    <a:lstStyle/>
                    <a:p>
                      <a:pPr marL="0" algn="ctr" defTabSz="914400" rtl="0" eaLnBrk="1" fontAlgn="t" latinLnBrk="0" hangingPunct="1"/>
                      <a:r>
                        <a:rPr lang="en-US" sz="1800" b="0" i="0" u="none" strike="noStrike" kern="1200" dirty="0">
                          <a:solidFill>
                            <a:schemeClr val="tx1"/>
                          </a:solidFill>
                          <a:effectLst/>
                          <a:latin typeface="Calibri" panose="020F0502020204030204" pitchFamily="34" charset="0"/>
                          <a:ea typeface="+mn-ea"/>
                          <a:cs typeface="Calibri" panose="020F0502020204030204" pitchFamily="34" charset="0"/>
                        </a:rPr>
                        <a:t>0.55</a:t>
                      </a:r>
                    </a:p>
                  </a:txBody>
                  <a:tcPr marL="9525" marR="9525" marT="9525" marB="0" anchor="ctr"/>
                </a:tc>
                <a:tc>
                  <a:txBody>
                    <a:bodyPr/>
                    <a:lstStyle/>
                    <a:p>
                      <a:pPr marL="0" algn="ctr" defTabSz="914400" rtl="0" eaLnBrk="1" fontAlgn="t" latinLnBrk="0" hangingPunct="1"/>
                      <a:r>
                        <a:rPr lang="en-US" sz="1800" b="0" i="0" u="none" strike="noStrike" kern="1200" dirty="0">
                          <a:solidFill>
                            <a:schemeClr val="tx1"/>
                          </a:solidFill>
                          <a:effectLst/>
                          <a:latin typeface="Calibri" panose="020F0502020204030204" pitchFamily="34" charset="0"/>
                          <a:ea typeface="+mn-ea"/>
                          <a:cs typeface="Calibri" panose="020F0502020204030204" pitchFamily="34" charset="0"/>
                        </a:rPr>
                        <a:t>0.94</a:t>
                      </a:r>
                    </a:p>
                  </a:txBody>
                  <a:tcPr marL="9525" marR="9525" marT="9525" marB="0" anchor="ctr"/>
                </a:tc>
                <a:extLst>
                  <a:ext uri="{0D108BD9-81ED-4DB2-BD59-A6C34878D82A}">
                    <a16:rowId xmlns:a16="http://schemas.microsoft.com/office/drawing/2014/main" val="3652935967"/>
                  </a:ext>
                </a:extLst>
              </a:tr>
              <a:tr h="355864">
                <a:tc>
                  <a:txBody>
                    <a:bodyPr/>
                    <a:lstStyle/>
                    <a:p>
                      <a:pPr marL="0" algn="r" defTabSz="914400" rtl="0" eaLnBrk="1" fontAlgn="b" latinLnBrk="0" hangingPunct="1"/>
                      <a:r>
                        <a:rPr lang="en-US" sz="1800" b="1" u="none" strike="noStrike" kern="1200" dirty="0">
                          <a:solidFill>
                            <a:schemeClr val="tx1"/>
                          </a:solidFill>
                          <a:effectLst/>
                          <a:latin typeface="+mn-lt"/>
                          <a:ea typeface="+mn-ea"/>
                          <a:cs typeface="+mn-cs"/>
                        </a:rPr>
                        <a:t>H-O + RC (no RCd)</a:t>
                      </a:r>
                    </a:p>
                  </a:txBody>
                  <a:tcPr marL="9525" marR="9525" marT="9525" marB="0" anchor="b"/>
                </a:tc>
                <a:tc>
                  <a:txBody>
                    <a:bodyPr/>
                    <a:lstStyle/>
                    <a:p>
                      <a:pPr algn="ctr" fontAlgn="t"/>
                      <a:r>
                        <a:rPr lang="en-US" sz="1800" b="1" i="0" u="none" strike="noStrike" dirty="0">
                          <a:solidFill>
                            <a:schemeClr val="tx1"/>
                          </a:solidFill>
                          <a:effectLst/>
                          <a:latin typeface="Calibri" panose="020F0502020204030204" pitchFamily="34" charset="0"/>
                          <a:cs typeface="Calibri" panose="020F0502020204030204" pitchFamily="34" charset="0"/>
                        </a:rPr>
                        <a:t>42%</a:t>
                      </a:r>
                    </a:p>
                  </a:txBody>
                  <a:tcPr marL="6704" marR="6704" marT="6704" marB="0" anchor="ctr"/>
                </a:tc>
                <a:tc>
                  <a:txBody>
                    <a:bodyPr/>
                    <a:lstStyle/>
                    <a:p>
                      <a:pPr marL="0" algn="ctr" defTabSz="914400" rtl="0" eaLnBrk="1" fontAlgn="b" latinLnBrk="0" hangingPunct="1"/>
                      <a:r>
                        <a:rPr lang="en-US" sz="1800" b="1" u="none" strike="noStrike" kern="1200" dirty="0">
                          <a:solidFill>
                            <a:schemeClr val="tx1"/>
                          </a:solidFill>
                          <a:effectLst/>
                          <a:latin typeface="+mn-lt"/>
                          <a:ea typeface="+mn-ea"/>
                          <a:cs typeface="+mn-cs"/>
                        </a:rPr>
                        <a:t>0.83</a:t>
                      </a:r>
                    </a:p>
                  </a:txBody>
                  <a:tcPr marL="9525" marR="9525" marT="9525" marB="0" anchor="b"/>
                </a:tc>
                <a:tc>
                  <a:txBody>
                    <a:bodyPr/>
                    <a:lstStyle/>
                    <a:p>
                      <a:pPr marL="0" algn="ctr" defTabSz="914400" rtl="0" eaLnBrk="1" fontAlgn="b" latinLnBrk="0" hangingPunct="1"/>
                      <a:r>
                        <a:rPr lang="en-US" sz="1800" b="1" u="none" strike="noStrike" kern="1200" dirty="0">
                          <a:solidFill>
                            <a:schemeClr val="tx1"/>
                          </a:solidFill>
                          <a:effectLst/>
                          <a:latin typeface="+mn-lt"/>
                          <a:ea typeface="+mn-ea"/>
                          <a:cs typeface="+mn-cs"/>
                        </a:rPr>
                        <a:t>0.54</a:t>
                      </a:r>
                    </a:p>
                  </a:txBody>
                  <a:tcPr marL="9525" marR="9525" marT="9525" marB="0"/>
                </a:tc>
                <a:tc>
                  <a:txBody>
                    <a:bodyPr/>
                    <a:lstStyle/>
                    <a:p>
                      <a:pPr marL="0" algn="ctr" defTabSz="914400" rtl="0" eaLnBrk="1" fontAlgn="b" latinLnBrk="0" hangingPunct="1"/>
                      <a:r>
                        <a:rPr lang="en-US" sz="1800" b="1" u="none" strike="noStrike" kern="1200" dirty="0">
                          <a:solidFill>
                            <a:schemeClr val="tx1"/>
                          </a:solidFill>
                          <a:effectLst/>
                          <a:latin typeface="+mn-lt"/>
                          <a:ea typeface="+mn-ea"/>
                          <a:cs typeface="+mn-cs"/>
                        </a:rPr>
                        <a:t>0.94</a:t>
                      </a:r>
                    </a:p>
                  </a:txBody>
                  <a:tcPr marL="9525" marR="9525" marT="9525" marB="0" anchor="b"/>
                </a:tc>
                <a:extLst>
                  <a:ext uri="{0D108BD9-81ED-4DB2-BD59-A6C34878D82A}">
                    <a16:rowId xmlns:a16="http://schemas.microsoft.com/office/drawing/2014/main" val="1209546464"/>
                  </a:ext>
                </a:extLst>
              </a:tr>
              <a:tr h="355864">
                <a:tc>
                  <a:txBody>
                    <a:bodyPr/>
                    <a:lstStyle/>
                    <a:p>
                      <a:pPr marL="0" algn="r" defTabSz="914400" rtl="0" eaLnBrk="1" fontAlgn="b" latinLnBrk="0" hangingPunct="1"/>
                      <a:endParaRPr lang="en-US" sz="1800" u="none" strike="noStrike" kern="1200" dirty="0">
                        <a:solidFill>
                          <a:schemeClr val="tx1"/>
                        </a:solidFill>
                        <a:effectLst/>
                        <a:latin typeface="+mn-lt"/>
                        <a:ea typeface="+mn-ea"/>
                        <a:cs typeface="+mn-cs"/>
                      </a:endParaRPr>
                    </a:p>
                  </a:txBody>
                  <a:tcPr marL="9525" marR="9525" marT="9525" marB="0" anchor="b"/>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endParaRPr lang="en-US" sz="1800" b="0" i="0" u="none" strike="noStrike" dirty="0">
                        <a:solidFill>
                          <a:srgbClr val="000000"/>
                        </a:solidFill>
                        <a:effectLst/>
                        <a:latin typeface="Calibri" panose="020F0502020204030204" pitchFamily="34" charset="0"/>
                      </a:endParaRPr>
                    </a:p>
                  </a:txBody>
                  <a:tcPr marL="15858" marR="15858" marT="15858" marB="0" anchor="ctr"/>
                </a:tc>
                <a:tc>
                  <a:txBody>
                    <a:bodyPr/>
                    <a:lstStyle/>
                    <a:p>
                      <a:pPr marL="0" algn="ctr" defTabSz="914400" rtl="0" eaLnBrk="1" fontAlgn="b" latinLnBrk="0" hangingPunct="1"/>
                      <a:endParaRPr lang="en-US" sz="1800" u="none" strike="noStrike" kern="1200" dirty="0">
                        <a:solidFill>
                          <a:schemeClr val="tx1"/>
                        </a:solidFill>
                        <a:effectLst/>
                        <a:latin typeface="+mn-lt"/>
                        <a:ea typeface="+mn-ea"/>
                        <a:cs typeface="+mn-cs"/>
                      </a:endParaRPr>
                    </a:p>
                  </a:txBody>
                  <a:tcPr marL="9525" marR="9525" marT="9525" marB="0" anchor="b"/>
                </a:tc>
                <a:tc>
                  <a:txBody>
                    <a:bodyPr/>
                    <a:lstStyle/>
                    <a:p>
                      <a:pPr marL="0" algn="ctr" defTabSz="914400" rtl="0" eaLnBrk="1" fontAlgn="b" latinLnBrk="0" hangingPunct="1"/>
                      <a:endParaRPr lang="en-US" sz="1800" u="none" strike="noStrike" kern="1200" dirty="0">
                        <a:solidFill>
                          <a:schemeClr val="tx1"/>
                        </a:solidFill>
                        <a:effectLst/>
                        <a:latin typeface="+mn-lt"/>
                        <a:ea typeface="+mn-ea"/>
                        <a:cs typeface="+mn-cs"/>
                      </a:endParaRPr>
                    </a:p>
                  </a:txBody>
                  <a:tcPr marL="9525" marR="9525" marT="9525" marB="0"/>
                </a:tc>
                <a:tc>
                  <a:txBody>
                    <a:bodyPr/>
                    <a:lstStyle/>
                    <a:p>
                      <a:pPr marL="0" algn="ctr" defTabSz="914400" rtl="0" eaLnBrk="1" fontAlgn="b" latinLnBrk="0" hangingPunct="1"/>
                      <a:endParaRPr lang="en-US" sz="1800" u="none" strike="noStrike" kern="1200" dirty="0">
                        <a:solidFill>
                          <a:schemeClr val="tx1"/>
                        </a:solidFill>
                        <a:effectLst/>
                        <a:latin typeface="+mn-lt"/>
                        <a:ea typeface="+mn-ea"/>
                        <a:cs typeface="+mn-cs"/>
                      </a:endParaRPr>
                    </a:p>
                  </a:txBody>
                  <a:tcPr marL="9525" marR="9525" marT="9525" marB="0" anchor="b"/>
                </a:tc>
                <a:extLst>
                  <a:ext uri="{0D108BD9-81ED-4DB2-BD59-A6C34878D82A}">
                    <a16:rowId xmlns:a16="http://schemas.microsoft.com/office/drawing/2014/main" val="2232436839"/>
                  </a:ext>
                </a:extLst>
              </a:tr>
            </a:tbl>
          </a:graphicData>
        </a:graphic>
      </p:graphicFrame>
      <p:sp>
        <p:nvSpPr>
          <p:cNvPr id="2" name="Title 1">
            <a:extLst>
              <a:ext uri="{FF2B5EF4-FFF2-40B4-BE49-F238E27FC236}">
                <a16:creationId xmlns:a16="http://schemas.microsoft.com/office/drawing/2014/main" id="{58880D43-9F31-AE14-CAB0-4CEB8B1D57B6}"/>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3600" kern="1200" dirty="0">
                <a:solidFill>
                  <a:srgbClr val="FFFFFF"/>
                </a:solidFill>
                <a:latin typeface="+mj-lt"/>
                <a:ea typeface="+mj-ea"/>
                <a:cs typeface="+mj-cs"/>
              </a:rPr>
              <a:t>Application to Morris et al. (2021)</a:t>
            </a:r>
          </a:p>
        </p:txBody>
      </p:sp>
      <p:graphicFrame>
        <p:nvGraphicFramePr>
          <p:cNvPr id="9" name="Chart 8">
            <a:extLst>
              <a:ext uri="{FF2B5EF4-FFF2-40B4-BE49-F238E27FC236}">
                <a16:creationId xmlns:a16="http://schemas.microsoft.com/office/drawing/2014/main" id="{A4713B3D-D19E-42C9-8921-D6DD7261B53A}"/>
              </a:ext>
            </a:extLst>
          </p:cNvPr>
          <p:cNvGraphicFramePr>
            <a:graphicFrameLocks/>
          </p:cNvGraphicFramePr>
          <p:nvPr>
            <p:extLst>
              <p:ext uri="{D42A27DB-BD31-4B8C-83A1-F6EECF244321}">
                <p14:modId xmlns:p14="http://schemas.microsoft.com/office/powerpoint/2010/main" val="91657984"/>
              </p:ext>
            </p:extLst>
          </p:nvPr>
        </p:nvGraphicFramePr>
        <p:xfrm>
          <a:off x="4776788" y="637088"/>
          <a:ext cx="6788194" cy="3369764"/>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7" name="Chart 6">
            <a:extLst>
              <a:ext uri="{FF2B5EF4-FFF2-40B4-BE49-F238E27FC236}">
                <a16:creationId xmlns:a16="http://schemas.microsoft.com/office/drawing/2014/main" id="{19518B7B-89F2-82EA-912E-FA84BBF9D182}"/>
              </a:ext>
            </a:extLst>
          </p:cNvPr>
          <p:cNvGraphicFramePr>
            <a:graphicFrameLocks/>
          </p:cNvGraphicFramePr>
          <p:nvPr>
            <p:extLst>
              <p:ext uri="{D42A27DB-BD31-4B8C-83A1-F6EECF244321}">
                <p14:modId xmlns:p14="http://schemas.microsoft.com/office/powerpoint/2010/main" val="2313584515"/>
              </p:ext>
            </p:extLst>
          </p:nvPr>
        </p:nvGraphicFramePr>
        <p:xfrm>
          <a:off x="4784770" y="583419"/>
          <a:ext cx="6780212" cy="3423432"/>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273636236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10"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hart 4">
            <a:extLst>
              <a:ext uri="{FF2B5EF4-FFF2-40B4-BE49-F238E27FC236}">
                <a16:creationId xmlns:a16="http://schemas.microsoft.com/office/drawing/2014/main" id="{4EA44186-6852-4B24-84D4-F369474E6CBF}"/>
              </a:ext>
            </a:extLst>
          </p:cNvPr>
          <p:cNvGraphicFramePr>
            <a:graphicFrameLocks/>
          </p:cNvGraphicFramePr>
          <p:nvPr/>
        </p:nvGraphicFramePr>
        <p:xfrm>
          <a:off x="4776788" y="642938"/>
          <a:ext cx="6780213" cy="336391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 name="Table 2">
            <a:extLst>
              <a:ext uri="{FF2B5EF4-FFF2-40B4-BE49-F238E27FC236}">
                <a16:creationId xmlns:a16="http://schemas.microsoft.com/office/drawing/2014/main" id="{FAB372C5-3332-437D-BAEE-063FC1D46B03}"/>
              </a:ext>
            </a:extLst>
          </p:cNvPr>
          <p:cNvGraphicFramePr>
            <a:graphicFrameLocks noGrp="1"/>
          </p:cNvGraphicFramePr>
          <p:nvPr>
            <p:extLst>
              <p:ext uri="{D42A27DB-BD31-4B8C-83A1-F6EECF244321}">
                <p14:modId xmlns:p14="http://schemas.microsoft.com/office/powerpoint/2010/main" val="2680178541"/>
              </p:ext>
            </p:extLst>
          </p:nvPr>
        </p:nvGraphicFramePr>
        <p:xfrm>
          <a:off x="4776788" y="4085729"/>
          <a:ext cx="6788197" cy="1779320"/>
        </p:xfrm>
        <a:graphic>
          <a:graphicData uri="http://schemas.openxmlformats.org/drawingml/2006/table">
            <a:tbl>
              <a:tblPr bandRow="1">
                <a:tableStyleId>{2D5ABB26-0587-4C30-8999-92F81FD0307C}</a:tableStyleId>
              </a:tblPr>
              <a:tblGrid>
                <a:gridCol w="1948865">
                  <a:extLst>
                    <a:ext uri="{9D8B030D-6E8A-4147-A177-3AD203B41FA5}">
                      <a16:colId xmlns:a16="http://schemas.microsoft.com/office/drawing/2014/main" val="919882019"/>
                    </a:ext>
                  </a:extLst>
                </a:gridCol>
                <a:gridCol w="1209833">
                  <a:extLst>
                    <a:ext uri="{9D8B030D-6E8A-4147-A177-3AD203B41FA5}">
                      <a16:colId xmlns:a16="http://schemas.microsoft.com/office/drawing/2014/main" val="549682957"/>
                    </a:ext>
                  </a:extLst>
                </a:gridCol>
                <a:gridCol w="1209833">
                  <a:extLst>
                    <a:ext uri="{9D8B030D-6E8A-4147-A177-3AD203B41FA5}">
                      <a16:colId xmlns:a16="http://schemas.microsoft.com/office/drawing/2014/main" val="2425735205"/>
                    </a:ext>
                  </a:extLst>
                </a:gridCol>
                <a:gridCol w="1209833">
                  <a:extLst>
                    <a:ext uri="{9D8B030D-6E8A-4147-A177-3AD203B41FA5}">
                      <a16:colId xmlns:a16="http://schemas.microsoft.com/office/drawing/2014/main" val="2326352363"/>
                    </a:ext>
                  </a:extLst>
                </a:gridCol>
                <a:gridCol w="1209833">
                  <a:extLst>
                    <a:ext uri="{9D8B030D-6E8A-4147-A177-3AD203B41FA5}">
                      <a16:colId xmlns:a16="http://schemas.microsoft.com/office/drawing/2014/main" val="1652180211"/>
                    </a:ext>
                  </a:extLst>
                </a:gridCol>
              </a:tblGrid>
              <a:tr h="355864">
                <a:tc>
                  <a:txBody>
                    <a:bodyPr/>
                    <a:lstStyle/>
                    <a:p>
                      <a:pPr algn="ctr" fontAlgn="b"/>
                      <a:endParaRPr lang="en-US" sz="1800" b="0" i="0" u="none" strike="noStrike" dirty="0">
                        <a:solidFill>
                          <a:srgbClr val="000000"/>
                        </a:solidFill>
                        <a:effectLst/>
                        <a:latin typeface="Calibri" panose="020F0502020204030204" pitchFamily="34" charset="0"/>
                      </a:endParaRPr>
                    </a:p>
                  </a:txBody>
                  <a:tcPr marL="15858" marR="15858" marT="15858" marB="0" anchor="ctr">
                    <a:lnB w="12700" cap="flat" cmpd="sng" algn="ctr">
                      <a:solidFill>
                        <a:schemeClr val="tx1"/>
                      </a:solidFill>
                      <a:prstDash val="solid"/>
                      <a:round/>
                      <a:headEnd type="none" w="med" len="med"/>
                      <a:tailEnd type="none" w="med" len="med"/>
                    </a:lnB>
                  </a:tcPr>
                </a:tc>
                <a:tc>
                  <a:txBody>
                    <a:bodyPr/>
                    <a:lstStyle/>
                    <a:p>
                      <a:pPr algn="ctr" fontAlgn="b"/>
                      <a:r>
                        <a:rPr lang="en-US" sz="1800" b="0" i="0" u="none" strike="noStrike" dirty="0">
                          <a:solidFill>
                            <a:srgbClr val="000000"/>
                          </a:solidFill>
                          <a:effectLst/>
                          <a:latin typeface="Calibri" panose="020F0502020204030204" pitchFamily="34" charset="0"/>
                        </a:rPr>
                        <a:t>% Elevated</a:t>
                      </a:r>
                    </a:p>
                  </a:txBody>
                  <a:tcPr marL="15858" marR="15858" marT="15858" marB="0" anchor="ctr">
                    <a:lnB w="12700" cap="flat" cmpd="sng" algn="ctr">
                      <a:solidFill>
                        <a:schemeClr val="tx1"/>
                      </a:solidFill>
                      <a:prstDash val="solid"/>
                      <a:round/>
                      <a:headEnd type="none" w="med" len="med"/>
                      <a:tailEnd type="none" w="med" len="med"/>
                    </a:lnB>
                  </a:tcPr>
                </a:tc>
                <a:tc>
                  <a:txBody>
                    <a:bodyPr/>
                    <a:lstStyle/>
                    <a:p>
                      <a:pPr algn="ctr" fontAlgn="ctr"/>
                      <a:r>
                        <a:rPr lang="en-US" sz="1800" u="none" strike="noStrike" dirty="0">
                          <a:effectLst/>
                        </a:rPr>
                        <a:t>AUC</a:t>
                      </a:r>
                      <a:endParaRPr lang="en-US" sz="1800" b="0" i="0" u="none" strike="noStrike" dirty="0">
                        <a:solidFill>
                          <a:srgbClr val="000000"/>
                        </a:solidFill>
                        <a:effectLst/>
                        <a:latin typeface="Calibri" panose="020F0502020204030204" pitchFamily="34" charset="0"/>
                      </a:endParaRPr>
                    </a:p>
                  </a:txBody>
                  <a:tcPr marL="15858" marR="15858" marT="15858" marB="0" anchor="ctr">
                    <a:lnB w="12700" cap="flat" cmpd="sng" algn="ctr">
                      <a:solidFill>
                        <a:schemeClr val="tx1"/>
                      </a:solidFill>
                      <a:prstDash val="solid"/>
                      <a:round/>
                      <a:headEnd type="none" w="med" len="med"/>
                      <a:tailEnd type="none" w="med" len="med"/>
                    </a:lnB>
                  </a:tcPr>
                </a:tc>
                <a:tc>
                  <a:txBody>
                    <a:bodyPr/>
                    <a:lstStyle/>
                    <a:p>
                      <a:pPr algn="ctr" fontAlgn="ctr"/>
                      <a:r>
                        <a:rPr lang="en-US" sz="1800" u="none" strike="noStrike" dirty="0">
                          <a:effectLst/>
                        </a:rPr>
                        <a:t>Sensitivity</a:t>
                      </a:r>
                      <a:endParaRPr lang="en-US" sz="1800" b="0" i="0" u="none" strike="noStrike" dirty="0">
                        <a:solidFill>
                          <a:srgbClr val="000000"/>
                        </a:solidFill>
                        <a:effectLst/>
                        <a:latin typeface="Calibri" panose="020F0502020204030204" pitchFamily="34" charset="0"/>
                      </a:endParaRPr>
                    </a:p>
                  </a:txBody>
                  <a:tcPr marL="15858" marR="15858" marT="15858" marB="0" anchor="ctr">
                    <a:lnB w="12700" cap="flat" cmpd="sng" algn="ctr">
                      <a:solidFill>
                        <a:schemeClr val="tx1"/>
                      </a:solidFill>
                      <a:prstDash val="solid"/>
                      <a:round/>
                      <a:headEnd type="none" w="med" len="med"/>
                      <a:tailEnd type="none" w="med" len="med"/>
                    </a:lnB>
                  </a:tcPr>
                </a:tc>
                <a:tc>
                  <a:txBody>
                    <a:bodyPr/>
                    <a:lstStyle/>
                    <a:p>
                      <a:pPr algn="ctr" fontAlgn="ctr"/>
                      <a:r>
                        <a:rPr lang="en-US" sz="1800" u="none" strike="noStrike" dirty="0">
                          <a:effectLst/>
                        </a:rPr>
                        <a:t>Specificity</a:t>
                      </a:r>
                      <a:endParaRPr lang="en-US" sz="1800" b="0" i="0" u="none" strike="noStrike" dirty="0">
                        <a:solidFill>
                          <a:srgbClr val="000000"/>
                        </a:solidFill>
                        <a:effectLst/>
                        <a:latin typeface="Calibri" panose="020F0502020204030204" pitchFamily="34" charset="0"/>
                      </a:endParaRPr>
                    </a:p>
                  </a:txBody>
                  <a:tcPr marL="15858" marR="15858" marT="15858" marB="0" anchor="ct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42940158"/>
                  </a:ext>
                </a:extLst>
              </a:tr>
              <a:tr h="355864">
                <a:tc>
                  <a:txBody>
                    <a:bodyPr/>
                    <a:lstStyle/>
                    <a:p>
                      <a:pPr marL="0" algn="r" defTabSz="914400" rtl="0" eaLnBrk="1" fontAlgn="b" latinLnBrk="0" hangingPunct="1"/>
                      <a:r>
                        <a:rPr lang="en-US" sz="1800" u="none" strike="noStrike" kern="1200" dirty="0">
                          <a:solidFill>
                            <a:schemeClr val="tx1"/>
                          </a:solidFill>
                          <a:effectLst/>
                          <a:latin typeface="+mn-lt"/>
                          <a:ea typeface="+mn-ea"/>
                          <a:cs typeface="+mn-cs"/>
                        </a:rPr>
                        <a:t>H-O Only</a:t>
                      </a:r>
                    </a:p>
                  </a:txBody>
                  <a:tcPr marL="9525" marR="9525" marT="9525" marB="0" anchor="b">
                    <a:lnT w="12700" cap="flat" cmpd="sng" algn="ctr">
                      <a:solidFill>
                        <a:schemeClr val="tx1"/>
                      </a:solidFill>
                      <a:prstDash val="solid"/>
                      <a:round/>
                      <a:headEnd type="none" w="med" len="med"/>
                      <a:tailEnd type="none" w="med" len="med"/>
                    </a:lnT>
                  </a:tcPr>
                </a:tc>
                <a:tc>
                  <a:txBody>
                    <a:bodyPr/>
                    <a:lstStyle/>
                    <a:p>
                      <a:pPr algn="ctr" fontAlgn="t"/>
                      <a:r>
                        <a:rPr lang="en-US" sz="1800" b="0" i="0" u="none" strike="noStrike" dirty="0">
                          <a:solidFill>
                            <a:schemeClr val="tx1"/>
                          </a:solidFill>
                          <a:effectLst/>
                          <a:latin typeface="Calibri" panose="020F0502020204030204" pitchFamily="34" charset="0"/>
                          <a:cs typeface="Calibri" panose="020F0502020204030204" pitchFamily="34" charset="0"/>
                        </a:rPr>
                        <a:t>42%</a:t>
                      </a:r>
                    </a:p>
                  </a:txBody>
                  <a:tcPr marL="6704" marR="6704" marT="6704" marB="0" anchor="ctr">
                    <a:lnT w="12700" cap="flat" cmpd="sng" algn="ctr">
                      <a:solidFill>
                        <a:schemeClr val="tx1"/>
                      </a:solidFill>
                      <a:prstDash val="solid"/>
                      <a:round/>
                      <a:headEnd type="none" w="med" len="med"/>
                      <a:tailEnd type="none" w="med" len="med"/>
                    </a:lnT>
                  </a:tcPr>
                </a:tc>
                <a:tc>
                  <a:txBody>
                    <a:bodyPr/>
                    <a:lstStyle/>
                    <a:p>
                      <a:pPr marL="0" algn="ctr" defTabSz="914400" rtl="0" eaLnBrk="1" fontAlgn="b" latinLnBrk="0" hangingPunct="1"/>
                      <a:r>
                        <a:rPr lang="en-US" sz="1800" u="none" strike="noStrike" kern="1200" dirty="0">
                          <a:solidFill>
                            <a:schemeClr val="tx1"/>
                          </a:solidFill>
                          <a:effectLst/>
                          <a:latin typeface="+mn-lt"/>
                          <a:ea typeface="+mn-ea"/>
                          <a:cs typeface="+mn-cs"/>
                        </a:rPr>
                        <a:t>0.81</a:t>
                      </a:r>
                    </a:p>
                  </a:txBody>
                  <a:tcPr marL="9525" marR="9525" marT="9525" marB="0" anchor="b">
                    <a:lnT w="12700" cap="flat" cmpd="sng" algn="ctr">
                      <a:solidFill>
                        <a:schemeClr val="tx1"/>
                      </a:solidFill>
                      <a:prstDash val="solid"/>
                      <a:round/>
                      <a:headEnd type="none" w="med" len="med"/>
                      <a:tailEnd type="none" w="med" len="med"/>
                    </a:lnT>
                  </a:tcPr>
                </a:tc>
                <a:tc>
                  <a:txBody>
                    <a:bodyPr/>
                    <a:lstStyle/>
                    <a:p>
                      <a:pPr marL="0" algn="ctr" defTabSz="914400" rtl="0" eaLnBrk="1" fontAlgn="b" latinLnBrk="0" hangingPunct="1"/>
                      <a:r>
                        <a:rPr lang="en-US" sz="1800" u="none" strike="noStrike" kern="1200" dirty="0">
                          <a:solidFill>
                            <a:schemeClr val="tx1"/>
                          </a:solidFill>
                          <a:effectLst/>
                          <a:latin typeface="+mn-lt"/>
                          <a:ea typeface="+mn-ea"/>
                          <a:cs typeface="+mn-cs"/>
                        </a:rPr>
                        <a:t>0.54</a:t>
                      </a:r>
                    </a:p>
                  </a:txBody>
                  <a:tcPr marL="9525" marR="9525" marT="9525" marB="0">
                    <a:lnT w="12700" cap="flat" cmpd="sng" algn="ctr">
                      <a:solidFill>
                        <a:schemeClr val="tx1"/>
                      </a:solidFill>
                      <a:prstDash val="solid"/>
                      <a:round/>
                      <a:headEnd type="none" w="med" len="med"/>
                      <a:tailEnd type="none" w="med" len="med"/>
                    </a:lnT>
                  </a:tcPr>
                </a:tc>
                <a:tc>
                  <a:txBody>
                    <a:bodyPr/>
                    <a:lstStyle/>
                    <a:p>
                      <a:pPr marL="0" algn="ctr" defTabSz="914400" rtl="0" eaLnBrk="1" fontAlgn="b" latinLnBrk="0" hangingPunct="1"/>
                      <a:r>
                        <a:rPr lang="en-US" sz="1800" u="none" strike="noStrike" kern="1200" dirty="0">
                          <a:solidFill>
                            <a:schemeClr val="tx1"/>
                          </a:solidFill>
                          <a:effectLst/>
                          <a:latin typeface="+mn-lt"/>
                          <a:ea typeface="+mn-ea"/>
                          <a:cs typeface="+mn-cs"/>
                        </a:rPr>
                        <a:t>0.94</a:t>
                      </a:r>
                    </a:p>
                  </a:txBody>
                  <a:tcPr marL="9525" marR="9525" marT="9525" marB="0" anchor="b">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2204562286"/>
                  </a:ext>
                </a:extLst>
              </a:tr>
              <a:tr h="355864">
                <a:tc>
                  <a:txBody>
                    <a:bodyPr/>
                    <a:lstStyle/>
                    <a:p>
                      <a:pPr marL="0" algn="r" defTabSz="914400" rtl="0" eaLnBrk="1" fontAlgn="b" latinLnBrk="0" hangingPunct="1"/>
                      <a:r>
                        <a:rPr lang="en-US" sz="1800" b="0" u="none" strike="noStrike" kern="1200" dirty="0">
                          <a:solidFill>
                            <a:schemeClr val="tx1"/>
                          </a:solidFill>
                          <a:effectLst/>
                          <a:latin typeface="+mn-lt"/>
                          <a:ea typeface="+mn-ea"/>
                          <a:cs typeface="+mn-cs"/>
                        </a:rPr>
                        <a:t>H-O + RC</a:t>
                      </a:r>
                    </a:p>
                  </a:txBody>
                  <a:tcPr marL="9525" marR="9525" marT="9525" marB="0" anchor="ctr"/>
                </a:tc>
                <a:tc>
                  <a:txBody>
                    <a:bodyPr/>
                    <a:lstStyle/>
                    <a:p>
                      <a:pPr marL="0" algn="ctr" defTabSz="914400" rtl="0" eaLnBrk="1" fontAlgn="t" latinLnBrk="0" hangingPunct="1"/>
                      <a:r>
                        <a:rPr lang="en-US" sz="1800" b="0" i="0" u="none" strike="noStrike" kern="1200" dirty="0">
                          <a:solidFill>
                            <a:schemeClr val="tx1"/>
                          </a:solidFill>
                          <a:effectLst/>
                          <a:latin typeface="Calibri" panose="020F0502020204030204" pitchFamily="34" charset="0"/>
                          <a:ea typeface="+mn-ea"/>
                          <a:cs typeface="Calibri" panose="020F0502020204030204" pitchFamily="34" charset="0"/>
                        </a:rPr>
                        <a:t>42%</a:t>
                      </a:r>
                    </a:p>
                  </a:txBody>
                  <a:tcPr marL="6704" marR="6704" marT="6704" marB="0" anchor="ctr"/>
                </a:tc>
                <a:tc>
                  <a:txBody>
                    <a:bodyPr/>
                    <a:lstStyle/>
                    <a:p>
                      <a:pPr marL="0" algn="ctr" defTabSz="914400" rtl="0" eaLnBrk="1" fontAlgn="t" latinLnBrk="0" hangingPunct="1"/>
                      <a:r>
                        <a:rPr lang="en-US" sz="1800" b="0" i="0" u="none" strike="noStrike" kern="1200" dirty="0">
                          <a:solidFill>
                            <a:schemeClr val="tx1"/>
                          </a:solidFill>
                          <a:effectLst/>
                          <a:latin typeface="Calibri" panose="020F0502020204030204" pitchFamily="34" charset="0"/>
                          <a:ea typeface="+mn-ea"/>
                          <a:cs typeface="Calibri" panose="020F0502020204030204" pitchFamily="34" charset="0"/>
                        </a:rPr>
                        <a:t>0.83</a:t>
                      </a:r>
                    </a:p>
                  </a:txBody>
                  <a:tcPr marL="9525" marR="9525" marT="9525" marB="0" anchor="ctr"/>
                </a:tc>
                <a:tc>
                  <a:txBody>
                    <a:bodyPr/>
                    <a:lstStyle/>
                    <a:p>
                      <a:pPr marL="0" algn="ctr" defTabSz="914400" rtl="0" eaLnBrk="1" fontAlgn="t" latinLnBrk="0" hangingPunct="1"/>
                      <a:r>
                        <a:rPr lang="en-US" sz="1800" b="0" i="0" u="none" strike="noStrike" kern="1200" dirty="0">
                          <a:solidFill>
                            <a:schemeClr val="tx1"/>
                          </a:solidFill>
                          <a:effectLst/>
                          <a:latin typeface="Calibri" panose="020F0502020204030204" pitchFamily="34" charset="0"/>
                          <a:ea typeface="+mn-ea"/>
                          <a:cs typeface="Calibri" panose="020F0502020204030204" pitchFamily="34" charset="0"/>
                        </a:rPr>
                        <a:t>0.55</a:t>
                      </a:r>
                    </a:p>
                  </a:txBody>
                  <a:tcPr marL="9525" marR="9525" marT="9525" marB="0" anchor="ctr"/>
                </a:tc>
                <a:tc>
                  <a:txBody>
                    <a:bodyPr/>
                    <a:lstStyle/>
                    <a:p>
                      <a:pPr marL="0" algn="ctr" defTabSz="914400" rtl="0" eaLnBrk="1" fontAlgn="t" latinLnBrk="0" hangingPunct="1"/>
                      <a:r>
                        <a:rPr lang="en-US" sz="1800" b="0" i="0" u="none" strike="noStrike" kern="1200" dirty="0">
                          <a:solidFill>
                            <a:schemeClr val="tx1"/>
                          </a:solidFill>
                          <a:effectLst/>
                          <a:latin typeface="Calibri" panose="020F0502020204030204" pitchFamily="34" charset="0"/>
                          <a:ea typeface="+mn-ea"/>
                          <a:cs typeface="Calibri" panose="020F0502020204030204" pitchFamily="34" charset="0"/>
                        </a:rPr>
                        <a:t>0.94</a:t>
                      </a:r>
                    </a:p>
                  </a:txBody>
                  <a:tcPr marL="9525" marR="9525" marT="9525" marB="0" anchor="ctr"/>
                </a:tc>
                <a:extLst>
                  <a:ext uri="{0D108BD9-81ED-4DB2-BD59-A6C34878D82A}">
                    <a16:rowId xmlns:a16="http://schemas.microsoft.com/office/drawing/2014/main" val="3652935967"/>
                  </a:ext>
                </a:extLst>
              </a:tr>
              <a:tr h="355864">
                <a:tc>
                  <a:txBody>
                    <a:bodyPr/>
                    <a:lstStyle/>
                    <a:p>
                      <a:pPr marL="0" algn="r" defTabSz="914400" rtl="0" eaLnBrk="1" fontAlgn="b" latinLnBrk="0" hangingPunct="1"/>
                      <a:r>
                        <a:rPr lang="en-US" sz="1800" u="none" strike="noStrike" kern="1200" dirty="0">
                          <a:solidFill>
                            <a:schemeClr val="tx1"/>
                          </a:solidFill>
                          <a:effectLst/>
                          <a:latin typeface="+mn-lt"/>
                          <a:ea typeface="+mn-ea"/>
                          <a:cs typeface="+mn-cs"/>
                        </a:rPr>
                        <a:t>H-O + RC (no RCd)</a:t>
                      </a:r>
                    </a:p>
                  </a:txBody>
                  <a:tcPr marL="9525" marR="9525" marT="9525" marB="0" anchor="b"/>
                </a:tc>
                <a:tc>
                  <a:txBody>
                    <a:bodyPr/>
                    <a:lstStyle/>
                    <a:p>
                      <a:pPr algn="ctr" fontAlgn="t"/>
                      <a:r>
                        <a:rPr lang="en-US" sz="1800" b="0" i="0" u="none" strike="noStrike" dirty="0">
                          <a:solidFill>
                            <a:schemeClr val="tx1"/>
                          </a:solidFill>
                          <a:effectLst/>
                          <a:latin typeface="Calibri" panose="020F0502020204030204" pitchFamily="34" charset="0"/>
                          <a:cs typeface="Calibri" panose="020F0502020204030204" pitchFamily="34" charset="0"/>
                        </a:rPr>
                        <a:t>42%</a:t>
                      </a:r>
                    </a:p>
                  </a:txBody>
                  <a:tcPr marL="6704" marR="6704" marT="6704" marB="0" anchor="ctr"/>
                </a:tc>
                <a:tc>
                  <a:txBody>
                    <a:bodyPr/>
                    <a:lstStyle/>
                    <a:p>
                      <a:pPr marL="0" algn="ctr" defTabSz="914400" rtl="0" eaLnBrk="1" fontAlgn="b" latinLnBrk="0" hangingPunct="1"/>
                      <a:r>
                        <a:rPr lang="en-US" sz="1800" u="none" strike="noStrike" kern="1200" dirty="0">
                          <a:solidFill>
                            <a:schemeClr val="tx1"/>
                          </a:solidFill>
                          <a:effectLst/>
                          <a:latin typeface="+mn-lt"/>
                          <a:ea typeface="+mn-ea"/>
                          <a:cs typeface="+mn-cs"/>
                        </a:rPr>
                        <a:t>0.83</a:t>
                      </a:r>
                    </a:p>
                  </a:txBody>
                  <a:tcPr marL="9525" marR="9525" marT="9525" marB="0" anchor="b"/>
                </a:tc>
                <a:tc>
                  <a:txBody>
                    <a:bodyPr/>
                    <a:lstStyle/>
                    <a:p>
                      <a:pPr marL="0" algn="ctr" defTabSz="914400" rtl="0" eaLnBrk="1" fontAlgn="b" latinLnBrk="0" hangingPunct="1"/>
                      <a:r>
                        <a:rPr lang="en-US" sz="1800" u="none" strike="noStrike" kern="1200" dirty="0">
                          <a:solidFill>
                            <a:schemeClr val="tx1"/>
                          </a:solidFill>
                          <a:effectLst/>
                          <a:latin typeface="+mn-lt"/>
                          <a:ea typeface="+mn-ea"/>
                          <a:cs typeface="+mn-cs"/>
                        </a:rPr>
                        <a:t>0.54</a:t>
                      </a:r>
                    </a:p>
                  </a:txBody>
                  <a:tcPr marL="9525" marR="9525" marT="9525" marB="0"/>
                </a:tc>
                <a:tc>
                  <a:txBody>
                    <a:bodyPr/>
                    <a:lstStyle/>
                    <a:p>
                      <a:pPr marL="0" algn="ctr" defTabSz="914400" rtl="0" eaLnBrk="1" fontAlgn="b" latinLnBrk="0" hangingPunct="1"/>
                      <a:r>
                        <a:rPr lang="en-US" sz="1800" u="none" strike="noStrike" kern="1200" dirty="0">
                          <a:solidFill>
                            <a:schemeClr val="tx1"/>
                          </a:solidFill>
                          <a:effectLst/>
                          <a:latin typeface="+mn-lt"/>
                          <a:ea typeface="+mn-ea"/>
                          <a:cs typeface="+mn-cs"/>
                        </a:rPr>
                        <a:t>0.94</a:t>
                      </a:r>
                    </a:p>
                  </a:txBody>
                  <a:tcPr marL="9525" marR="9525" marT="9525" marB="0" anchor="b"/>
                </a:tc>
                <a:extLst>
                  <a:ext uri="{0D108BD9-81ED-4DB2-BD59-A6C34878D82A}">
                    <a16:rowId xmlns:a16="http://schemas.microsoft.com/office/drawing/2014/main" val="1209546464"/>
                  </a:ext>
                </a:extLst>
              </a:tr>
              <a:tr h="355864">
                <a:tc>
                  <a:txBody>
                    <a:bodyPr/>
                    <a:lstStyle/>
                    <a:p>
                      <a:pPr marL="0" algn="r" defTabSz="914400" rtl="0" eaLnBrk="1" fontAlgn="b" latinLnBrk="0" hangingPunct="1"/>
                      <a:r>
                        <a:rPr lang="en-US" sz="1800" b="1" u="none" strike="noStrike" kern="1200" dirty="0">
                          <a:solidFill>
                            <a:schemeClr val="tx1"/>
                          </a:solidFill>
                          <a:effectLst/>
                          <a:latin typeface="+mn-lt"/>
                          <a:ea typeface="+mn-ea"/>
                          <a:cs typeface="+mn-cs"/>
                        </a:rPr>
                        <a:t>RC Only</a:t>
                      </a:r>
                    </a:p>
                  </a:txBody>
                  <a:tcPr marL="9525" marR="9525" marT="9525" marB="0" anchor="b"/>
                </a:tc>
                <a:tc>
                  <a:txBody>
                    <a:bodyPr/>
                    <a:lstStyle/>
                    <a:p>
                      <a:pPr algn="ctr" fontAlgn="t"/>
                      <a:r>
                        <a:rPr lang="en-US" sz="1800" b="1" i="0" u="none" strike="noStrike" dirty="0">
                          <a:solidFill>
                            <a:schemeClr val="tx1"/>
                          </a:solidFill>
                          <a:effectLst/>
                          <a:latin typeface="Calibri" panose="020F0502020204030204" pitchFamily="34" charset="0"/>
                          <a:cs typeface="Calibri" panose="020F0502020204030204" pitchFamily="34" charset="0"/>
                        </a:rPr>
                        <a:t>42%</a:t>
                      </a:r>
                    </a:p>
                  </a:txBody>
                  <a:tcPr marL="6704" marR="6704" marT="6704" marB="0" anchor="ctr"/>
                </a:tc>
                <a:tc>
                  <a:txBody>
                    <a:bodyPr/>
                    <a:lstStyle/>
                    <a:p>
                      <a:pPr marL="0" algn="ctr" defTabSz="914400" rtl="0" eaLnBrk="1" fontAlgn="b" latinLnBrk="0" hangingPunct="1"/>
                      <a:r>
                        <a:rPr lang="en-US" sz="1800" b="1" u="none" strike="noStrike" kern="1200" dirty="0">
                          <a:solidFill>
                            <a:schemeClr val="tx1"/>
                          </a:solidFill>
                          <a:effectLst/>
                          <a:latin typeface="+mn-lt"/>
                          <a:ea typeface="+mn-ea"/>
                          <a:cs typeface="+mn-cs"/>
                        </a:rPr>
                        <a:t>0.83</a:t>
                      </a:r>
                    </a:p>
                  </a:txBody>
                  <a:tcPr marL="9525" marR="9525" marT="9525" marB="0" anchor="b"/>
                </a:tc>
                <a:tc>
                  <a:txBody>
                    <a:bodyPr/>
                    <a:lstStyle/>
                    <a:p>
                      <a:pPr marL="0" algn="ctr" defTabSz="914400" rtl="0" eaLnBrk="1" fontAlgn="b" latinLnBrk="0" hangingPunct="1"/>
                      <a:r>
                        <a:rPr lang="en-US" sz="1800" b="1" u="none" strike="noStrike" kern="1200" dirty="0">
                          <a:solidFill>
                            <a:schemeClr val="tx1"/>
                          </a:solidFill>
                          <a:effectLst/>
                          <a:latin typeface="+mn-lt"/>
                          <a:ea typeface="+mn-ea"/>
                          <a:cs typeface="+mn-cs"/>
                        </a:rPr>
                        <a:t>0.56</a:t>
                      </a:r>
                    </a:p>
                  </a:txBody>
                  <a:tcPr marL="9525" marR="9525" marT="9525" marB="0"/>
                </a:tc>
                <a:tc>
                  <a:txBody>
                    <a:bodyPr/>
                    <a:lstStyle/>
                    <a:p>
                      <a:pPr marL="0" algn="ctr" defTabSz="914400" rtl="0" eaLnBrk="1" fontAlgn="b" latinLnBrk="0" hangingPunct="1"/>
                      <a:r>
                        <a:rPr lang="en-US" sz="1800" b="1" u="none" strike="noStrike" kern="1200" dirty="0">
                          <a:solidFill>
                            <a:schemeClr val="tx1"/>
                          </a:solidFill>
                          <a:effectLst/>
                          <a:latin typeface="+mn-lt"/>
                          <a:ea typeface="+mn-ea"/>
                          <a:cs typeface="+mn-cs"/>
                        </a:rPr>
                        <a:t>0.94</a:t>
                      </a:r>
                    </a:p>
                  </a:txBody>
                  <a:tcPr marL="9525" marR="9525" marT="9525" marB="0" anchor="b"/>
                </a:tc>
                <a:extLst>
                  <a:ext uri="{0D108BD9-81ED-4DB2-BD59-A6C34878D82A}">
                    <a16:rowId xmlns:a16="http://schemas.microsoft.com/office/drawing/2014/main" val="2232436839"/>
                  </a:ext>
                </a:extLst>
              </a:tr>
            </a:tbl>
          </a:graphicData>
        </a:graphic>
      </p:graphicFrame>
      <p:sp>
        <p:nvSpPr>
          <p:cNvPr id="2" name="Title 1">
            <a:extLst>
              <a:ext uri="{FF2B5EF4-FFF2-40B4-BE49-F238E27FC236}">
                <a16:creationId xmlns:a16="http://schemas.microsoft.com/office/drawing/2014/main" id="{58880D43-9F31-AE14-CAB0-4CEB8B1D57B6}"/>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3600" kern="1200" dirty="0">
                <a:solidFill>
                  <a:srgbClr val="FFFFFF"/>
                </a:solidFill>
                <a:latin typeface="+mj-lt"/>
                <a:ea typeface="+mj-ea"/>
                <a:cs typeface="+mj-cs"/>
              </a:rPr>
              <a:t>Application to Morris et al. (2021)</a:t>
            </a:r>
          </a:p>
        </p:txBody>
      </p:sp>
      <p:graphicFrame>
        <p:nvGraphicFramePr>
          <p:cNvPr id="9" name="Chart 8">
            <a:extLst>
              <a:ext uri="{FF2B5EF4-FFF2-40B4-BE49-F238E27FC236}">
                <a16:creationId xmlns:a16="http://schemas.microsoft.com/office/drawing/2014/main" id="{A4713B3D-D19E-42C9-8921-D6DD7261B53A}"/>
              </a:ext>
            </a:extLst>
          </p:cNvPr>
          <p:cNvGraphicFramePr>
            <a:graphicFrameLocks/>
          </p:cNvGraphicFramePr>
          <p:nvPr>
            <p:extLst>
              <p:ext uri="{D42A27DB-BD31-4B8C-83A1-F6EECF244321}">
                <p14:modId xmlns:p14="http://schemas.microsoft.com/office/powerpoint/2010/main" val="606336672"/>
              </p:ext>
            </p:extLst>
          </p:nvPr>
        </p:nvGraphicFramePr>
        <p:xfrm>
          <a:off x="4776788" y="637088"/>
          <a:ext cx="6788194" cy="3369764"/>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7" name="Chart 6">
            <a:extLst>
              <a:ext uri="{FF2B5EF4-FFF2-40B4-BE49-F238E27FC236}">
                <a16:creationId xmlns:a16="http://schemas.microsoft.com/office/drawing/2014/main" id="{A4713B3D-D19E-42C9-8921-D6DD7261B53A}"/>
              </a:ext>
            </a:extLst>
          </p:cNvPr>
          <p:cNvGraphicFramePr>
            <a:graphicFrameLocks/>
          </p:cNvGraphicFramePr>
          <p:nvPr>
            <p:extLst>
              <p:ext uri="{D42A27DB-BD31-4B8C-83A1-F6EECF244321}">
                <p14:modId xmlns:p14="http://schemas.microsoft.com/office/powerpoint/2010/main" val="1084114686"/>
              </p:ext>
            </p:extLst>
          </p:nvPr>
        </p:nvGraphicFramePr>
        <p:xfrm>
          <a:off x="4776787" y="644475"/>
          <a:ext cx="6788193" cy="3369764"/>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8" name="Chart 7">
            <a:extLst>
              <a:ext uri="{FF2B5EF4-FFF2-40B4-BE49-F238E27FC236}">
                <a16:creationId xmlns:a16="http://schemas.microsoft.com/office/drawing/2014/main" id="{941BC504-AF05-9F6A-27A1-529E0E8234C2}"/>
              </a:ext>
            </a:extLst>
          </p:cNvPr>
          <p:cNvGraphicFramePr>
            <a:graphicFrameLocks/>
          </p:cNvGraphicFramePr>
          <p:nvPr>
            <p:extLst>
              <p:ext uri="{D42A27DB-BD31-4B8C-83A1-F6EECF244321}">
                <p14:modId xmlns:p14="http://schemas.microsoft.com/office/powerpoint/2010/main" val="2999775217"/>
              </p:ext>
            </p:extLst>
          </p:nvPr>
        </p:nvGraphicFramePr>
        <p:xfrm>
          <a:off x="4784770" y="583419"/>
          <a:ext cx="6780212" cy="3423432"/>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190350781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hart 4">
            <a:extLst>
              <a:ext uri="{FF2B5EF4-FFF2-40B4-BE49-F238E27FC236}">
                <a16:creationId xmlns:a16="http://schemas.microsoft.com/office/drawing/2014/main" id="{4EA44186-6852-4B24-84D4-F369474E6CBF}"/>
              </a:ext>
            </a:extLst>
          </p:cNvPr>
          <p:cNvGraphicFramePr>
            <a:graphicFrameLocks/>
          </p:cNvGraphicFramePr>
          <p:nvPr/>
        </p:nvGraphicFramePr>
        <p:xfrm>
          <a:off x="4776788" y="642938"/>
          <a:ext cx="6780213" cy="336391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 name="Table 2">
            <a:extLst>
              <a:ext uri="{FF2B5EF4-FFF2-40B4-BE49-F238E27FC236}">
                <a16:creationId xmlns:a16="http://schemas.microsoft.com/office/drawing/2014/main" id="{FAB372C5-3332-437D-BAEE-063FC1D46B03}"/>
              </a:ext>
            </a:extLst>
          </p:cNvPr>
          <p:cNvGraphicFramePr>
            <a:graphicFrameLocks noGrp="1"/>
          </p:cNvGraphicFramePr>
          <p:nvPr>
            <p:extLst>
              <p:ext uri="{D42A27DB-BD31-4B8C-83A1-F6EECF244321}">
                <p14:modId xmlns:p14="http://schemas.microsoft.com/office/powerpoint/2010/main" val="3656568556"/>
              </p:ext>
            </p:extLst>
          </p:nvPr>
        </p:nvGraphicFramePr>
        <p:xfrm>
          <a:off x="4776788" y="4085729"/>
          <a:ext cx="6788197" cy="2135184"/>
        </p:xfrm>
        <a:graphic>
          <a:graphicData uri="http://schemas.openxmlformats.org/drawingml/2006/table">
            <a:tbl>
              <a:tblPr bandRow="1">
                <a:tableStyleId>{2D5ABB26-0587-4C30-8999-92F81FD0307C}</a:tableStyleId>
              </a:tblPr>
              <a:tblGrid>
                <a:gridCol w="1948865">
                  <a:extLst>
                    <a:ext uri="{9D8B030D-6E8A-4147-A177-3AD203B41FA5}">
                      <a16:colId xmlns:a16="http://schemas.microsoft.com/office/drawing/2014/main" val="919882019"/>
                    </a:ext>
                  </a:extLst>
                </a:gridCol>
                <a:gridCol w="1209833">
                  <a:extLst>
                    <a:ext uri="{9D8B030D-6E8A-4147-A177-3AD203B41FA5}">
                      <a16:colId xmlns:a16="http://schemas.microsoft.com/office/drawing/2014/main" val="549682957"/>
                    </a:ext>
                  </a:extLst>
                </a:gridCol>
                <a:gridCol w="1209833">
                  <a:extLst>
                    <a:ext uri="{9D8B030D-6E8A-4147-A177-3AD203B41FA5}">
                      <a16:colId xmlns:a16="http://schemas.microsoft.com/office/drawing/2014/main" val="2425735205"/>
                    </a:ext>
                  </a:extLst>
                </a:gridCol>
                <a:gridCol w="1209833">
                  <a:extLst>
                    <a:ext uri="{9D8B030D-6E8A-4147-A177-3AD203B41FA5}">
                      <a16:colId xmlns:a16="http://schemas.microsoft.com/office/drawing/2014/main" val="2326352363"/>
                    </a:ext>
                  </a:extLst>
                </a:gridCol>
                <a:gridCol w="1209833">
                  <a:extLst>
                    <a:ext uri="{9D8B030D-6E8A-4147-A177-3AD203B41FA5}">
                      <a16:colId xmlns:a16="http://schemas.microsoft.com/office/drawing/2014/main" val="1652180211"/>
                    </a:ext>
                  </a:extLst>
                </a:gridCol>
              </a:tblGrid>
              <a:tr h="355864">
                <a:tc>
                  <a:txBody>
                    <a:bodyPr/>
                    <a:lstStyle/>
                    <a:p>
                      <a:pPr algn="ctr" fontAlgn="b"/>
                      <a:endParaRPr lang="en-US" sz="1800" b="0" i="0" u="none" strike="noStrike" dirty="0">
                        <a:solidFill>
                          <a:srgbClr val="000000"/>
                        </a:solidFill>
                        <a:effectLst/>
                        <a:latin typeface="Calibri" panose="020F0502020204030204" pitchFamily="34" charset="0"/>
                      </a:endParaRPr>
                    </a:p>
                  </a:txBody>
                  <a:tcPr marL="15858" marR="15858" marT="15858" marB="0" anchor="ctr">
                    <a:lnB w="12700" cap="flat" cmpd="sng" algn="ctr">
                      <a:solidFill>
                        <a:schemeClr val="tx1"/>
                      </a:solidFill>
                      <a:prstDash val="solid"/>
                      <a:round/>
                      <a:headEnd type="none" w="med" len="med"/>
                      <a:tailEnd type="none" w="med" len="med"/>
                    </a:lnB>
                  </a:tcPr>
                </a:tc>
                <a:tc>
                  <a:txBody>
                    <a:bodyPr/>
                    <a:lstStyle/>
                    <a:p>
                      <a:pPr algn="ctr" fontAlgn="b"/>
                      <a:r>
                        <a:rPr lang="en-US" sz="1800" b="0" i="0" u="none" strike="noStrike" dirty="0">
                          <a:solidFill>
                            <a:srgbClr val="000000"/>
                          </a:solidFill>
                          <a:effectLst/>
                          <a:latin typeface="Calibri" panose="020F0502020204030204" pitchFamily="34" charset="0"/>
                        </a:rPr>
                        <a:t>% Elevated</a:t>
                      </a:r>
                    </a:p>
                  </a:txBody>
                  <a:tcPr marL="15858" marR="15858" marT="15858" marB="0" anchor="ctr">
                    <a:lnB w="12700" cap="flat" cmpd="sng" algn="ctr">
                      <a:solidFill>
                        <a:schemeClr val="tx1"/>
                      </a:solidFill>
                      <a:prstDash val="solid"/>
                      <a:round/>
                      <a:headEnd type="none" w="med" len="med"/>
                      <a:tailEnd type="none" w="med" len="med"/>
                    </a:lnB>
                  </a:tcPr>
                </a:tc>
                <a:tc>
                  <a:txBody>
                    <a:bodyPr/>
                    <a:lstStyle/>
                    <a:p>
                      <a:pPr algn="ctr" fontAlgn="ctr"/>
                      <a:r>
                        <a:rPr lang="en-US" sz="1800" u="none" strike="noStrike" dirty="0">
                          <a:effectLst/>
                        </a:rPr>
                        <a:t>AUC</a:t>
                      </a:r>
                      <a:endParaRPr lang="en-US" sz="1800" b="0" i="0" u="none" strike="noStrike" dirty="0">
                        <a:solidFill>
                          <a:srgbClr val="000000"/>
                        </a:solidFill>
                        <a:effectLst/>
                        <a:latin typeface="Calibri" panose="020F0502020204030204" pitchFamily="34" charset="0"/>
                      </a:endParaRPr>
                    </a:p>
                  </a:txBody>
                  <a:tcPr marL="15858" marR="15858" marT="15858" marB="0" anchor="ctr">
                    <a:lnB w="12700" cap="flat" cmpd="sng" algn="ctr">
                      <a:solidFill>
                        <a:schemeClr val="tx1"/>
                      </a:solidFill>
                      <a:prstDash val="solid"/>
                      <a:round/>
                      <a:headEnd type="none" w="med" len="med"/>
                      <a:tailEnd type="none" w="med" len="med"/>
                    </a:lnB>
                  </a:tcPr>
                </a:tc>
                <a:tc>
                  <a:txBody>
                    <a:bodyPr/>
                    <a:lstStyle/>
                    <a:p>
                      <a:pPr algn="ctr" fontAlgn="ctr"/>
                      <a:r>
                        <a:rPr lang="en-US" sz="1800" u="none" strike="noStrike" dirty="0">
                          <a:effectLst/>
                        </a:rPr>
                        <a:t>Sensitivity</a:t>
                      </a:r>
                      <a:endParaRPr lang="en-US" sz="1800" b="0" i="0" u="none" strike="noStrike" dirty="0">
                        <a:solidFill>
                          <a:srgbClr val="000000"/>
                        </a:solidFill>
                        <a:effectLst/>
                        <a:latin typeface="Calibri" panose="020F0502020204030204" pitchFamily="34" charset="0"/>
                      </a:endParaRPr>
                    </a:p>
                  </a:txBody>
                  <a:tcPr marL="15858" marR="15858" marT="15858" marB="0" anchor="ctr">
                    <a:lnB w="12700" cap="flat" cmpd="sng" algn="ctr">
                      <a:solidFill>
                        <a:schemeClr val="tx1"/>
                      </a:solidFill>
                      <a:prstDash val="solid"/>
                      <a:round/>
                      <a:headEnd type="none" w="med" len="med"/>
                      <a:tailEnd type="none" w="med" len="med"/>
                    </a:lnB>
                  </a:tcPr>
                </a:tc>
                <a:tc>
                  <a:txBody>
                    <a:bodyPr/>
                    <a:lstStyle/>
                    <a:p>
                      <a:pPr algn="ctr" fontAlgn="ctr"/>
                      <a:r>
                        <a:rPr lang="en-US" sz="1800" u="none" strike="noStrike" dirty="0">
                          <a:effectLst/>
                        </a:rPr>
                        <a:t>Specificity</a:t>
                      </a:r>
                      <a:endParaRPr lang="en-US" sz="1800" b="0" i="0" u="none" strike="noStrike" dirty="0">
                        <a:solidFill>
                          <a:srgbClr val="000000"/>
                        </a:solidFill>
                        <a:effectLst/>
                        <a:latin typeface="Calibri" panose="020F0502020204030204" pitchFamily="34" charset="0"/>
                      </a:endParaRPr>
                    </a:p>
                  </a:txBody>
                  <a:tcPr marL="15858" marR="15858" marT="15858" marB="0" anchor="ct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42940158"/>
                  </a:ext>
                </a:extLst>
              </a:tr>
              <a:tr h="355864">
                <a:tc>
                  <a:txBody>
                    <a:bodyPr/>
                    <a:lstStyle/>
                    <a:p>
                      <a:pPr marL="0" algn="r" defTabSz="914400" rtl="0" eaLnBrk="1" fontAlgn="b" latinLnBrk="0" hangingPunct="1"/>
                      <a:r>
                        <a:rPr lang="en-US" sz="1800" u="none" strike="noStrike" kern="1200" dirty="0">
                          <a:solidFill>
                            <a:schemeClr val="tx1"/>
                          </a:solidFill>
                          <a:effectLst/>
                          <a:latin typeface="+mn-lt"/>
                          <a:ea typeface="+mn-ea"/>
                          <a:cs typeface="+mn-cs"/>
                        </a:rPr>
                        <a:t>H-O Only</a:t>
                      </a:r>
                    </a:p>
                  </a:txBody>
                  <a:tcPr marL="9525" marR="9525" marT="9525" marB="0" anchor="ctr">
                    <a:lnT w="12700" cap="flat" cmpd="sng" algn="ctr">
                      <a:solidFill>
                        <a:schemeClr val="tx1"/>
                      </a:solidFill>
                      <a:prstDash val="solid"/>
                      <a:round/>
                      <a:headEnd type="none" w="med" len="med"/>
                      <a:tailEnd type="none" w="med" len="med"/>
                    </a:lnT>
                  </a:tcPr>
                </a:tc>
                <a:tc>
                  <a:txBody>
                    <a:bodyPr/>
                    <a:lstStyle/>
                    <a:p>
                      <a:pPr algn="ctr" fontAlgn="t"/>
                      <a:r>
                        <a:rPr lang="en-US" sz="1800" b="0" i="0" u="none" strike="noStrike" dirty="0">
                          <a:solidFill>
                            <a:schemeClr val="tx1"/>
                          </a:solidFill>
                          <a:effectLst/>
                          <a:latin typeface="Calibri" panose="020F0502020204030204" pitchFamily="34" charset="0"/>
                          <a:cs typeface="Calibri" panose="020F0502020204030204" pitchFamily="34" charset="0"/>
                        </a:rPr>
                        <a:t>42%</a:t>
                      </a:r>
                    </a:p>
                  </a:txBody>
                  <a:tcPr marL="6704" marR="6704" marT="6704" marB="0" anchor="ctr">
                    <a:lnT w="12700" cap="flat" cmpd="sng" algn="ctr">
                      <a:solidFill>
                        <a:schemeClr val="tx1"/>
                      </a:solidFill>
                      <a:prstDash val="solid"/>
                      <a:round/>
                      <a:headEnd type="none" w="med" len="med"/>
                      <a:tailEnd type="none" w="med" len="med"/>
                    </a:lnT>
                  </a:tcPr>
                </a:tc>
                <a:tc>
                  <a:txBody>
                    <a:bodyPr/>
                    <a:lstStyle/>
                    <a:p>
                      <a:pPr marL="0" algn="ctr" defTabSz="914400" rtl="0" eaLnBrk="1" fontAlgn="b" latinLnBrk="0" hangingPunct="1"/>
                      <a:r>
                        <a:rPr lang="en-US" sz="1800" u="none" strike="noStrike" kern="1200" dirty="0">
                          <a:solidFill>
                            <a:schemeClr val="tx1"/>
                          </a:solidFill>
                          <a:effectLst/>
                          <a:latin typeface="+mn-lt"/>
                          <a:ea typeface="+mn-ea"/>
                          <a:cs typeface="+mn-cs"/>
                        </a:rPr>
                        <a:t>0.81</a:t>
                      </a:r>
                    </a:p>
                  </a:txBody>
                  <a:tcPr marL="9525" marR="9525" marT="9525" marB="0" anchor="ctr">
                    <a:lnT w="12700" cap="flat" cmpd="sng" algn="ctr">
                      <a:solidFill>
                        <a:schemeClr val="tx1"/>
                      </a:solidFill>
                      <a:prstDash val="solid"/>
                      <a:round/>
                      <a:headEnd type="none" w="med" len="med"/>
                      <a:tailEnd type="none" w="med" len="med"/>
                    </a:lnT>
                  </a:tcPr>
                </a:tc>
                <a:tc>
                  <a:txBody>
                    <a:bodyPr/>
                    <a:lstStyle/>
                    <a:p>
                      <a:pPr marL="0" algn="ctr" defTabSz="914400" rtl="0" eaLnBrk="1" fontAlgn="b" latinLnBrk="0" hangingPunct="1"/>
                      <a:r>
                        <a:rPr lang="en-US" sz="1800" u="none" strike="noStrike" kern="1200" dirty="0">
                          <a:solidFill>
                            <a:schemeClr val="tx1"/>
                          </a:solidFill>
                          <a:effectLst/>
                          <a:latin typeface="+mn-lt"/>
                          <a:ea typeface="+mn-ea"/>
                          <a:cs typeface="+mn-cs"/>
                        </a:rPr>
                        <a:t>0.54</a:t>
                      </a:r>
                    </a:p>
                  </a:txBody>
                  <a:tcPr marL="9525" marR="9525" marT="9525" marB="0" anchor="ctr">
                    <a:lnT w="12700" cap="flat" cmpd="sng" algn="ctr">
                      <a:solidFill>
                        <a:schemeClr val="tx1"/>
                      </a:solidFill>
                      <a:prstDash val="solid"/>
                      <a:round/>
                      <a:headEnd type="none" w="med" len="med"/>
                      <a:tailEnd type="none" w="med" len="med"/>
                    </a:lnT>
                  </a:tcPr>
                </a:tc>
                <a:tc>
                  <a:txBody>
                    <a:bodyPr/>
                    <a:lstStyle/>
                    <a:p>
                      <a:pPr marL="0" algn="ctr" defTabSz="914400" rtl="0" eaLnBrk="1" fontAlgn="b" latinLnBrk="0" hangingPunct="1"/>
                      <a:r>
                        <a:rPr lang="en-US" sz="1800" u="none" strike="noStrike" kern="1200" dirty="0">
                          <a:solidFill>
                            <a:schemeClr val="tx1"/>
                          </a:solidFill>
                          <a:effectLst/>
                          <a:latin typeface="+mn-lt"/>
                          <a:ea typeface="+mn-ea"/>
                          <a:cs typeface="+mn-cs"/>
                        </a:rPr>
                        <a:t>0.94</a:t>
                      </a:r>
                    </a:p>
                  </a:txBody>
                  <a:tcPr marL="9525" marR="9525" marT="9525" marB="0" anchor="ct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2204562286"/>
                  </a:ext>
                </a:extLst>
              </a:tr>
              <a:tr h="355864">
                <a:tc>
                  <a:txBody>
                    <a:bodyPr/>
                    <a:lstStyle/>
                    <a:p>
                      <a:pPr marL="0" algn="r" defTabSz="914400" rtl="0" eaLnBrk="1" fontAlgn="b" latinLnBrk="0" hangingPunct="1"/>
                      <a:r>
                        <a:rPr lang="en-US" sz="1800" b="0" u="none" strike="noStrike" kern="1200" dirty="0">
                          <a:solidFill>
                            <a:schemeClr val="tx1"/>
                          </a:solidFill>
                          <a:effectLst/>
                          <a:latin typeface="+mn-lt"/>
                          <a:ea typeface="+mn-ea"/>
                          <a:cs typeface="+mn-cs"/>
                        </a:rPr>
                        <a:t>H-O + RC</a:t>
                      </a:r>
                    </a:p>
                  </a:txBody>
                  <a:tcPr marL="9525" marR="9525" marT="9525" marB="0" anchor="ctr"/>
                </a:tc>
                <a:tc>
                  <a:txBody>
                    <a:bodyPr/>
                    <a:lstStyle/>
                    <a:p>
                      <a:pPr marL="0" algn="ctr" defTabSz="914400" rtl="0" eaLnBrk="1" fontAlgn="t" latinLnBrk="0" hangingPunct="1"/>
                      <a:r>
                        <a:rPr lang="en-US" sz="1800" b="0" i="0" u="none" strike="noStrike" kern="1200" dirty="0">
                          <a:solidFill>
                            <a:schemeClr val="tx1"/>
                          </a:solidFill>
                          <a:effectLst/>
                          <a:latin typeface="Calibri" panose="020F0502020204030204" pitchFamily="34" charset="0"/>
                          <a:ea typeface="+mn-ea"/>
                          <a:cs typeface="Calibri" panose="020F0502020204030204" pitchFamily="34" charset="0"/>
                        </a:rPr>
                        <a:t>42%</a:t>
                      </a:r>
                    </a:p>
                  </a:txBody>
                  <a:tcPr marL="6704" marR="6704" marT="6704" marB="0" anchor="ctr"/>
                </a:tc>
                <a:tc>
                  <a:txBody>
                    <a:bodyPr/>
                    <a:lstStyle/>
                    <a:p>
                      <a:pPr marL="0" algn="ctr" defTabSz="914400" rtl="0" eaLnBrk="1" fontAlgn="t" latinLnBrk="0" hangingPunct="1"/>
                      <a:r>
                        <a:rPr lang="en-US" sz="1800" b="0" i="0" u="none" strike="noStrike" kern="1200" dirty="0">
                          <a:solidFill>
                            <a:schemeClr val="tx1"/>
                          </a:solidFill>
                          <a:effectLst/>
                          <a:latin typeface="Calibri" panose="020F0502020204030204" pitchFamily="34" charset="0"/>
                          <a:ea typeface="+mn-ea"/>
                          <a:cs typeface="Calibri" panose="020F0502020204030204" pitchFamily="34" charset="0"/>
                        </a:rPr>
                        <a:t>0.83</a:t>
                      </a:r>
                    </a:p>
                  </a:txBody>
                  <a:tcPr marL="9525" marR="9525" marT="9525" marB="0" anchor="ctr"/>
                </a:tc>
                <a:tc>
                  <a:txBody>
                    <a:bodyPr/>
                    <a:lstStyle/>
                    <a:p>
                      <a:pPr marL="0" algn="ctr" defTabSz="914400" rtl="0" eaLnBrk="1" fontAlgn="t" latinLnBrk="0" hangingPunct="1"/>
                      <a:r>
                        <a:rPr lang="en-US" sz="1800" b="0" i="0" u="none" strike="noStrike" kern="1200" dirty="0">
                          <a:solidFill>
                            <a:schemeClr val="tx1"/>
                          </a:solidFill>
                          <a:effectLst/>
                          <a:latin typeface="Calibri" panose="020F0502020204030204" pitchFamily="34" charset="0"/>
                          <a:ea typeface="+mn-ea"/>
                          <a:cs typeface="Calibri" panose="020F0502020204030204" pitchFamily="34" charset="0"/>
                        </a:rPr>
                        <a:t>0.55</a:t>
                      </a:r>
                    </a:p>
                  </a:txBody>
                  <a:tcPr marL="9525" marR="9525" marT="9525" marB="0" anchor="ctr"/>
                </a:tc>
                <a:tc>
                  <a:txBody>
                    <a:bodyPr/>
                    <a:lstStyle/>
                    <a:p>
                      <a:pPr marL="0" algn="ctr" defTabSz="914400" rtl="0" eaLnBrk="1" fontAlgn="t" latinLnBrk="0" hangingPunct="1"/>
                      <a:r>
                        <a:rPr lang="en-US" sz="1800" b="0" i="0" u="none" strike="noStrike" kern="1200" dirty="0">
                          <a:solidFill>
                            <a:schemeClr val="tx1"/>
                          </a:solidFill>
                          <a:effectLst/>
                          <a:latin typeface="Calibri" panose="020F0502020204030204" pitchFamily="34" charset="0"/>
                          <a:ea typeface="+mn-ea"/>
                          <a:cs typeface="Calibri" panose="020F0502020204030204" pitchFamily="34" charset="0"/>
                        </a:rPr>
                        <a:t>0.94</a:t>
                      </a:r>
                    </a:p>
                  </a:txBody>
                  <a:tcPr marL="9525" marR="9525" marT="9525" marB="0" anchor="ctr"/>
                </a:tc>
                <a:extLst>
                  <a:ext uri="{0D108BD9-81ED-4DB2-BD59-A6C34878D82A}">
                    <a16:rowId xmlns:a16="http://schemas.microsoft.com/office/drawing/2014/main" val="3652935967"/>
                  </a:ext>
                </a:extLst>
              </a:tr>
              <a:tr h="355864">
                <a:tc>
                  <a:txBody>
                    <a:bodyPr/>
                    <a:lstStyle/>
                    <a:p>
                      <a:pPr marL="0" algn="r" defTabSz="914400" rtl="0" eaLnBrk="1" fontAlgn="b" latinLnBrk="0" hangingPunct="1"/>
                      <a:r>
                        <a:rPr lang="en-US" sz="1800" u="none" strike="noStrike" kern="1200" dirty="0">
                          <a:solidFill>
                            <a:schemeClr val="tx1"/>
                          </a:solidFill>
                          <a:effectLst/>
                          <a:latin typeface="+mn-lt"/>
                          <a:ea typeface="+mn-ea"/>
                          <a:cs typeface="+mn-cs"/>
                        </a:rPr>
                        <a:t>H-O + RC (no RCd)</a:t>
                      </a:r>
                    </a:p>
                  </a:txBody>
                  <a:tcPr marL="9525" marR="9525" marT="9525" marB="0" anchor="ctr"/>
                </a:tc>
                <a:tc>
                  <a:txBody>
                    <a:bodyPr/>
                    <a:lstStyle/>
                    <a:p>
                      <a:pPr algn="ctr" fontAlgn="t"/>
                      <a:r>
                        <a:rPr lang="en-US" sz="1800" b="0" i="0" u="none" strike="noStrike" dirty="0">
                          <a:solidFill>
                            <a:schemeClr val="tx1"/>
                          </a:solidFill>
                          <a:effectLst/>
                          <a:latin typeface="Calibri" panose="020F0502020204030204" pitchFamily="34" charset="0"/>
                          <a:cs typeface="Calibri" panose="020F0502020204030204" pitchFamily="34" charset="0"/>
                        </a:rPr>
                        <a:t>42%</a:t>
                      </a:r>
                    </a:p>
                  </a:txBody>
                  <a:tcPr marL="6704" marR="6704" marT="6704" marB="0" anchor="ctr"/>
                </a:tc>
                <a:tc>
                  <a:txBody>
                    <a:bodyPr/>
                    <a:lstStyle/>
                    <a:p>
                      <a:pPr marL="0" algn="ctr" defTabSz="914400" rtl="0" eaLnBrk="1" fontAlgn="b" latinLnBrk="0" hangingPunct="1"/>
                      <a:r>
                        <a:rPr lang="en-US" sz="1800" u="none" strike="noStrike" kern="1200" dirty="0">
                          <a:solidFill>
                            <a:schemeClr val="tx1"/>
                          </a:solidFill>
                          <a:effectLst/>
                          <a:latin typeface="+mn-lt"/>
                          <a:ea typeface="+mn-ea"/>
                          <a:cs typeface="+mn-cs"/>
                        </a:rPr>
                        <a:t>0.83</a:t>
                      </a:r>
                    </a:p>
                  </a:txBody>
                  <a:tcPr marL="9525" marR="9525" marT="9525" marB="0" anchor="ctr"/>
                </a:tc>
                <a:tc>
                  <a:txBody>
                    <a:bodyPr/>
                    <a:lstStyle/>
                    <a:p>
                      <a:pPr marL="0" algn="ctr" defTabSz="914400" rtl="0" eaLnBrk="1" fontAlgn="b" latinLnBrk="0" hangingPunct="1"/>
                      <a:r>
                        <a:rPr lang="en-US" sz="1800" u="none" strike="noStrike" kern="1200" dirty="0">
                          <a:solidFill>
                            <a:schemeClr val="tx1"/>
                          </a:solidFill>
                          <a:effectLst/>
                          <a:latin typeface="+mn-lt"/>
                          <a:ea typeface="+mn-ea"/>
                          <a:cs typeface="+mn-cs"/>
                        </a:rPr>
                        <a:t>0.54</a:t>
                      </a:r>
                    </a:p>
                  </a:txBody>
                  <a:tcPr marL="9525" marR="9525" marT="9525" marB="0" anchor="ctr"/>
                </a:tc>
                <a:tc>
                  <a:txBody>
                    <a:bodyPr/>
                    <a:lstStyle/>
                    <a:p>
                      <a:pPr marL="0" algn="ctr" defTabSz="914400" rtl="0" eaLnBrk="1" fontAlgn="b" latinLnBrk="0" hangingPunct="1"/>
                      <a:r>
                        <a:rPr lang="en-US" sz="1800" u="none" strike="noStrike" kern="1200" dirty="0">
                          <a:solidFill>
                            <a:schemeClr val="tx1"/>
                          </a:solidFill>
                          <a:effectLst/>
                          <a:latin typeface="+mn-lt"/>
                          <a:ea typeface="+mn-ea"/>
                          <a:cs typeface="+mn-cs"/>
                        </a:rPr>
                        <a:t>0.94</a:t>
                      </a:r>
                    </a:p>
                  </a:txBody>
                  <a:tcPr marL="9525" marR="9525" marT="9525" marB="0" anchor="ctr"/>
                </a:tc>
                <a:extLst>
                  <a:ext uri="{0D108BD9-81ED-4DB2-BD59-A6C34878D82A}">
                    <a16:rowId xmlns:a16="http://schemas.microsoft.com/office/drawing/2014/main" val="1209546464"/>
                  </a:ext>
                </a:extLst>
              </a:tr>
              <a:tr h="355864">
                <a:tc>
                  <a:txBody>
                    <a:bodyPr/>
                    <a:lstStyle/>
                    <a:p>
                      <a:pPr marL="0" algn="r" defTabSz="914400" rtl="0" eaLnBrk="1" fontAlgn="b" latinLnBrk="0" hangingPunct="1"/>
                      <a:r>
                        <a:rPr lang="en-US" sz="1800" b="0" u="none" strike="noStrike" kern="1200" dirty="0">
                          <a:solidFill>
                            <a:schemeClr val="tx1"/>
                          </a:solidFill>
                          <a:effectLst/>
                          <a:latin typeface="+mn-lt"/>
                          <a:ea typeface="+mn-ea"/>
                          <a:cs typeface="+mn-cs"/>
                        </a:rPr>
                        <a:t>RC Only</a:t>
                      </a:r>
                    </a:p>
                  </a:txBody>
                  <a:tcPr marL="9525" marR="9525" marT="9525" marB="0" anchor="ctr"/>
                </a:tc>
                <a:tc>
                  <a:txBody>
                    <a:bodyPr/>
                    <a:lstStyle/>
                    <a:p>
                      <a:pPr algn="ctr" fontAlgn="t"/>
                      <a:r>
                        <a:rPr lang="en-US" sz="1800" b="0" i="0" u="none" strike="noStrike" dirty="0">
                          <a:solidFill>
                            <a:schemeClr val="tx1"/>
                          </a:solidFill>
                          <a:effectLst/>
                          <a:latin typeface="Calibri" panose="020F0502020204030204" pitchFamily="34" charset="0"/>
                          <a:cs typeface="Calibri" panose="020F0502020204030204" pitchFamily="34" charset="0"/>
                        </a:rPr>
                        <a:t>42%</a:t>
                      </a:r>
                    </a:p>
                  </a:txBody>
                  <a:tcPr marL="6704" marR="6704" marT="6704" marB="0" anchor="ctr"/>
                </a:tc>
                <a:tc>
                  <a:txBody>
                    <a:bodyPr/>
                    <a:lstStyle/>
                    <a:p>
                      <a:pPr marL="0" algn="ctr" defTabSz="914400" rtl="0" eaLnBrk="1" fontAlgn="b" latinLnBrk="0" hangingPunct="1"/>
                      <a:r>
                        <a:rPr lang="en-US" sz="1800" b="0" u="none" strike="noStrike" kern="1200" dirty="0">
                          <a:solidFill>
                            <a:schemeClr val="tx1"/>
                          </a:solidFill>
                          <a:effectLst/>
                          <a:latin typeface="+mn-lt"/>
                          <a:ea typeface="+mn-ea"/>
                          <a:cs typeface="+mn-cs"/>
                        </a:rPr>
                        <a:t>0.83</a:t>
                      </a:r>
                    </a:p>
                  </a:txBody>
                  <a:tcPr marL="9525" marR="9525" marT="9525" marB="0" anchor="ctr"/>
                </a:tc>
                <a:tc>
                  <a:txBody>
                    <a:bodyPr/>
                    <a:lstStyle/>
                    <a:p>
                      <a:pPr marL="0" algn="ctr" defTabSz="914400" rtl="0" eaLnBrk="1" fontAlgn="b" latinLnBrk="0" hangingPunct="1"/>
                      <a:r>
                        <a:rPr lang="en-US" sz="1800" b="0" u="none" strike="noStrike" kern="1200" dirty="0">
                          <a:solidFill>
                            <a:schemeClr val="tx1"/>
                          </a:solidFill>
                          <a:effectLst/>
                          <a:latin typeface="+mn-lt"/>
                          <a:ea typeface="+mn-ea"/>
                          <a:cs typeface="+mn-cs"/>
                        </a:rPr>
                        <a:t>0.56</a:t>
                      </a:r>
                    </a:p>
                  </a:txBody>
                  <a:tcPr marL="9525" marR="9525" marT="9525" marB="0" anchor="ctr"/>
                </a:tc>
                <a:tc>
                  <a:txBody>
                    <a:bodyPr/>
                    <a:lstStyle/>
                    <a:p>
                      <a:pPr marL="0" algn="ctr" defTabSz="914400" rtl="0" eaLnBrk="1" fontAlgn="b" latinLnBrk="0" hangingPunct="1"/>
                      <a:r>
                        <a:rPr lang="en-US" sz="1800" b="0" u="none" strike="noStrike" kern="1200" dirty="0">
                          <a:solidFill>
                            <a:schemeClr val="tx1"/>
                          </a:solidFill>
                          <a:effectLst/>
                          <a:latin typeface="+mn-lt"/>
                          <a:ea typeface="+mn-ea"/>
                          <a:cs typeface="+mn-cs"/>
                        </a:rPr>
                        <a:t>0.94</a:t>
                      </a:r>
                    </a:p>
                  </a:txBody>
                  <a:tcPr marL="9525" marR="9525" marT="9525" marB="0" anchor="ctr"/>
                </a:tc>
                <a:extLst>
                  <a:ext uri="{0D108BD9-81ED-4DB2-BD59-A6C34878D82A}">
                    <a16:rowId xmlns:a16="http://schemas.microsoft.com/office/drawing/2014/main" val="2232436839"/>
                  </a:ext>
                </a:extLst>
              </a:tr>
              <a:tr h="355864">
                <a:tc>
                  <a:txBody>
                    <a:bodyPr/>
                    <a:lstStyle/>
                    <a:p>
                      <a:pPr marL="0" algn="r" defTabSz="914400" rtl="0" eaLnBrk="1" fontAlgn="b" latinLnBrk="0" hangingPunct="1"/>
                      <a:r>
                        <a:rPr lang="en-US" sz="1800" b="0" u="none" strike="noStrike" kern="1200" dirty="0">
                          <a:solidFill>
                            <a:schemeClr val="tx1"/>
                          </a:solidFill>
                          <a:effectLst/>
                          <a:latin typeface="+mn-lt"/>
                          <a:ea typeface="+mn-ea"/>
                          <a:cs typeface="+mn-cs"/>
                        </a:rPr>
                        <a:t>RC Only (no RCd)</a:t>
                      </a:r>
                    </a:p>
                  </a:txBody>
                  <a:tcPr marL="9525" marR="9525" marT="9525" marB="0" anchor="ctr"/>
                </a:tc>
                <a:tc>
                  <a:txBody>
                    <a:bodyPr/>
                    <a:lstStyle/>
                    <a:p>
                      <a:pPr algn="ctr" fontAlgn="t"/>
                      <a:r>
                        <a:rPr lang="en-US" sz="1800" b="0" i="0" u="none" strike="noStrike" dirty="0">
                          <a:solidFill>
                            <a:schemeClr val="tx1"/>
                          </a:solidFill>
                          <a:effectLst/>
                          <a:latin typeface="Calibri" panose="020F0502020204030204" pitchFamily="34" charset="0"/>
                          <a:cs typeface="Calibri" panose="020F0502020204030204" pitchFamily="34" charset="0"/>
                        </a:rPr>
                        <a:t>44%</a:t>
                      </a:r>
                    </a:p>
                  </a:txBody>
                  <a:tcPr marL="6704" marR="6704" marT="6704" marB="0" anchor="ctr"/>
                </a:tc>
                <a:tc>
                  <a:txBody>
                    <a:bodyPr/>
                    <a:lstStyle/>
                    <a:p>
                      <a:pPr marL="0" algn="ctr" defTabSz="914400" rtl="0" eaLnBrk="1" fontAlgn="b" latinLnBrk="0" hangingPunct="1"/>
                      <a:r>
                        <a:rPr lang="en-US" sz="1800" b="0" u="none" strike="noStrike" kern="1200" dirty="0">
                          <a:solidFill>
                            <a:schemeClr val="tx1"/>
                          </a:solidFill>
                          <a:effectLst/>
                          <a:latin typeface="+mn-lt"/>
                          <a:ea typeface="+mn-ea"/>
                          <a:cs typeface="+mn-cs"/>
                        </a:rPr>
                        <a:t>0.84</a:t>
                      </a:r>
                    </a:p>
                  </a:txBody>
                  <a:tcPr marL="9525" marR="9525" marT="9525" marB="0" anchor="ctr"/>
                </a:tc>
                <a:tc>
                  <a:txBody>
                    <a:bodyPr/>
                    <a:lstStyle/>
                    <a:p>
                      <a:pPr marL="0" algn="ctr" defTabSz="914400" rtl="0" eaLnBrk="1" fontAlgn="b" latinLnBrk="0" hangingPunct="1"/>
                      <a:r>
                        <a:rPr lang="en-US" sz="1800" b="0" u="none" strike="noStrike" kern="1200" dirty="0">
                          <a:solidFill>
                            <a:schemeClr val="tx1"/>
                          </a:solidFill>
                          <a:effectLst/>
                          <a:latin typeface="+mn-lt"/>
                          <a:ea typeface="+mn-ea"/>
                          <a:cs typeface="+mn-cs"/>
                        </a:rPr>
                        <a:t>0.55</a:t>
                      </a:r>
                    </a:p>
                  </a:txBody>
                  <a:tcPr marL="9525" marR="9525" marT="9525" marB="0" anchor="ctr"/>
                </a:tc>
                <a:tc>
                  <a:txBody>
                    <a:bodyPr/>
                    <a:lstStyle/>
                    <a:p>
                      <a:pPr marL="0" algn="ctr" defTabSz="914400" rtl="0" eaLnBrk="1" fontAlgn="b" latinLnBrk="0" hangingPunct="1"/>
                      <a:r>
                        <a:rPr lang="en-US" sz="1800" b="0" u="none" strike="noStrike" kern="1200" dirty="0">
                          <a:solidFill>
                            <a:schemeClr val="tx1"/>
                          </a:solidFill>
                          <a:effectLst/>
                          <a:latin typeface="+mn-lt"/>
                          <a:ea typeface="+mn-ea"/>
                          <a:cs typeface="+mn-cs"/>
                        </a:rPr>
                        <a:t>0.93</a:t>
                      </a:r>
                    </a:p>
                  </a:txBody>
                  <a:tcPr marL="9525" marR="9525" marT="9525" marB="0" anchor="ctr"/>
                </a:tc>
                <a:extLst>
                  <a:ext uri="{0D108BD9-81ED-4DB2-BD59-A6C34878D82A}">
                    <a16:rowId xmlns:a16="http://schemas.microsoft.com/office/drawing/2014/main" val="2099347064"/>
                  </a:ext>
                </a:extLst>
              </a:tr>
            </a:tbl>
          </a:graphicData>
        </a:graphic>
      </p:graphicFrame>
      <p:sp>
        <p:nvSpPr>
          <p:cNvPr id="2" name="Title 1">
            <a:extLst>
              <a:ext uri="{FF2B5EF4-FFF2-40B4-BE49-F238E27FC236}">
                <a16:creationId xmlns:a16="http://schemas.microsoft.com/office/drawing/2014/main" id="{58880D43-9F31-AE14-CAB0-4CEB8B1D57B6}"/>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3600" kern="1200" dirty="0">
                <a:solidFill>
                  <a:srgbClr val="FFFFFF"/>
                </a:solidFill>
                <a:latin typeface="+mj-lt"/>
                <a:ea typeface="+mj-ea"/>
                <a:cs typeface="+mj-cs"/>
              </a:rPr>
              <a:t>Application to Morris et al. (2021)</a:t>
            </a:r>
          </a:p>
        </p:txBody>
      </p:sp>
      <p:graphicFrame>
        <p:nvGraphicFramePr>
          <p:cNvPr id="9" name="Chart 8">
            <a:extLst>
              <a:ext uri="{FF2B5EF4-FFF2-40B4-BE49-F238E27FC236}">
                <a16:creationId xmlns:a16="http://schemas.microsoft.com/office/drawing/2014/main" id="{A4713B3D-D19E-42C9-8921-D6DD7261B53A}"/>
              </a:ext>
            </a:extLst>
          </p:cNvPr>
          <p:cNvGraphicFramePr>
            <a:graphicFrameLocks/>
          </p:cNvGraphicFramePr>
          <p:nvPr/>
        </p:nvGraphicFramePr>
        <p:xfrm>
          <a:off x="4776788" y="637088"/>
          <a:ext cx="6788194" cy="3369764"/>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7" name="Chart 6">
            <a:extLst>
              <a:ext uri="{FF2B5EF4-FFF2-40B4-BE49-F238E27FC236}">
                <a16:creationId xmlns:a16="http://schemas.microsoft.com/office/drawing/2014/main" id="{A4713B3D-D19E-42C9-8921-D6DD7261B53A}"/>
              </a:ext>
            </a:extLst>
          </p:cNvPr>
          <p:cNvGraphicFramePr>
            <a:graphicFrameLocks/>
          </p:cNvGraphicFramePr>
          <p:nvPr>
            <p:extLst>
              <p:ext uri="{D42A27DB-BD31-4B8C-83A1-F6EECF244321}">
                <p14:modId xmlns:p14="http://schemas.microsoft.com/office/powerpoint/2010/main" val="614050556"/>
              </p:ext>
            </p:extLst>
          </p:nvPr>
        </p:nvGraphicFramePr>
        <p:xfrm>
          <a:off x="4776787" y="644475"/>
          <a:ext cx="6788193" cy="3369764"/>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8" name="Chart 7">
            <a:extLst>
              <a:ext uri="{FF2B5EF4-FFF2-40B4-BE49-F238E27FC236}">
                <a16:creationId xmlns:a16="http://schemas.microsoft.com/office/drawing/2014/main" id="{886EC87A-5DDC-C5AE-16DF-36C8BA764C2A}"/>
              </a:ext>
            </a:extLst>
          </p:cNvPr>
          <p:cNvGraphicFramePr>
            <a:graphicFrameLocks/>
          </p:cNvGraphicFramePr>
          <p:nvPr>
            <p:extLst>
              <p:ext uri="{D42A27DB-BD31-4B8C-83A1-F6EECF244321}">
                <p14:modId xmlns:p14="http://schemas.microsoft.com/office/powerpoint/2010/main" val="369742092"/>
              </p:ext>
            </p:extLst>
          </p:nvPr>
        </p:nvGraphicFramePr>
        <p:xfrm>
          <a:off x="4784770" y="583419"/>
          <a:ext cx="6780212" cy="3423432"/>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155794687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BD1ED1-CB3A-77E6-3703-6B64061A39C9}"/>
              </a:ext>
            </a:extLst>
          </p:cNvPr>
          <p:cNvSpPr>
            <a:spLocks noGrp="1"/>
          </p:cNvSpPr>
          <p:nvPr>
            <p:ph type="title"/>
          </p:nvPr>
        </p:nvSpPr>
        <p:spPr>
          <a:xfrm>
            <a:off x="838199" y="291090"/>
            <a:ext cx="10515599" cy="932688"/>
          </a:xfrm>
        </p:spPr>
        <p:txBody>
          <a:bodyPr vert="horz" lIns="91440" tIns="45720" rIns="91440" bIns="45720" rtlCol="0" anchor="b">
            <a:normAutofit/>
          </a:bodyPr>
          <a:lstStyle/>
          <a:p>
            <a:r>
              <a:rPr lang="en-US" sz="4200" kern="1200">
                <a:solidFill>
                  <a:schemeClr val="tx1"/>
                </a:solidFill>
                <a:latin typeface="+mj-lt"/>
                <a:ea typeface="+mj-ea"/>
                <a:cs typeface="+mj-cs"/>
              </a:rPr>
              <a:t>Comparing MMPI-3 &amp; SOS Scale Performance</a:t>
            </a:r>
          </a:p>
        </p:txBody>
      </p:sp>
      <p:graphicFrame>
        <p:nvGraphicFramePr>
          <p:cNvPr id="10" name="Chart 9">
            <a:extLst>
              <a:ext uri="{FF2B5EF4-FFF2-40B4-BE49-F238E27FC236}">
                <a16:creationId xmlns:a16="http://schemas.microsoft.com/office/drawing/2014/main" id="{881B2092-AC44-3AC6-0E83-6EE1770A0137}"/>
              </a:ext>
            </a:extLst>
          </p:cNvPr>
          <p:cNvGraphicFramePr>
            <a:graphicFrameLocks/>
          </p:cNvGraphicFramePr>
          <p:nvPr>
            <p:extLst>
              <p:ext uri="{D42A27DB-BD31-4B8C-83A1-F6EECF244321}">
                <p14:modId xmlns:p14="http://schemas.microsoft.com/office/powerpoint/2010/main" val="2207354102"/>
              </p:ext>
            </p:extLst>
          </p:nvPr>
        </p:nvGraphicFramePr>
        <p:xfrm>
          <a:off x="838199" y="1863801"/>
          <a:ext cx="10515599" cy="444074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 name="Chart 3">
            <a:extLst>
              <a:ext uri="{FF2B5EF4-FFF2-40B4-BE49-F238E27FC236}">
                <a16:creationId xmlns:a16="http://schemas.microsoft.com/office/drawing/2014/main" id="{A849D15D-15C4-4A63-B2D5-DC45D9A64C8F}"/>
              </a:ext>
            </a:extLst>
          </p:cNvPr>
          <p:cNvGraphicFramePr>
            <a:graphicFrameLocks/>
          </p:cNvGraphicFramePr>
          <p:nvPr>
            <p:extLst>
              <p:ext uri="{D42A27DB-BD31-4B8C-83A1-F6EECF244321}">
                <p14:modId xmlns:p14="http://schemas.microsoft.com/office/powerpoint/2010/main" val="48719820"/>
              </p:ext>
            </p:extLst>
          </p:nvPr>
        </p:nvGraphicFramePr>
        <p:xfrm>
          <a:off x="838199" y="1863800"/>
          <a:ext cx="10515599" cy="4440745"/>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6" name="Chart 5">
            <a:extLst>
              <a:ext uri="{FF2B5EF4-FFF2-40B4-BE49-F238E27FC236}">
                <a16:creationId xmlns:a16="http://schemas.microsoft.com/office/drawing/2014/main" id="{FED556EA-3666-AB43-EAC6-3779427EAA5E}"/>
              </a:ext>
            </a:extLst>
          </p:cNvPr>
          <p:cNvGraphicFramePr>
            <a:graphicFrameLocks/>
          </p:cNvGraphicFramePr>
          <p:nvPr>
            <p:extLst>
              <p:ext uri="{D42A27DB-BD31-4B8C-83A1-F6EECF244321}">
                <p14:modId xmlns:p14="http://schemas.microsoft.com/office/powerpoint/2010/main" val="2659472968"/>
              </p:ext>
            </p:extLst>
          </p:nvPr>
        </p:nvGraphicFramePr>
        <p:xfrm>
          <a:off x="838199" y="1863800"/>
          <a:ext cx="10515599" cy="4440745"/>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394378980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BD1ED1-CB3A-77E6-3703-6B64061A39C9}"/>
              </a:ext>
            </a:extLst>
          </p:cNvPr>
          <p:cNvSpPr>
            <a:spLocks noGrp="1"/>
          </p:cNvSpPr>
          <p:nvPr>
            <p:ph type="title"/>
          </p:nvPr>
        </p:nvSpPr>
        <p:spPr>
          <a:xfrm>
            <a:off x="838199" y="291090"/>
            <a:ext cx="10515599" cy="932688"/>
          </a:xfrm>
        </p:spPr>
        <p:txBody>
          <a:bodyPr vert="horz" lIns="91440" tIns="45720" rIns="91440" bIns="45720" rtlCol="0" anchor="b">
            <a:normAutofit/>
          </a:bodyPr>
          <a:lstStyle/>
          <a:p>
            <a:r>
              <a:rPr lang="en-US" sz="4200" kern="1200">
                <a:solidFill>
                  <a:schemeClr val="tx1"/>
                </a:solidFill>
                <a:latin typeface="+mj-lt"/>
                <a:ea typeface="+mj-ea"/>
                <a:cs typeface="+mj-cs"/>
              </a:rPr>
              <a:t>Comparing MMPI-3 &amp; SOS Scale Performance</a:t>
            </a:r>
          </a:p>
        </p:txBody>
      </p:sp>
      <p:graphicFrame>
        <p:nvGraphicFramePr>
          <p:cNvPr id="4" name="Chart 3">
            <a:extLst>
              <a:ext uri="{FF2B5EF4-FFF2-40B4-BE49-F238E27FC236}">
                <a16:creationId xmlns:a16="http://schemas.microsoft.com/office/drawing/2014/main" id="{A849D15D-15C4-4A63-B2D5-DC45D9A64C8F}"/>
              </a:ext>
            </a:extLst>
          </p:cNvPr>
          <p:cNvGraphicFramePr>
            <a:graphicFrameLocks/>
          </p:cNvGraphicFramePr>
          <p:nvPr/>
        </p:nvGraphicFramePr>
        <p:xfrm>
          <a:off x="838200" y="1863801"/>
          <a:ext cx="10515599" cy="444074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Chart 4">
            <a:extLst>
              <a:ext uri="{FF2B5EF4-FFF2-40B4-BE49-F238E27FC236}">
                <a16:creationId xmlns:a16="http://schemas.microsoft.com/office/drawing/2014/main" id="{A849D15D-15C4-4A63-B2D5-DC45D9A64C8F}"/>
              </a:ext>
            </a:extLst>
          </p:cNvPr>
          <p:cNvGraphicFramePr>
            <a:graphicFrameLocks/>
          </p:cNvGraphicFramePr>
          <p:nvPr>
            <p:extLst>
              <p:ext uri="{D42A27DB-BD31-4B8C-83A1-F6EECF244321}">
                <p14:modId xmlns:p14="http://schemas.microsoft.com/office/powerpoint/2010/main" val="1153100054"/>
              </p:ext>
            </p:extLst>
          </p:nvPr>
        </p:nvGraphicFramePr>
        <p:xfrm>
          <a:off x="838199" y="1863801"/>
          <a:ext cx="10515599" cy="4440746"/>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6" name="Chart 5">
            <a:extLst>
              <a:ext uri="{FF2B5EF4-FFF2-40B4-BE49-F238E27FC236}">
                <a16:creationId xmlns:a16="http://schemas.microsoft.com/office/drawing/2014/main" id="{D0E2C51D-3FEA-B9DC-1EC5-1433A7BD03E9}"/>
              </a:ext>
            </a:extLst>
          </p:cNvPr>
          <p:cNvGraphicFramePr>
            <a:graphicFrameLocks/>
          </p:cNvGraphicFramePr>
          <p:nvPr>
            <p:extLst>
              <p:ext uri="{D42A27DB-BD31-4B8C-83A1-F6EECF244321}">
                <p14:modId xmlns:p14="http://schemas.microsoft.com/office/powerpoint/2010/main" val="1583699435"/>
              </p:ext>
            </p:extLst>
          </p:nvPr>
        </p:nvGraphicFramePr>
        <p:xfrm>
          <a:off x="838199" y="1863800"/>
          <a:ext cx="10515599" cy="4440745"/>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309312060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10" name="Chart 9">
            <a:extLst>
              <a:ext uri="{FF2B5EF4-FFF2-40B4-BE49-F238E27FC236}">
                <a16:creationId xmlns:a16="http://schemas.microsoft.com/office/drawing/2014/main" id="{A15BE6B8-5E3D-9060-99F1-B21CA60B08DC}"/>
              </a:ext>
            </a:extLst>
          </p:cNvPr>
          <p:cNvGraphicFramePr>
            <a:graphicFrameLocks/>
          </p:cNvGraphicFramePr>
          <p:nvPr>
            <p:extLst>
              <p:ext uri="{D42A27DB-BD31-4B8C-83A1-F6EECF244321}">
                <p14:modId xmlns:p14="http://schemas.microsoft.com/office/powerpoint/2010/main" val="581898503"/>
              </p:ext>
            </p:extLst>
          </p:nvPr>
        </p:nvGraphicFramePr>
        <p:xfrm>
          <a:off x="838199" y="1863800"/>
          <a:ext cx="10515599" cy="4440745"/>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a:extLst>
              <a:ext uri="{FF2B5EF4-FFF2-40B4-BE49-F238E27FC236}">
                <a16:creationId xmlns:a16="http://schemas.microsoft.com/office/drawing/2014/main" id="{37BD1ED1-CB3A-77E6-3703-6B64061A39C9}"/>
              </a:ext>
            </a:extLst>
          </p:cNvPr>
          <p:cNvSpPr>
            <a:spLocks noGrp="1"/>
          </p:cNvSpPr>
          <p:nvPr>
            <p:ph type="title"/>
          </p:nvPr>
        </p:nvSpPr>
        <p:spPr>
          <a:xfrm>
            <a:off x="838199" y="291090"/>
            <a:ext cx="10515599" cy="932688"/>
          </a:xfrm>
        </p:spPr>
        <p:txBody>
          <a:bodyPr vert="horz" lIns="91440" tIns="45720" rIns="91440" bIns="45720" rtlCol="0" anchor="b">
            <a:normAutofit/>
          </a:bodyPr>
          <a:lstStyle/>
          <a:p>
            <a:r>
              <a:rPr lang="en-US" sz="4200" kern="1200">
                <a:solidFill>
                  <a:schemeClr val="tx1"/>
                </a:solidFill>
                <a:latin typeface="+mj-lt"/>
                <a:ea typeface="+mj-ea"/>
                <a:cs typeface="+mj-cs"/>
              </a:rPr>
              <a:t>Comparing MMPI-3 &amp; SOS Scale Performance</a:t>
            </a:r>
          </a:p>
        </p:txBody>
      </p:sp>
      <p:cxnSp>
        <p:nvCxnSpPr>
          <p:cNvPr id="6" name="Straight Connector 5">
            <a:extLst>
              <a:ext uri="{FF2B5EF4-FFF2-40B4-BE49-F238E27FC236}">
                <a16:creationId xmlns:a16="http://schemas.microsoft.com/office/drawing/2014/main" id="{C95E8F37-27CA-F272-101E-D2FA96E4EF95}"/>
              </a:ext>
            </a:extLst>
          </p:cNvPr>
          <p:cNvCxnSpPr>
            <a:cxnSpLocks/>
          </p:cNvCxnSpPr>
          <p:nvPr/>
        </p:nvCxnSpPr>
        <p:spPr>
          <a:xfrm>
            <a:off x="5239750" y="4001093"/>
            <a:ext cx="0" cy="377860"/>
          </a:xfrm>
          <a:prstGeom prst="line">
            <a:avLst/>
          </a:prstGeom>
          <a:ln w="28575">
            <a:solidFill>
              <a:srgbClr val="C00000"/>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C9A07CE4-20DA-C0F5-A9B8-769D53C745E2}"/>
              </a:ext>
            </a:extLst>
          </p:cNvPr>
          <p:cNvCxnSpPr>
            <a:cxnSpLocks/>
          </p:cNvCxnSpPr>
          <p:nvPr/>
        </p:nvCxnSpPr>
        <p:spPr>
          <a:xfrm>
            <a:off x="5239750" y="4193904"/>
            <a:ext cx="1871332" cy="0"/>
          </a:xfrm>
          <a:prstGeom prst="straightConnector1">
            <a:avLst/>
          </a:prstGeom>
          <a:ln w="28575">
            <a:solidFill>
              <a:srgbClr val="C00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0CD2796A-3462-7561-EF9A-EE557CBBB462}"/>
              </a:ext>
            </a:extLst>
          </p:cNvPr>
          <p:cNvSpPr txBox="1"/>
          <p:nvPr/>
        </p:nvSpPr>
        <p:spPr>
          <a:xfrm>
            <a:off x="7111082" y="3989968"/>
            <a:ext cx="971741" cy="400110"/>
          </a:xfrm>
          <a:prstGeom prst="rect">
            <a:avLst/>
          </a:prstGeom>
          <a:noFill/>
        </p:spPr>
        <p:txBody>
          <a:bodyPr wrap="none" rtlCol="0">
            <a:spAutoFit/>
          </a:bodyPr>
          <a:lstStyle/>
          <a:p>
            <a:r>
              <a:rPr lang="en-US" sz="2000" i="1" dirty="0"/>
              <a:t>M</a:t>
            </a:r>
            <a:r>
              <a:rPr lang="en-US" sz="2000" dirty="0"/>
              <a:t> = .13</a:t>
            </a:r>
          </a:p>
        </p:txBody>
      </p:sp>
    </p:spTree>
    <p:extLst>
      <p:ext uri="{BB962C8B-B14F-4D97-AF65-F5344CB8AC3E}">
        <p14:creationId xmlns:p14="http://schemas.microsoft.com/office/powerpoint/2010/main" val="330328985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92AE4C-3D4C-4FC6-7708-DE09F1D69CCF}"/>
              </a:ext>
            </a:extLst>
          </p:cNvPr>
          <p:cNvSpPr>
            <a:spLocks noGrp="1"/>
          </p:cNvSpPr>
          <p:nvPr>
            <p:ph type="title"/>
          </p:nvPr>
        </p:nvSpPr>
        <p:spPr/>
        <p:txBody>
          <a:bodyPr/>
          <a:lstStyle/>
          <a:p>
            <a:r>
              <a:rPr lang="en-US" dirty="0"/>
              <a:t>Discussion</a:t>
            </a:r>
          </a:p>
        </p:txBody>
      </p:sp>
      <p:sp>
        <p:nvSpPr>
          <p:cNvPr id="3" name="Content Placeholder 2">
            <a:extLst>
              <a:ext uri="{FF2B5EF4-FFF2-40B4-BE49-F238E27FC236}">
                <a16:creationId xmlns:a16="http://schemas.microsoft.com/office/drawing/2014/main" id="{6643E2E3-9243-B312-CD77-A09929C71E4E}"/>
              </a:ext>
            </a:extLst>
          </p:cNvPr>
          <p:cNvSpPr>
            <a:spLocks noGrp="1"/>
          </p:cNvSpPr>
          <p:nvPr>
            <p:ph idx="1"/>
          </p:nvPr>
        </p:nvSpPr>
        <p:spPr/>
        <p:txBody>
          <a:bodyPr>
            <a:normAutofit/>
          </a:bodyPr>
          <a:lstStyle/>
          <a:p>
            <a:r>
              <a:rPr lang="en-US" dirty="0"/>
              <a:t>Improving validity scales offers promise to advance the MMPI as the “gold standard” clinical assessment measure. Our SOS general elevation strategy is one such approach that may warrant further consideration</a:t>
            </a:r>
          </a:p>
          <a:p>
            <a:endParaRPr lang="en-US" dirty="0"/>
          </a:p>
          <a:p>
            <a:r>
              <a:rPr lang="en-US" dirty="0"/>
              <a:t>Our SOS scales use a scale level infrequency approach</a:t>
            </a:r>
          </a:p>
          <a:p>
            <a:pPr lvl="1"/>
            <a:r>
              <a:rPr lang="en-US" dirty="0"/>
              <a:t>Provides promise of equal/better performance as existing scales</a:t>
            </a:r>
          </a:p>
          <a:p>
            <a:pPr lvl="1"/>
            <a:r>
              <a:rPr lang="en-US" dirty="0"/>
              <a:t>Uses non-gender norms and so item DIF is not necessary</a:t>
            </a:r>
          </a:p>
          <a:p>
            <a:pPr lvl="1"/>
            <a:r>
              <a:rPr lang="en-US" dirty="0"/>
              <a:t>Easy to calculate </a:t>
            </a:r>
          </a:p>
          <a:p>
            <a:pPr lvl="1"/>
            <a:endParaRPr lang="en-US" dirty="0"/>
          </a:p>
          <a:p>
            <a:pPr lvl="1"/>
            <a:endParaRPr lang="en-US" dirty="0"/>
          </a:p>
        </p:txBody>
      </p:sp>
    </p:spTree>
    <p:extLst>
      <p:ext uri="{BB962C8B-B14F-4D97-AF65-F5344CB8AC3E}">
        <p14:creationId xmlns:p14="http://schemas.microsoft.com/office/powerpoint/2010/main" val="21400432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92AE4C-3D4C-4FC6-7708-DE09F1D69CCF}"/>
              </a:ext>
            </a:extLst>
          </p:cNvPr>
          <p:cNvSpPr>
            <a:spLocks noGrp="1"/>
          </p:cNvSpPr>
          <p:nvPr>
            <p:ph type="title"/>
          </p:nvPr>
        </p:nvSpPr>
        <p:spPr/>
        <p:txBody>
          <a:bodyPr/>
          <a:lstStyle/>
          <a:p>
            <a:r>
              <a:rPr lang="en-US" dirty="0"/>
              <a:t>SOS Next Steps:</a:t>
            </a:r>
          </a:p>
        </p:txBody>
      </p:sp>
      <p:sp>
        <p:nvSpPr>
          <p:cNvPr id="3" name="Content Placeholder 2">
            <a:extLst>
              <a:ext uri="{FF2B5EF4-FFF2-40B4-BE49-F238E27FC236}">
                <a16:creationId xmlns:a16="http://schemas.microsoft.com/office/drawing/2014/main" id="{6643E2E3-9243-B312-CD77-A09929C71E4E}"/>
              </a:ext>
            </a:extLst>
          </p:cNvPr>
          <p:cNvSpPr>
            <a:spLocks noGrp="1"/>
          </p:cNvSpPr>
          <p:nvPr>
            <p:ph idx="1"/>
          </p:nvPr>
        </p:nvSpPr>
        <p:spPr/>
        <p:txBody>
          <a:bodyPr>
            <a:normAutofit/>
          </a:bodyPr>
          <a:lstStyle/>
          <a:p>
            <a:r>
              <a:rPr lang="en-US" dirty="0"/>
              <a:t>Cut scores observed in this study are pilot in nature</a:t>
            </a:r>
          </a:p>
          <a:p>
            <a:pPr lvl="1"/>
            <a:r>
              <a:rPr lang="en-US" dirty="0"/>
              <a:t>T65 presented throughout analysis and offers gains in </a:t>
            </a:r>
            <a:r>
              <a:rPr lang="en-US" dirty="0" err="1"/>
              <a:t>sens</a:t>
            </a:r>
            <a:r>
              <a:rPr lang="en-US" dirty="0"/>
              <a:t>/spec</a:t>
            </a:r>
          </a:p>
          <a:p>
            <a:pPr lvl="1"/>
            <a:endParaRPr lang="en-US" dirty="0"/>
          </a:p>
          <a:p>
            <a:pPr lvl="1"/>
            <a:r>
              <a:rPr lang="en-US" dirty="0"/>
              <a:t>T75 (or others) may be more appropriate and contextual norms may be needed given the underlying severity of symptoms within a setting being critical to cut scores</a:t>
            </a:r>
          </a:p>
          <a:p>
            <a:pPr lvl="1"/>
            <a:endParaRPr lang="en-US" dirty="0"/>
          </a:p>
          <a:p>
            <a:pPr lvl="1"/>
            <a:r>
              <a:rPr lang="en-US" dirty="0"/>
              <a:t>Next steps to identify cut scores</a:t>
            </a:r>
          </a:p>
          <a:p>
            <a:pPr lvl="2"/>
            <a:r>
              <a:rPr lang="en-US" dirty="0"/>
              <a:t>Clinical Samples with stand-alone PVT </a:t>
            </a:r>
            <a:r>
              <a:rPr lang="en-US" b="1" dirty="0"/>
              <a:t>AND</a:t>
            </a:r>
            <a:r>
              <a:rPr lang="en-US" dirty="0"/>
              <a:t> SVT criterion measures</a:t>
            </a:r>
          </a:p>
          <a:p>
            <a:pPr lvl="2"/>
            <a:r>
              <a:rPr lang="en-US" dirty="0"/>
              <a:t>Normative Sample Comparison</a:t>
            </a:r>
          </a:p>
          <a:p>
            <a:endParaRPr lang="en-US" dirty="0"/>
          </a:p>
          <a:p>
            <a:pPr lvl="1"/>
            <a:endParaRPr lang="en-US" dirty="0"/>
          </a:p>
        </p:txBody>
      </p:sp>
    </p:spTree>
    <p:extLst>
      <p:ext uri="{BB962C8B-B14F-4D97-AF65-F5344CB8AC3E}">
        <p14:creationId xmlns:p14="http://schemas.microsoft.com/office/powerpoint/2010/main" val="169122764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2E152E-6218-804B-0AF1-0B697DBF8ED4}"/>
              </a:ext>
            </a:extLst>
          </p:cNvPr>
          <p:cNvSpPr>
            <a:spLocks noGrp="1"/>
          </p:cNvSpPr>
          <p:nvPr>
            <p:ph type="title"/>
          </p:nvPr>
        </p:nvSpPr>
        <p:spPr/>
        <p:txBody>
          <a:bodyPr/>
          <a:lstStyle/>
          <a:p>
            <a:r>
              <a:rPr lang="en-US" dirty="0"/>
              <a:t>Higher-Order Feigning?</a:t>
            </a:r>
          </a:p>
        </p:txBody>
      </p:sp>
      <p:sp>
        <p:nvSpPr>
          <p:cNvPr id="3" name="Content Placeholder 2">
            <a:extLst>
              <a:ext uri="{FF2B5EF4-FFF2-40B4-BE49-F238E27FC236}">
                <a16:creationId xmlns:a16="http://schemas.microsoft.com/office/drawing/2014/main" id="{96489F20-3D64-F51D-7E6C-0B231064861C}"/>
              </a:ext>
            </a:extLst>
          </p:cNvPr>
          <p:cNvSpPr>
            <a:spLocks noGrp="1"/>
          </p:cNvSpPr>
          <p:nvPr>
            <p:ph idx="1"/>
          </p:nvPr>
        </p:nvSpPr>
        <p:spPr>
          <a:xfrm>
            <a:off x="838200" y="1763302"/>
            <a:ext cx="10515600" cy="4351338"/>
          </a:xfrm>
        </p:spPr>
        <p:txBody>
          <a:bodyPr/>
          <a:lstStyle/>
          <a:p>
            <a:r>
              <a:rPr lang="en-US" dirty="0"/>
              <a:t>Our feigning study used a simulation dataset for re-analysis</a:t>
            </a:r>
          </a:p>
          <a:p>
            <a:pPr lvl="1"/>
            <a:r>
              <a:rPr lang="en-US" dirty="0"/>
              <a:t>Equal scale performance was observed across all 5 versions</a:t>
            </a:r>
          </a:p>
          <a:p>
            <a:pPr lvl="1"/>
            <a:endParaRPr lang="en-US" dirty="0"/>
          </a:p>
          <a:p>
            <a:pPr lvl="1"/>
            <a:r>
              <a:rPr lang="en-US" dirty="0"/>
              <a:t>Each SOS scale contained different content frequency </a:t>
            </a:r>
          </a:p>
          <a:p>
            <a:pPr lvl="2"/>
            <a:r>
              <a:rPr lang="en-US" dirty="0"/>
              <a:t>Equifinality across Somatic Symptom Feigning DESPITE different Somatic content</a:t>
            </a:r>
          </a:p>
          <a:p>
            <a:pPr lvl="1"/>
            <a:endParaRPr lang="en-US" dirty="0"/>
          </a:p>
          <a:p>
            <a:pPr lvl="2"/>
            <a:endParaRPr lang="en-US" dirty="0"/>
          </a:p>
          <a:p>
            <a:pPr lvl="1"/>
            <a:endParaRPr lang="en-US" dirty="0"/>
          </a:p>
          <a:p>
            <a:pPr lvl="1"/>
            <a:endParaRPr lang="en-US" dirty="0"/>
          </a:p>
          <a:p>
            <a:endParaRPr lang="en-US" dirty="0"/>
          </a:p>
        </p:txBody>
      </p:sp>
      <p:sp>
        <p:nvSpPr>
          <p:cNvPr id="15" name="TextBox 14">
            <a:extLst>
              <a:ext uri="{FF2B5EF4-FFF2-40B4-BE49-F238E27FC236}">
                <a16:creationId xmlns:a16="http://schemas.microsoft.com/office/drawing/2014/main" id="{40784CFB-1954-59DC-1237-1224C01AB25F}"/>
              </a:ext>
            </a:extLst>
          </p:cNvPr>
          <p:cNvSpPr txBox="1"/>
          <p:nvPr/>
        </p:nvSpPr>
        <p:spPr>
          <a:xfrm>
            <a:off x="369761" y="5723619"/>
            <a:ext cx="3170099" cy="461665"/>
          </a:xfrm>
          <a:prstGeom prst="rect">
            <a:avLst/>
          </a:prstGeom>
          <a:noFill/>
        </p:spPr>
        <p:txBody>
          <a:bodyPr wrap="none" rtlCol="0">
            <a:spAutoFit/>
          </a:bodyPr>
          <a:lstStyle/>
          <a:p>
            <a:r>
              <a:rPr lang="en-US" sz="2400" b="1" dirty="0"/>
              <a:t>What might this mean?</a:t>
            </a:r>
          </a:p>
        </p:txBody>
      </p:sp>
      <p:sp>
        <p:nvSpPr>
          <p:cNvPr id="18" name="Arrow: Bent 17">
            <a:extLst>
              <a:ext uri="{FF2B5EF4-FFF2-40B4-BE49-F238E27FC236}">
                <a16:creationId xmlns:a16="http://schemas.microsoft.com/office/drawing/2014/main" id="{B81EE134-8B60-0AB4-D822-F2AFA584C7AD}"/>
              </a:ext>
            </a:extLst>
          </p:cNvPr>
          <p:cNvSpPr/>
          <p:nvPr/>
        </p:nvSpPr>
        <p:spPr>
          <a:xfrm>
            <a:off x="838200" y="3108960"/>
            <a:ext cx="441063" cy="2551169"/>
          </a:xfrm>
          <a:prstGeom prst="ben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9" name="Arrow: Bent 18">
            <a:extLst>
              <a:ext uri="{FF2B5EF4-FFF2-40B4-BE49-F238E27FC236}">
                <a16:creationId xmlns:a16="http://schemas.microsoft.com/office/drawing/2014/main" id="{6D908068-9700-3EFC-9F98-3A618180CE73}"/>
              </a:ext>
            </a:extLst>
          </p:cNvPr>
          <p:cNvSpPr/>
          <p:nvPr/>
        </p:nvSpPr>
        <p:spPr>
          <a:xfrm>
            <a:off x="517264" y="2153415"/>
            <a:ext cx="441063" cy="3506714"/>
          </a:xfrm>
          <a:prstGeom prst="bentArrow">
            <a:avLst>
              <a:gd name="adj1" fmla="val 29878"/>
              <a:gd name="adj2" fmla="val 25000"/>
              <a:gd name="adj3" fmla="val 25000"/>
              <a:gd name="adj4" fmla="val 4375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0" name="Title 1">
            <a:extLst>
              <a:ext uri="{FF2B5EF4-FFF2-40B4-BE49-F238E27FC236}">
                <a16:creationId xmlns:a16="http://schemas.microsoft.com/office/drawing/2014/main" id="{58434239-DC76-9AD0-0A83-87537A635B9D}"/>
              </a:ext>
            </a:extLst>
          </p:cNvPr>
          <p:cNvSpPr txBox="1">
            <a:spLocks/>
          </p:cNvSpPr>
          <p:nvPr/>
        </p:nvSpPr>
        <p:spPr>
          <a:xfrm>
            <a:off x="3731703" y="5077609"/>
            <a:ext cx="7198065" cy="1538364"/>
          </a:xfrm>
          <a:prstGeom prst="ellipse">
            <a:avLst/>
          </a:prstGeom>
          <a:solidFill>
            <a:srgbClr val="262626"/>
          </a:solidFill>
          <a:ln w="174625" cmpd="thinThick">
            <a:solidFill>
              <a:srgbClr val="262626"/>
            </a:solidFill>
          </a:ln>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600" dirty="0">
                <a:solidFill>
                  <a:srgbClr val="FFFFFF"/>
                </a:solidFill>
              </a:rPr>
              <a:t>Perhaps the frequency of validity scale co-elevations is a function of item development / item pool depth</a:t>
            </a:r>
          </a:p>
        </p:txBody>
      </p:sp>
    </p:spTree>
    <p:extLst>
      <p:ext uri="{BB962C8B-B14F-4D97-AF65-F5344CB8AC3E}">
        <p14:creationId xmlns:p14="http://schemas.microsoft.com/office/powerpoint/2010/main" val="71734193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Shape, arrow&#10;&#10;Description automatically generated">
            <a:extLst>
              <a:ext uri="{FF2B5EF4-FFF2-40B4-BE49-F238E27FC236}">
                <a16:creationId xmlns:a16="http://schemas.microsoft.com/office/drawing/2014/main" id="{33C85C73-D8B9-717E-E3D3-9017F67936F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014675" y="1916760"/>
            <a:ext cx="3685278" cy="3056084"/>
          </a:xfrm>
        </p:spPr>
      </p:pic>
      <p:pic>
        <p:nvPicPr>
          <p:cNvPr id="6" name="Content Placeholder 4">
            <a:extLst>
              <a:ext uri="{FF2B5EF4-FFF2-40B4-BE49-F238E27FC236}">
                <a16:creationId xmlns:a16="http://schemas.microsoft.com/office/drawing/2014/main" id="{C8F81361-73D5-2CF7-B8C6-6E2175CADFD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492047" y="1916760"/>
            <a:ext cx="3980488" cy="3056084"/>
          </a:xfrm>
          <a:prstGeom prst="rect">
            <a:avLst/>
          </a:prstGeom>
        </p:spPr>
      </p:pic>
      <p:sp>
        <p:nvSpPr>
          <p:cNvPr id="7" name="TextBox 6">
            <a:extLst>
              <a:ext uri="{FF2B5EF4-FFF2-40B4-BE49-F238E27FC236}">
                <a16:creationId xmlns:a16="http://schemas.microsoft.com/office/drawing/2014/main" id="{258467FF-8E0D-9C08-AB12-2EA3A467AA74}"/>
              </a:ext>
            </a:extLst>
          </p:cNvPr>
          <p:cNvSpPr txBox="1"/>
          <p:nvPr/>
        </p:nvSpPr>
        <p:spPr>
          <a:xfrm>
            <a:off x="134259" y="4907247"/>
            <a:ext cx="5397568" cy="369332"/>
          </a:xfrm>
          <a:prstGeom prst="rect">
            <a:avLst/>
          </a:prstGeom>
          <a:noFill/>
        </p:spPr>
        <p:txBody>
          <a:bodyPr wrap="none" rtlCol="0">
            <a:spAutoFit/>
          </a:bodyPr>
          <a:lstStyle/>
          <a:p>
            <a:r>
              <a:rPr lang="en-US" i="1" u="sng" dirty="0"/>
              <a:t>Feigning is broad and general in symptom endorsement</a:t>
            </a:r>
          </a:p>
        </p:txBody>
      </p:sp>
      <p:sp>
        <p:nvSpPr>
          <p:cNvPr id="8" name="TextBox 7">
            <a:extLst>
              <a:ext uri="{FF2B5EF4-FFF2-40B4-BE49-F238E27FC236}">
                <a16:creationId xmlns:a16="http://schemas.microsoft.com/office/drawing/2014/main" id="{AF3D7ABD-A25A-C1E9-034D-940ADAD0E536}"/>
              </a:ext>
            </a:extLst>
          </p:cNvPr>
          <p:cNvSpPr txBox="1"/>
          <p:nvPr/>
        </p:nvSpPr>
        <p:spPr>
          <a:xfrm>
            <a:off x="8446547" y="4893298"/>
            <a:ext cx="3502369" cy="369332"/>
          </a:xfrm>
          <a:prstGeom prst="rect">
            <a:avLst/>
          </a:prstGeom>
          <a:noFill/>
        </p:spPr>
        <p:txBody>
          <a:bodyPr wrap="none" rtlCol="0">
            <a:spAutoFit/>
          </a:bodyPr>
          <a:lstStyle/>
          <a:p>
            <a:r>
              <a:rPr lang="en-US" i="1" u="sng" dirty="0"/>
              <a:t>Feigning is symptom cluster specific</a:t>
            </a:r>
          </a:p>
        </p:txBody>
      </p:sp>
      <p:sp>
        <p:nvSpPr>
          <p:cNvPr id="9" name="TextBox 8">
            <a:extLst>
              <a:ext uri="{FF2B5EF4-FFF2-40B4-BE49-F238E27FC236}">
                <a16:creationId xmlns:a16="http://schemas.microsoft.com/office/drawing/2014/main" id="{55F7BACC-5B89-6C71-4EF6-2BA486466C21}"/>
              </a:ext>
            </a:extLst>
          </p:cNvPr>
          <p:cNvSpPr txBox="1"/>
          <p:nvPr/>
        </p:nvSpPr>
        <p:spPr>
          <a:xfrm>
            <a:off x="243084" y="5205360"/>
            <a:ext cx="4743991" cy="646331"/>
          </a:xfrm>
          <a:prstGeom prst="rect">
            <a:avLst/>
          </a:prstGeom>
          <a:noFill/>
        </p:spPr>
        <p:txBody>
          <a:bodyPr wrap="none" rtlCol="0">
            <a:spAutoFit/>
          </a:bodyPr>
          <a:lstStyle/>
          <a:p>
            <a:pPr marL="285750" indent="-285750">
              <a:buFont typeface="Arial" panose="020B0604020202020204" pitchFamily="34" charset="0"/>
              <a:buChar char="•"/>
            </a:pPr>
            <a:r>
              <a:rPr lang="en-US" dirty="0"/>
              <a:t>Any combination of scales could be effective</a:t>
            </a:r>
          </a:p>
          <a:p>
            <a:pPr marL="285750" indent="-285750">
              <a:buFont typeface="Arial" panose="020B0604020202020204" pitchFamily="34" charset="0"/>
              <a:buChar char="•"/>
            </a:pPr>
            <a:r>
              <a:rPr lang="en-US" dirty="0"/>
              <a:t>Validity scale co-elevation should be common</a:t>
            </a:r>
          </a:p>
        </p:txBody>
      </p:sp>
      <p:sp>
        <p:nvSpPr>
          <p:cNvPr id="10" name="TextBox 9">
            <a:extLst>
              <a:ext uri="{FF2B5EF4-FFF2-40B4-BE49-F238E27FC236}">
                <a16:creationId xmlns:a16="http://schemas.microsoft.com/office/drawing/2014/main" id="{BA3C59A0-1196-9ED0-17C7-CB7D22490007}"/>
              </a:ext>
            </a:extLst>
          </p:cNvPr>
          <p:cNvSpPr txBox="1"/>
          <p:nvPr/>
        </p:nvSpPr>
        <p:spPr>
          <a:xfrm>
            <a:off x="6774876" y="5205359"/>
            <a:ext cx="5417124" cy="646331"/>
          </a:xfrm>
          <a:prstGeom prst="rect">
            <a:avLst/>
          </a:prstGeom>
          <a:noFill/>
        </p:spPr>
        <p:txBody>
          <a:bodyPr wrap="none" rtlCol="0">
            <a:spAutoFit/>
          </a:bodyPr>
          <a:lstStyle/>
          <a:p>
            <a:pPr marL="285750" indent="-285750">
              <a:buFont typeface="Arial" panose="020B0604020202020204" pitchFamily="34" charset="0"/>
              <a:buChar char="•"/>
            </a:pPr>
            <a:r>
              <a:rPr lang="en-US" dirty="0"/>
              <a:t>Different disorders/symptom sets will work uniquely</a:t>
            </a:r>
          </a:p>
          <a:p>
            <a:pPr marL="285750" indent="-285750">
              <a:buFont typeface="Arial" panose="020B0604020202020204" pitchFamily="34" charset="0"/>
              <a:buChar char="•"/>
            </a:pPr>
            <a:r>
              <a:rPr lang="en-US" dirty="0"/>
              <a:t>Validity co-elevation will mirror disorder comorbidity</a:t>
            </a:r>
          </a:p>
        </p:txBody>
      </p:sp>
      <p:sp>
        <p:nvSpPr>
          <p:cNvPr id="11" name="Rectangle 10">
            <a:extLst>
              <a:ext uri="{FF2B5EF4-FFF2-40B4-BE49-F238E27FC236}">
                <a16:creationId xmlns:a16="http://schemas.microsoft.com/office/drawing/2014/main" id="{5AA53D47-B1A8-0FCA-C0FC-85752C693EF4}"/>
              </a:ext>
            </a:extLst>
          </p:cNvPr>
          <p:cNvSpPr/>
          <p:nvPr/>
        </p:nvSpPr>
        <p:spPr>
          <a:xfrm>
            <a:off x="4472535" y="1841454"/>
            <a:ext cx="3671261" cy="1754326"/>
          </a:xfrm>
          <a:prstGeom prst="rect">
            <a:avLst/>
          </a:prstGeom>
          <a:noFill/>
        </p:spPr>
        <p:txBody>
          <a:bodyPr wrap="none" lIns="91440" tIns="45720" rIns="91440" bIns="45720">
            <a:spAutoFit/>
          </a:bodyPr>
          <a:lstStyle/>
          <a:p>
            <a:pPr algn="ctr"/>
            <a:r>
              <a:rPr lang="en-US" sz="5400" b="0" cap="none" spc="0" dirty="0">
                <a:ln w="0"/>
                <a:solidFill>
                  <a:schemeClr val="tx1"/>
                </a:solidFill>
                <a:effectLst>
                  <a:outerShdw blurRad="38100" dist="19050" dir="2700000" algn="tl" rotWithShape="0">
                    <a:schemeClr val="dk1">
                      <a:alpha val="40000"/>
                    </a:schemeClr>
                  </a:outerShdw>
                </a:effectLst>
              </a:rPr>
              <a:t>Approaches </a:t>
            </a:r>
          </a:p>
          <a:p>
            <a:pPr algn="ctr"/>
            <a:r>
              <a:rPr lang="en-US" sz="5400" b="0" cap="none" spc="0" dirty="0">
                <a:ln w="0"/>
                <a:solidFill>
                  <a:schemeClr val="tx1"/>
                </a:solidFill>
                <a:effectLst>
                  <a:outerShdw blurRad="38100" dist="19050" dir="2700000" algn="tl" rotWithShape="0">
                    <a:schemeClr val="dk1">
                      <a:alpha val="40000"/>
                    </a:schemeClr>
                  </a:outerShdw>
                </a:effectLst>
              </a:rPr>
              <a:t>to Validity</a:t>
            </a:r>
          </a:p>
        </p:txBody>
      </p:sp>
    </p:spTree>
    <p:extLst>
      <p:ext uri="{BB962C8B-B14F-4D97-AF65-F5344CB8AC3E}">
        <p14:creationId xmlns:p14="http://schemas.microsoft.com/office/powerpoint/2010/main" val="394153122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E9F5CC-1E63-526B-3827-D621F42C6084}"/>
              </a:ext>
            </a:extLst>
          </p:cNvPr>
          <p:cNvSpPr>
            <a:spLocks noGrp="1"/>
          </p:cNvSpPr>
          <p:nvPr>
            <p:ph type="title"/>
          </p:nvPr>
        </p:nvSpPr>
        <p:spPr/>
        <p:txBody>
          <a:bodyPr/>
          <a:lstStyle/>
          <a:p>
            <a:r>
              <a:rPr lang="en-US" dirty="0"/>
              <a:t>Other Directions for Validity</a:t>
            </a:r>
          </a:p>
        </p:txBody>
      </p:sp>
      <p:sp>
        <p:nvSpPr>
          <p:cNvPr id="3" name="Content Placeholder 2">
            <a:extLst>
              <a:ext uri="{FF2B5EF4-FFF2-40B4-BE49-F238E27FC236}">
                <a16:creationId xmlns:a16="http://schemas.microsoft.com/office/drawing/2014/main" id="{B34AAE8C-70F0-183C-F6FD-0BBDA5DDE49D}"/>
              </a:ext>
            </a:extLst>
          </p:cNvPr>
          <p:cNvSpPr>
            <a:spLocks noGrp="1"/>
          </p:cNvSpPr>
          <p:nvPr>
            <p:ph idx="1"/>
          </p:nvPr>
        </p:nvSpPr>
        <p:spPr>
          <a:xfrm>
            <a:off x="483646" y="1836383"/>
            <a:ext cx="11224708" cy="4351338"/>
          </a:xfrm>
        </p:spPr>
        <p:txBody>
          <a:bodyPr>
            <a:normAutofit/>
          </a:bodyPr>
          <a:lstStyle/>
          <a:p>
            <a:r>
              <a:rPr lang="en-US" dirty="0"/>
              <a:t>Other approaches may also offer promise to resolving issue of validity scale co-elevation</a:t>
            </a:r>
          </a:p>
          <a:p>
            <a:pPr lvl="1"/>
            <a:r>
              <a:rPr lang="en-US" dirty="0"/>
              <a:t>Roger’s strategies are rarely implemented within broadband measures, and it may be worthwhile to consider developing scales which take those approaches</a:t>
            </a:r>
          </a:p>
          <a:p>
            <a:pPr lvl="1"/>
            <a:endParaRPr lang="en-US" dirty="0"/>
          </a:p>
          <a:p>
            <a:pPr lvl="1"/>
            <a:r>
              <a:rPr lang="en-US" dirty="0"/>
              <a:t>For instance</a:t>
            </a:r>
          </a:p>
          <a:p>
            <a:pPr lvl="2"/>
            <a:r>
              <a:rPr lang="en-US" dirty="0"/>
              <a:t>Incongruent combinations specific to specific disorder</a:t>
            </a:r>
          </a:p>
          <a:p>
            <a:pPr lvl="3"/>
            <a:r>
              <a:rPr lang="en-US" dirty="0"/>
              <a:t>Manic incongruent item:		</a:t>
            </a:r>
            <a:r>
              <a:rPr lang="en-US" i="1" dirty="0"/>
              <a:t>I often don’t sleep for a week or more, instead only eating. </a:t>
            </a:r>
          </a:p>
          <a:p>
            <a:pPr lvl="3"/>
            <a:endParaRPr lang="en-US" i="1" dirty="0"/>
          </a:p>
          <a:p>
            <a:pPr lvl="2"/>
            <a:r>
              <a:rPr lang="en-US" dirty="0"/>
              <a:t>Empirically derived infrequent items tied to higher-order symptoms</a:t>
            </a:r>
          </a:p>
          <a:p>
            <a:pPr lvl="3"/>
            <a:r>
              <a:rPr lang="en-US" dirty="0"/>
              <a:t>Thought disorder infrequency item:	</a:t>
            </a:r>
            <a:r>
              <a:rPr lang="en-US" i="1" dirty="0"/>
              <a:t>Only hallucinate in black and white </a:t>
            </a:r>
          </a:p>
          <a:p>
            <a:pPr lvl="1"/>
            <a:endParaRPr lang="en-US" dirty="0"/>
          </a:p>
        </p:txBody>
      </p:sp>
    </p:spTree>
    <p:extLst>
      <p:ext uri="{BB962C8B-B14F-4D97-AF65-F5344CB8AC3E}">
        <p14:creationId xmlns:p14="http://schemas.microsoft.com/office/powerpoint/2010/main" val="132743060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pPr algn="ctr"/>
            <a:r>
              <a:rPr lang="en-US" sz="8000" dirty="0">
                <a:solidFill>
                  <a:schemeClr val="tx1"/>
                </a:solidFill>
                <a:latin typeface="+mn-lt"/>
              </a:rPr>
              <a:t>Questions?</a:t>
            </a:r>
          </a:p>
        </p:txBody>
      </p:sp>
      <p:sp>
        <p:nvSpPr>
          <p:cNvPr id="3" name="Text Placeholder 2">
            <a:extLst>
              <a:ext uri="{FF2B5EF4-FFF2-40B4-BE49-F238E27FC236}">
                <a16:creationId xmlns:a16="http://schemas.microsoft.com/office/drawing/2014/main" id="{129EC3D2-C4BF-4706-BBB8-34195AF71EF1}"/>
              </a:ext>
            </a:extLst>
          </p:cNvPr>
          <p:cNvSpPr>
            <a:spLocks noGrp="1"/>
          </p:cNvSpPr>
          <p:nvPr>
            <p:ph type="body" sz="quarter" idx="3"/>
          </p:nvPr>
        </p:nvSpPr>
        <p:spPr>
          <a:xfrm>
            <a:off x="4270811" y="1812846"/>
            <a:ext cx="4937760" cy="736282"/>
          </a:xfrm>
        </p:spPr>
        <p:txBody>
          <a:bodyPr/>
          <a:lstStyle/>
          <a:p>
            <a:r>
              <a:rPr lang="en-US" sz="3200" dirty="0">
                <a:solidFill>
                  <a:schemeClr val="tx1"/>
                </a:solidFill>
              </a:rPr>
              <a:t>Contact information:</a:t>
            </a:r>
          </a:p>
        </p:txBody>
      </p:sp>
      <p:sp>
        <p:nvSpPr>
          <p:cNvPr id="9" name="Content Placeholder 4">
            <a:extLst>
              <a:ext uri="{FF2B5EF4-FFF2-40B4-BE49-F238E27FC236}">
                <a16:creationId xmlns:a16="http://schemas.microsoft.com/office/drawing/2014/main" id="{6C296E8D-35BD-054A-B90B-F7B099958508}"/>
              </a:ext>
            </a:extLst>
          </p:cNvPr>
          <p:cNvSpPr txBox="1">
            <a:spLocks/>
          </p:cNvSpPr>
          <p:nvPr/>
        </p:nvSpPr>
        <p:spPr>
          <a:xfrm>
            <a:off x="2170548" y="2671286"/>
            <a:ext cx="4200525" cy="1580946"/>
          </a:xfrm>
          <a:prstGeom prst="rect">
            <a:avLst/>
          </a:prstGeom>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lgn="ctr">
              <a:lnSpc>
                <a:spcPct val="75000"/>
              </a:lnSpc>
            </a:pPr>
            <a:r>
              <a:rPr lang="en-US" sz="2400" dirty="0">
                <a:solidFill>
                  <a:schemeClr val="tx1"/>
                </a:solidFill>
                <a:latin typeface="Calibri" panose="020F0502020204030204" pitchFamily="34" charset="0"/>
                <a:cs typeface="Calibri" panose="020F0502020204030204" pitchFamily="34" charset="0"/>
              </a:rPr>
              <a:t>Megan A. Keen </a:t>
            </a:r>
          </a:p>
          <a:p>
            <a:pPr algn="ctr">
              <a:lnSpc>
                <a:spcPct val="75000"/>
              </a:lnSpc>
            </a:pPr>
            <a:r>
              <a:rPr lang="en-US" sz="2400" dirty="0">
                <a:solidFill>
                  <a:schemeClr val="tx1"/>
                </a:solidFill>
                <a:latin typeface="Calibri" panose="020F0502020204030204" pitchFamily="34" charset="0"/>
                <a:cs typeface="Calibri" panose="020F0502020204030204" pitchFamily="34" charset="0"/>
              </a:rPr>
              <a:t>Texas Tech University</a:t>
            </a:r>
          </a:p>
          <a:p>
            <a:pPr algn="ctr">
              <a:lnSpc>
                <a:spcPct val="75000"/>
              </a:lnSpc>
            </a:pPr>
            <a:r>
              <a:rPr lang="en-US" sz="2400" dirty="0">
                <a:solidFill>
                  <a:schemeClr val="tx1"/>
                </a:solidFill>
                <a:latin typeface="Calibri" panose="020F0502020204030204" pitchFamily="34" charset="0"/>
                <a:cs typeface="Calibri" panose="020F0502020204030204" pitchFamily="34" charset="0"/>
              </a:rPr>
              <a:t>mekeen@ttu.edu</a:t>
            </a:r>
          </a:p>
          <a:p>
            <a:endParaRPr lang="en-US" dirty="0">
              <a:solidFill>
                <a:schemeClr val="tx1"/>
              </a:solidFill>
            </a:endParaRPr>
          </a:p>
        </p:txBody>
      </p:sp>
      <p:pic>
        <p:nvPicPr>
          <p:cNvPr id="1026" name="Picture 2">
            <a:extLst>
              <a:ext uri="{FF2B5EF4-FFF2-40B4-BE49-F238E27FC236}">
                <a16:creationId xmlns:a16="http://schemas.microsoft.com/office/drawing/2014/main" id="{CAF493F9-DFAB-6AA7-38C4-F306EEDEFAB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71073" y="5167312"/>
            <a:ext cx="5127836" cy="1325563"/>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08686F12-5A96-614F-EFF6-405BFD4499DE}"/>
              </a:ext>
            </a:extLst>
          </p:cNvPr>
          <p:cNvPicPr>
            <a:picLocks noChangeAspect="1"/>
          </p:cNvPicPr>
          <p:nvPr/>
        </p:nvPicPr>
        <p:blipFill>
          <a:blip r:embed="rId4"/>
          <a:stretch>
            <a:fillRect/>
          </a:stretch>
        </p:blipFill>
        <p:spPr>
          <a:xfrm>
            <a:off x="279144" y="4262506"/>
            <a:ext cx="2055790" cy="2239051"/>
          </a:xfrm>
          <a:prstGeom prst="rect">
            <a:avLst/>
          </a:prstGeom>
        </p:spPr>
      </p:pic>
      <p:sp>
        <p:nvSpPr>
          <p:cNvPr id="14" name="Content Placeholder 4">
            <a:extLst>
              <a:ext uri="{FF2B5EF4-FFF2-40B4-BE49-F238E27FC236}">
                <a16:creationId xmlns:a16="http://schemas.microsoft.com/office/drawing/2014/main" id="{3351AFA7-8D0B-CC71-9E15-3FF285C686FA}"/>
              </a:ext>
            </a:extLst>
          </p:cNvPr>
          <p:cNvSpPr txBox="1">
            <a:spLocks/>
          </p:cNvSpPr>
          <p:nvPr/>
        </p:nvSpPr>
        <p:spPr>
          <a:xfrm>
            <a:off x="6096000" y="2638527"/>
            <a:ext cx="4200525" cy="1580946"/>
          </a:xfrm>
          <a:prstGeom prst="rect">
            <a:avLst/>
          </a:prstGeom>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lgn="ctr">
              <a:lnSpc>
                <a:spcPct val="75000"/>
              </a:lnSpc>
            </a:pPr>
            <a:r>
              <a:rPr lang="en-US" sz="2400" dirty="0">
                <a:solidFill>
                  <a:schemeClr val="tx1"/>
                </a:solidFill>
                <a:latin typeface="Calibri" panose="020F0502020204030204" pitchFamily="34" charset="0"/>
                <a:cs typeface="Calibri" panose="020F0502020204030204" pitchFamily="34" charset="0"/>
              </a:rPr>
              <a:t>Paul B. Ingram</a:t>
            </a:r>
          </a:p>
          <a:p>
            <a:pPr algn="ctr">
              <a:lnSpc>
                <a:spcPct val="75000"/>
              </a:lnSpc>
            </a:pPr>
            <a:r>
              <a:rPr lang="en-US" sz="2400" dirty="0">
                <a:solidFill>
                  <a:schemeClr val="tx1"/>
                </a:solidFill>
                <a:latin typeface="Calibri" panose="020F0502020204030204" pitchFamily="34" charset="0"/>
                <a:cs typeface="Calibri" panose="020F0502020204030204" pitchFamily="34" charset="0"/>
              </a:rPr>
              <a:t>Texas Tech University</a:t>
            </a:r>
          </a:p>
          <a:p>
            <a:pPr algn="ctr">
              <a:lnSpc>
                <a:spcPct val="75000"/>
              </a:lnSpc>
            </a:pPr>
            <a:r>
              <a:rPr lang="en-US" sz="2400" dirty="0">
                <a:solidFill>
                  <a:schemeClr val="tx1"/>
                </a:solidFill>
                <a:latin typeface="Calibri" panose="020F0502020204030204" pitchFamily="34" charset="0"/>
                <a:cs typeface="Calibri" panose="020F0502020204030204" pitchFamily="34" charset="0"/>
              </a:rPr>
              <a:t>paul.ingram@ttu.edu</a:t>
            </a:r>
          </a:p>
          <a:p>
            <a:endParaRPr lang="en-US" dirty="0">
              <a:solidFill>
                <a:schemeClr val="tx1"/>
              </a:solidFill>
            </a:endParaRPr>
          </a:p>
        </p:txBody>
      </p:sp>
    </p:spTree>
    <p:extLst>
      <p:ext uri="{BB962C8B-B14F-4D97-AF65-F5344CB8AC3E}">
        <p14:creationId xmlns:p14="http://schemas.microsoft.com/office/powerpoint/2010/main" val="136453391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hart 6">
            <a:extLst>
              <a:ext uri="{FF2B5EF4-FFF2-40B4-BE49-F238E27FC236}">
                <a16:creationId xmlns:a16="http://schemas.microsoft.com/office/drawing/2014/main" id="{26F9BCB7-AE24-483F-A949-60F06AFB79B5}"/>
              </a:ext>
            </a:extLst>
          </p:cNvPr>
          <p:cNvGraphicFramePr>
            <a:graphicFrameLocks/>
          </p:cNvGraphicFramePr>
          <p:nvPr>
            <p:extLst>
              <p:ext uri="{D42A27DB-BD31-4B8C-83A1-F6EECF244321}">
                <p14:modId xmlns:p14="http://schemas.microsoft.com/office/powerpoint/2010/main" val="1803850944"/>
              </p:ext>
            </p:extLst>
          </p:nvPr>
        </p:nvGraphicFramePr>
        <p:xfrm>
          <a:off x="7822474" y="118744"/>
          <a:ext cx="4167018" cy="226722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 name="Chart 7">
            <a:extLst>
              <a:ext uri="{FF2B5EF4-FFF2-40B4-BE49-F238E27FC236}">
                <a16:creationId xmlns:a16="http://schemas.microsoft.com/office/drawing/2014/main" id="{D7023E6E-58D8-44FE-B260-8FED83A87DAC}"/>
              </a:ext>
            </a:extLst>
          </p:cNvPr>
          <p:cNvGraphicFramePr>
            <a:graphicFrameLocks/>
          </p:cNvGraphicFramePr>
          <p:nvPr>
            <p:extLst>
              <p:ext uri="{D42A27DB-BD31-4B8C-83A1-F6EECF244321}">
                <p14:modId xmlns:p14="http://schemas.microsoft.com/office/powerpoint/2010/main" val="2889112554"/>
              </p:ext>
            </p:extLst>
          </p:nvPr>
        </p:nvGraphicFramePr>
        <p:xfrm>
          <a:off x="7822473" y="2485001"/>
          <a:ext cx="4167018" cy="206958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9" name="Chart 8">
            <a:extLst>
              <a:ext uri="{FF2B5EF4-FFF2-40B4-BE49-F238E27FC236}">
                <a16:creationId xmlns:a16="http://schemas.microsoft.com/office/drawing/2014/main" id="{76127D20-DDF5-4547-B324-819517A3F7EB}"/>
              </a:ext>
            </a:extLst>
          </p:cNvPr>
          <p:cNvGraphicFramePr>
            <a:graphicFrameLocks/>
          </p:cNvGraphicFramePr>
          <p:nvPr>
            <p:extLst>
              <p:ext uri="{D42A27DB-BD31-4B8C-83A1-F6EECF244321}">
                <p14:modId xmlns:p14="http://schemas.microsoft.com/office/powerpoint/2010/main" val="880228076"/>
              </p:ext>
            </p:extLst>
          </p:nvPr>
        </p:nvGraphicFramePr>
        <p:xfrm>
          <a:off x="7822473" y="4644908"/>
          <a:ext cx="4167018" cy="2126005"/>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0" name="Chart 9">
            <a:extLst>
              <a:ext uri="{FF2B5EF4-FFF2-40B4-BE49-F238E27FC236}">
                <a16:creationId xmlns:a16="http://schemas.microsoft.com/office/drawing/2014/main" id="{9EA72F09-E985-3779-E9DC-C2C3C37B3F87}"/>
              </a:ext>
            </a:extLst>
          </p:cNvPr>
          <p:cNvGraphicFramePr>
            <a:graphicFrameLocks/>
          </p:cNvGraphicFramePr>
          <p:nvPr>
            <p:extLst>
              <p:ext uri="{D42A27DB-BD31-4B8C-83A1-F6EECF244321}">
                <p14:modId xmlns:p14="http://schemas.microsoft.com/office/powerpoint/2010/main" val="920968114"/>
              </p:ext>
            </p:extLst>
          </p:nvPr>
        </p:nvGraphicFramePr>
        <p:xfrm>
          <a:off x="122610" y="1755921"/>
          <a:ext cx="6455744" cy="3135675"/>
        </p:xfrm>
        <a:graphic>
          <a:graphicData uri="http://schemas.openxmlformats.org/drawingml/2006/chart">
            <c:chart xmlns:c="http://schemas.openxmlformats.org/drawingml/2006/chart" xmlns:r="http://schemas.openxmlformats.org/officeDocument/2006/relationships" r:id="rId6"/>
          </a:graphicData>
        </a:graphic>
      </p:graphicFrame>
      <p:sp>
        <p:nvSpPr>
          <p:cNvPr id="13" name="Double Brace 12">
            <a:extLst>
              <a:ext uri="{FF2B5EF4-FFF2-40B4-BE49-F238E27FC236}">
                <a16:creationId xmlns:a16="http://schemas.microsoft.com/office/drawing/2014/main" id="{F287EB20-BC07-5D67-056C-7450A3D25DDC}"/>
              </a:ext>
            </a:extLst>
          </p:cNvPr>
          <p:cNvSpPr/>
          <p:nvPr/>
        </p:nvSpPr>
        <p:spPr>
          <a:xfrm>
            <a:off x="6711014" y="413599"/>
            <a:ext cx="7837714" cy="6203679"/>
          </a:xfrm>
          <a:prstGeom prst="bracePair">
            <a:avLst/>
          </a:prstGeom>
        </p:spPr>
        <p:style>
          <a:lnRef idx="3">
            <a:schemeClr val="dk1"/>
          </a:lnRef>
          <a:fillRef idx="0">
            <a:schemeClr val="dk1"/>
          </a:fillRef>
          <a:effectRef idx="2">
            <a:schemeClr val="dk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319551444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hart 4">
            <a:extLst>
              <a:ext uri="{FF2B5EF4-FFF2-40B4-BE49-F238E27FC236}">
                <a16:creationId xmlns:a16="http://schemas.microsoft.com/office/drawing/2014/main" id="{ADF401AD-0A42-4941-B798-DD38F94A574D}"/>
              </a:ext>
            </a:extLst>
          </p:cNvPr>
          <p:cNvGraphicFramePr>
            <a:graphicFrameLocks/>
          </p:cNvGraphicFramePr>
          <p:nvPr>
            <p:extLst>
              <p:ext uri="{D42A27DB-BD31-4B8C-83A1-F6EECF244321}">
                <p14:modId xmlns:p14="http://schemas.microsoft.com/office/powerpoint/2010/main" val="1962106705"/>
              </p:ext>
            </p:extLst>
          </p:nvPr>
        </p:nvGraphicFramePr>
        <p:xfrm>
          <a:off x="7363326" y="2431924"/>
          <a:ext cx="4724400" cy="209249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Chart 5">
            <a:extLst>
              <a:ext uri="{FF2B5EF4-FFF2-40B4-BE49-F238E27FC236}">
                <a16:creationId xmlns:a16="http://schemas.microsoft.com/office/drawing/2014/main" id="{BC4E6099-665C-4B3B-A6BC-7D78DFD80CE0}"/>
              </a:ext>
            </a:extLst>
          </p:cNvPr>
          <p:cNvGraphicFramePr>
            <a:graphicFrameLocks/>
          </p:cNvGraphicFramePr>
          <p:nvPr>
            <p:extLst>
              <p:ext uri="{D42A27DB-BD31-4B8C-83A1-F6EECF244321}">
                <p14:modId xmlns:p14="http://schemas.microsoft.com/office/powerpoint/2010/main" val="199749335"/>
              </p:ext>
            </p:extLst>
          </p:nvPr>
        </p:nvGraphicFramePr>
        <p:xfrm>
          <a:off x="7363326" y="4687051"/>
          <a:ext cx="4724400" cy="2092493"/>
        </p:xfrm>
        <a:graphic>
          <a:graphicData uri="http://schemas.openxmlformats.org/drawingml/2006/chart">
            <c:chart xmlns:c="http://schemas.openxmlformats.org/drawingml/2006/chart" xmlns:r="http://schemas.openxmlformats.org/officeDocument/2006/relationships" r:id="rId4"/>
          </a:graphicData>
        </a:graphic>
      </p:graphicFrame>
      <p:sp>
        <p:nvSpPr>
          <p:cNvPr id="8" name="Double Brace 7">
            <a:extLst>
              <a:ext uri="{FF2B5EF4-FFF2-40B4-BE49-F238E27FC236}">
                <a16:creationId xmlns:a16="http://schemas.microsoft.com/office/drawing/2014/main" id="{F6AFF9AD-552F-3908-6ADC-C514D217398D}"/>
              </a:ext>
            </a:extLst>
          </p:cNvPr>
          <p:cNvSpPr/>
          <p:nvPr/>
        </p:nvSpPr>
        <p:spPr>
          <a:xfrm>
            <a:off x="6253814" y="418516"/>
            <a:ext cx="7837714" cy="6203679"/>
          </a:xfrm>
          <a:prstGeom prst="bracePair">
            <a:avLst/>
          </a:prstGeom>
        </p:spPr>
        <p:style>
          <a:lnRef idx="3">
            <a:schemeClr val="dk1"/>
          </a:lnRef>
          <a:fillRef idx="0">
            <a:schemeClr val="dk1"/>
          </a:fillRef>
          <a:effectRef idx="2">
            <a:schemeClr val="dk1"/>
          </a:effectRef>
          <a:fontRef idx="minor">
            <a:schemeClr val="tx1"/>
          </a:fontRef>
        </p:style>
        <p:txBody>
          <a:bodyPr rtlCol="0" anchor="ctr"/>
          <a:lstStyle/>
          <a:p>
            <a:pPr algn="ctr"/>
            <a:endParaRPr lang="en-US"/>
          </a:p>
        </p:txBody>
      </p:sp>
      <p:graphicFrame>
        <p:nvGraphicFramePr>
          <p:cNvPr id="9" name="Chart 8">
            <a:extLst>
              <a:ext uri="{FF2B5EF4-FFF2-40B4-BE49-F238E27FC236}">
                <a16:creationId xmlns:a16="http://schemas.microsoft.com/office/drawing/2014/main" id="{8AEA84A3-F8B8-05A9-588E-2AF6E22179C8}"/>
              </a:ext>
            </a:extLst>
          </p:cNvPr>
          <p:cNvGraphicFramePr>
            <a:graphicFrameLocks/>
          </p:cNvGraphicFramePr>
          <p:nvPr>
            <p:extLst>
              <p:ext uri="{D42A27DB-BD31-4B8C-83A1-F6EECF244321}">
                <p14:modId xmlns:p14="http://schemas.microsoft.com/office/powerpoint/2010/main" val="407393931"/>
              </p:ext>
            </p:extLst>
          </p:nvPr>
        </p:nvGraphicFramePr>
        <p:xfrm>
          <a:off x="251260" y="2088021"/>
          <a:ext cx="5844740" cy="2681958"/>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7" name="Chart 6">
            <a:extLst>
              <a:ext uri="{FF2B5EF4-FFF2-40B4-BE49-F238E27FC236}">
                <a16:creationId xmlns:a16="http://schemas.microsoft.com/office/drawing/2014/main" id="{F0A1EC83-0605-9477-BB53-18C4BBF3EA80}"/>
              </a:ext>
            </a:extLst>
          </p:cNvPr>
          <p:cNvGraphicFramePr>
            <a:graphicFrameLocks/>
          </p:cNvGraphicFramePr>
          <p:nvPr>
            <p:extLst>
              <p:ext uri="{D42A27DB-BD31-4B8C-83A1-F6EECF244321}">
                <p14:modId xmlns:p14="http://schemas.microsoft.com/office/powerpoint/2010/main" val="4211788713"/>
              </p:ext>
            </p:extLst>
          </p:nvPr>
        </p:nvGraphicFramePr>
        <p:xfrm>
          <a:off x="251260" y="2088021"/>
          <a:ext cx="5844739" cy="2681958"/>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3" name="Chart 12">
            <a:extLst>
              <a:ext uri="{FF2B5EF4-FFF2-40B4-BE49-F238E27FC236}">
                <a16:creationId xmlns:a16="http://schemas.microsoft.com/office/drawing/2014/main" id="{ADF401AD-0A42-4941-B798-DD38F94A574D}"/>
              </a:ext>
            </a:extLst>
          </p:cNvPr>
          <p:cNvGraphicFramePr>
            <a:graphicFrameLocks/>
          </p:cNvGraphicFramePr>
          <p:nvPr>
            <p:extLst>
              <p:ext uri="{D42A27DB-BD31-4B8C-83A1-F6EECF244321}">
                <p14:modId xmlns:p14="http://schemas.microsoft.com/office/powerpoint/2010/main" val="1810983165"/>
              </p:ext>
            </p:extLst>
          </p:nvPr>
        </p:nvGraphicFramePr>
        <p:xfrm>
          <a:off x="7355653" y="2431925"/>
          <a:ext cx="4731164" cy="2092492"/>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14" name="Chart 13">
            <a:extLst>
              <a:ext uri="{FF2B5EF4-FFF2-40B4-BE49-F238E27FC236}">
                <a16:creationId xmlns:a16="http://schemas.microsoft.com/office/drawing/2014/main" id="{BC4E6099-665C-4B3B-A6BC-7D78DFD80CE0}"/>
              </a:ext>
            </a:extLst>
          </p:cNvPr>
          <p:cNvGraphicFramePr>
            <a:graphicFrameLocks/>
          </p:cNvGraphicFramePr>
          <p:nvPr>
            <p:extLst>
              <p:ext uri="{D42A27DB-BD31-4B8C-83A1-F6EECF244321}">
                <p14:modId xmlns:p14="http://schemas.microsoft.com/office/powerpoint/2010/main" val="3133150206"/>
              </p:ext>
            </p:extLst>
          </p:nvPr>
        </p:nvGraphicFramePr>
        <p:xfrm>
          <a:off x="7372587" y="4687051"/>
          <a:ext cx="4714230" cy="2092492"/>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12" name="Chart 11">
            <a:extLst>
              <a:ext uri="{FF2B5EF4-FFF2-40B4-BE49-F238E27FC236}">
                <a16:creationId xmlns:a16="http://schemas.microsoft.com/office/drawing/2014/main" id="{782DBE89-2B21-180B-604B-7828A38AC2AA}"/>
              </a:ext>
            </a:extLst>
          </p:cNvPr>
          <p:cNvGraphicFramePr>
            <a:graphicFrameLocks/>
          </p:cNvGraphicFramePr>
          <p:nvPr>
            <p:extLst>
              <p:ext uri="{D42A27DB-BD31-4B8C-83A1-F6EECF244321}">
                <p14:modId xmlns:p14="http://schemas.microsoft.com/office/powerpoint/2010/main" val="4063839341"/>
              </p:ext>
            </p:extLst>
          </p:nvPr>
        </p:nvGraphicFramePr>
        <p:xfrm>
          <a:off x="250351" y="2088022"/>
          <a:ext cx="5853321" cy="2681957"/>
        </p:xfrm>
        <a:graphic>
          <a:graphicData uri="http://schemas.openxmlformats.org/drawingml/2006/chart">
            <c:chart xmlns:c="http://schemas.openxmlformats.org/drawingml/2006/chart" xmlns:r="http://schemas.openxmlformats.org/officeDocument/2006/relationships" r:id="rId9"/>
          </a:graphicData>
        </a:graphic>
      </p:graphicFrame>
      <p:graphicFrame>
        <p:nvGraphicFramePr>
          <p:cNvPr id="16" name="Chart 15">
            <a:extLst>
              <a:ext uri="{FF2B5EF4-FFF2-40B4-BE49-F238E27FC236}">
                <a16:creationId xmlns:a16="http://schemas.microsoft.com/office/drawing/2014/main" id="{7F97A94A-1FF8-427F-BFD0-E86F074C368E}"/>
              </a:ext>
            </a:extLst>
          </p:cNvPr>
          <p:cNvGraphicFramePr>
            <a:graphicFrameLocks/>
          </p:cNvGraphicFramePr>
          <p:nvPr>
            <p:extLst>
              <p:ext uri="{D42A27DB-BD31-4B8C-83A1-F6EECF244321}">
                <p14:modId xmlns:p14="http://schemas.microsoft.com/office/powerpoint/2010/main" val="2982138776"/>
              </p:ext>
            </p:extLst>
          </p:nvPr>
        </p:nvGraphicFramePr>
        <p:xfrm>
          <a:off x="7355653" y="181671"/>
          <a:ext cx="4732752" cy="2087618"/>
        </p:xfrm>
        <a:graphic>
          <a:graphicData uri="http://schemas.openxmlformats.org/drawingml/2006/chart">
            <c:chart xmlns:c="http://schemas.openxmlformats.org/drawingml/2006/chart" xmlns:r="http://schemas.openxmlformats.org/officeDocument/2006/relationships" r:id="rId10"/>
          </a:graphicData>
        </a:graphic>
      </p:graphicFrame>
      <p:graphicFrame>
        <p:nvGraphicFramePr>
          <p:cNvPr id="17" name="Chart 16">
            <a:extLst>
              <a:ext uri="{FF2B5EF4-FFF2-40B4-BE49-F238E27FC236}">
                <a16:creationId xmlns:a16="http://schemas.microsoft.com/office/drawing/2014/main" id="{ADF401AD-0A42-4941-B798-DD38F94A574D}"/>
              </a:ext>
            </a:extLst>
          </p:cNvPr>
          <p:cNvGraphicFramePr>
            <a:graphicFrameLocks/>
          </p:cNvGraphicFramePr>
          <p:nvPr>
            <p:extLst>
              <p:ext uri="{D42A27DB-BD31-4B8C-83A1-F6EECF244321}">
                <p14:modId xmlns:p14="http://schemas.microsoft.com/office/powerpoint/2010/main" val="3424789329"/>
              </p:ext>
            </p:extLst>
          </p:nvPr>
        </p:nvGraphicFramePr>
        <p:xfrm>
          <a:off x="7363326" y="2431923"/>
          <a:ext cx="4723491" cy="2092492"/>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8" name="Chart 17">
            <a:extLst>
              <a:ext uri="{FF2B5EF4-FFF2-40B4-BE49-F238E27FC236}">
                <a16:creationId xmlns:a16="http://schemas.microsoft.com/office/drawing/2014/main" id="{BC4E6099-665C-4B3B-A6BC-7D78DFD80CE0}"/>
              </a:ext>
            </a:extLst>
          </p:cNvPr>
          <p:cNvGraphicFramePr>
            <a:graphicFrameLocks/>
          </p:cNvGraphicFramePr>
          <p:nvPr>
            <p:extLst>
              <p:ext uri="{D42A27DB-BD31-4B8C-83A1-F6EECF244321}">
                <p14:modId xmlns:p14="http://schemas.microsoft.com/office/powerpoint/2010/main" val="1051622417"/>
              </p:ext>
            </p:extLst>
          </p:nvPr>
        </p:nvGraphicFramePr>
        <p:xfrm>
          <a:off x="7355653" y="4687049"/>
          <a:ext cx="4731164" cy="2092492"/>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144816078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EF0758-4928-F058-B04C-F9773C830A35}"/>
              </a:ext>
            </a:extLst>
          </p:cNvPr>
          <p:cNvSpPr>
            <a:spLocks noGrp="1"/>
          </p:cNvSpPr>
          <p:nvPr>
            <p:ph type="title"/>
          </p:nvPr>
        </p:nvSpPr>
        <p:spPr/>
        <p:txBody>
          <a:bodyPr/>
          <a:lstStyle/>
          <a:p>
            <a:r>
              <a:rPr lang="en-US" dirty="0"/>
              <a:t>Feigning Instructions</a:t>
            </a:r>
          </a:p>
        </p:txBody>
      </p:sp>
      <p:sp>
        <p:nvSpPr>
          <p:cNvPr id="3" name="Content Placeholder 2">
            <a:extLst>
              <a:ext uri="{FF2B5EF4-FFF2-40B4-BE49-F238E27FC236}">
                <a16:creationId xmlns:a16="http://schemas.microsoft.com/office/drawing/2014/main" id="{C8FCEB27-A895-8162-1B66-4FA3161AAA70}"/>
              </a:ext>
            </a:extLst>
          </p:cNvPr>
          <p:cNvSpPr>
            <a:spLocks noGrp="1"/>
          </p:cNvSpPr>
          <p:nvPr>
            <p:ph idx="1"/>
          </p:nvPr>
        </p:nvSpPr>
        <p:spPr/>
        <p:txBody>
          <a:bodyPr>
            <a:normAutofit/>
          </a:bodyPr>
          <a:lstStyle/>
          <a:p>
            <a:pPr marL="0" indent="0" algn="just">
              <a:buNone/>
            </a:pPr>
            <a:r>
              <a:rPr lang="en-US" b="1" i="0" dirty="0">
                <a:solidFill>
                  <a:srgbClr val="000000"/>
                </a:solidFill>
                <a:effectLst/>
              </a:rPr>
              <a:t>Sample Instruction</a:t>
            </a:r>
            <a:endParaRPr lang="en-US" b="0" i="0" dirty="0">
              <a:solidFill>
                <a:srgbClr val="000000"/>
              </a:solidFill>
              <a:effectLst/>
            </a:endParaRPr>
          </a:p>
          <a:p>
            <a:pPr marL="457200" lvl="1" indent="0" algn="just">
              <a:buNone/>
            </a:pPr>
            <a:r>
              <a:rPr lang="en-US" b="0" i="0" dirty="0">
                <a:solidFill>
                  <a:srgbClr val="000000"/>
                </a:solidFill>
                <a:effectLst/>
              </a:rPr>
              <a:t>“We are interested in how well people can pretend to be psychologically or emotionally disturbed on some tests. Please complete the testing as if you were trying to create the impression that you have psychological problems resulting from Posttraumatic Stress Disorder and mild Traumatic Brain Injury. That is, I want you to pretend you have problems associated with both of these conditions. Imagine that you want the Psychology Department to think that your symptoms are so bad that you cannot work and that you will need receive financial support to assist you because of your difficulties.</a:t>
            </a:r>
          </a:p>
          <a:p>
            <a:pPr marL="457200" lvl="1" indent="0" algn="just">
              <a:buNone/>
            </a:pPr>
            <a:r>
              <a:rPr lang="en-US" b="0" i="0" dirty="0">
                <a:solidFill>
                  <a:srgbClr val="000000"/>
                </a:solidFill>
                <a:effectLst/>
              </a:rPr>
              <a:t>I want you to think and respond as close as someone with those disorders would be like on these tests. Your goal is for the testing to convince me that you really have these problems.”</a:t>
            </a:r>
          </a:p>
          <a:p>
            <a:pPr marL="0" indent="0">
              <a:buNone/>
            </a:pPr>
            <a:endParaRPr lang="en-US" dirty="0"/>
          </a:p>
        </p:txBody>
      </p:sp>
      <p:sp>
        <p:nvSpPr>
          <p:cNvPr id="4" name="TextBox 3">
            <a:extLst>
              <a:ext uri="{FF2B5EF4-FFF2-40B4-BE49-F238E27FC236}">
                <a16:creationId xmlns:a16="http://schemas.microsoft.com/office/drawing/2014/main" id="{3D534ED0-362D-6A52-99A4-521BDDB48DC1}"/>
              </a:ext>
            </a:extLst>
          </p:cNvPr>
          <p:cNvSpPr txBox="1"/>
          <p:nvPr/>
        </p:nvSpPr>
        <p:spPr>
          <a:xfrm>
            <a:off x="2646381" y="6473167"/>
            <a:ext cx="7504362" cy="369332"/>
          </a:xfrm>
          <a:prstGeom prst="rect">
            <a:avLst/>
          </a:prstGeom>
          <a:noFill/>
        </p:spPr>
        <p:txBody>
          <a:bodyPr wrap="none" rtlCol="0">
            <a:spAutoFit/>
          </a:bodyPr>
          <a:lstStyle/>
          <a:p>
            <a:r>
              <a:rPr lang="en-US" i="1" dirty="0"/>
              <a:t>Participants were given a sheet with symptoms of PTSD and </a:t>
            </a:r>
            <a:r>
              <a:rPr lang="en-US" i="1" dirty="0" err="1"/>
              <a:t>mTBI</a:t>
            </a:r>
            <a:r>
              <a:rPr lang="en-US" i="1" dirty="0"/>
              <a:t> to reference</a:t>
            </a:r>
          </a:p>
        </p:txBody>
      </p:sp>
    </p:spTree>
    <p:extLst>
      <p:ext uri="{BB962C8B-B14F-4D97-AF65-F5344CB8AC3E}">
        <p14:creationId xmlns:p14="http://schemas.microsoft.com/office/powerpoint/2010/main" val="247395621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TM03090430[[fn=Banded]]</Template>
  <TotalTime>6778</TotalTime>
  <Words>5263</Words>
  <Application>Microsoft Office PowerPoint</Application>
  <PresentationFormat>Widescreen</PresentationFormat>
  <Paragraphs>910</Paragraphs>
  <Slides>57</Slides>
  <Notes>52</Notes>
  <HiddenSlides>10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57</vt:i4>
      </vt:variant>
    </vt:vector>
  </HeadingPairs>
  <TitlesOfParts>
    <vt:vector size="62" baseType="lpstr">
      <vt:lpstr>Arial</vt:lpstr>
      <vt:lpstr>Calibri</vt:lpstr>
      <vt:lpstr>Calibri Light</vt:lpstr>
      <vt:lpstr>Times New Roman</vt:lpstr>
      <vt:lpstr>Office Theme</vt:lpstr>
      <vt:lpstr>Development and Initial Validation of the Scale of Scales (SOS) Over-Reporting Scale for the MMPI-3</vt:lpstr>
      <vt:lpstr>MMPI-3 Overreporting (OR) Strategies</vt:lpstr>
      <vt:lpstr>Over-reporting Detection Overview</vt:lpstr>
      <vt:lpstr>Over-reporting Detection Overview</vt:lpstr>
      <vt:lpstr>Areas for Growth</vt:lpstr>
      <vt:lpstr>Areas for Growth</vt:lpstr>
      <vt:lpstr>Areas for Growth</vt:lpstr>
      <vt:lpstr>Areas for Growth</vt:lpstr>
      <vt:lpstr>The Multifeigning Index Gaines et al (2013)</vt:lpstr>
      <vt:lpstr>The Multifeigning Index Gaines et al (2013)</vt:lpstr>
      <vt:lpstr>The Multifeigning Index Gaines et al (2013)</vt:lpstr>
      <vt:lpstr>The Multifeigning Index Gaines et al (2013)</vt:lpstr>
      <vt:lpstr>The Multifeigning Index Gaines et al (2013)</vt:lpstr>
      <vt:lpstr>The Multifeigning Index Gaines et al (2013)</vt:lpstr>
      <vt:lpstr>The Multifeigning Index Gaines et al (2013)</vt:lpstr>
      <vt:lpstr>The Multifeigning Index Gaines et al (2013)</vt:lpstr>
      <vt:lpstr>Study Goal</vt:lpstr>
      <vt:lpstr>Participants</vt:lpstr>
      <vt:lpstr>Participants</vt:lpstr>
      <vt:lpstr>Re-Analysis of Morris et al. (2021)</vt:lpstr>
      <vt:lpstr>Re-Analysis of Morris et al. (2021)</vt:lpstr>
      <vt:lpstr>Re-Analysis of Morris et al. (2021)</vt:lpstr>
      <vt:lpstr>Re-Analysis of Morris et al. (2021)</vt:lpstr>
      <vt:lpstr>Re-Analysis of Morris et al. (2021)</vt:lpstr>
      <vt:lpstr>Re-Analysis of Morris et al. (2021)</vt:lpstr>
      <vt:lpstr>Re-Analysis of Morris et al. (2021)</vt:lpstr>
      <vt:lpstr>Re-Analysis of Morris et al. (2021)</vt:lpstr>
      <vt:lpstr>Creating &amp; Evaluating SOS Scales</vt:lpstr>
      <vt:lpstr>PowerPoint Presentation</vt:lpstr>
      <vt:lpstr>SOS Analyses</vt:lpstr>
      <vt:lpstr>SOS Scale Content</vt:lpstr>
      <vt:lpstr>Computing SOS Scales</vt:lpstr>
      <vt:lpstr>Computing SOS Scales</vt:lpstr>
      <vt:lpstr>Computing SOS Scales</vt:lpstr>
      <vt:lpstr>Computing SOS Scales</vt:lpstr>
      <vt:lpstr>Computing SOS Scales</vt:lpstr>
      <vt:lpstr>Scale Descriptive Information</vt:lpstr>
      <vt:lpstr>Congruence with MMPI-3 OR Scales</vt:lpstr>
      <vt:lpstr>Congruence with MMPI-3 OR Scales</vt:lpstr>
      <vt:lpstr>Congruence with MMPI-3 OR Scales</vt:lpstr>
      <vt:lpstr>Application to Morris et al. (2021)</vt:lpstr>
      <vt:lpstr>Application to Morris et al. (2021)</vt:lpstr>
      <vt:lpstr>Application to Morris et al. (2021)</vt:lpstr>
      <vt:lpstr>Application to Morris et al. (2021)</vt:lpstr>
      <vt:lpstr>Application to Morris et al. (2021)</vt:lpstr>
      <vt:lpstr>Comparing MMPI-3 &amp; SOS Scale Performance</vt:lpstr>
      <vt:lpstr>Comparing MMPI-3 &amp; SOS Scale Performance</vt:lpstr>
      <vt:lpstr>Comparing MMPI-3 &amp; SOS Scale Performance</vt:lpstr>
      <vt:lpstr>Discussion</vt:lpstr>
      <vt:lpstr>SOS Next Steps:</vt:lpstr>
      <vt:lpstr>Higher-Order Feigning?</vt:lpstr>
      <vt:lpstr>PowerPoint Presentation</vt:lpstr>
      <vt:lpstr>Other Directions for Validity</vt:lpstr>
      <vt:lpstr>Questions?</vt:lpstr>
      <vt:lpstr>PowerPoint Presentation</vt:lpstr>
      <vt:lpstr>PowerPoint Presentation</vt:lpstr>
      <vt:lpstr>Feigning Instructions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Paul Ingram</dc:creator>
  <cp:lastModifiedBy>Ingram, Paul</cp:lastModifiedBy>
  <cp:revision>86</cp:revision>
  <dcterms:created xsi:type="dcterms:W3CDTF">2022-05-31T20:08:35Z</dcterms:created>
  <dcterms:modified xsi:type="dcterms:W3CDTF">2022-06-13T15:09:54Z</dcterms:modified>
</cp:coreProperties>
</file>