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8" r:id="rId17"/>
    <p:sldId id="279" r:id="rId18"/>
    <p:sldId id="272" r:id="rId19"/>
    <p:sldId id="273" r:id="rId20"/>
    <p:sldId id="259" r:id="rId21"/>
    <p:sldId id="274" r:id="rId22"/>
    <p:sldId id="275" r:id="rId23"/>
    <p:sldId id="276" r:id="rId24"/>
    <p:sldId id="27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486" autoAdjust="0"/>
  </p:normalViewPr>
  <p:slideViewPr>
    <p:cSldViewPr snapToGrid="0">
      <p:cViewPr varScale="1">
        <p:scale>
          <a:sx n="98" d="100"/>
          <a:sy n="98" d="100"/>
        </p:scale>
        <p:origin x="10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0C5F1D-1D51-4580-BAA1-3F243B1AF4E9}" type="datetimeFigureOut">
              <a:rPr lang="en-US" smtClean="0"/>
              <a:t>6/12/2022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AD1F7E-3065-4FC3-A9CA-3341881C3052}" type="slidenum">
              <a:rPr lang="en-US" smtClean="0"/>
              <a:t>‹#›</a:t>
            </a:fld>
            <a:endParaRPr lang="en-US"/>
          </a:p>
        </p:txBody>
      </p:sp>
    </p:spTree>
    <p:extLst>
      <p:ext uri="{BB962C8B-B14F-4D97-AF65-F5344CB8AC3E}">
        <p14:creationId xmlns:p14="http://schemas.microsoft.com/office/powerpoint/2010/main" val="2570429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Extension of findings presented last year</a:t>
            </a:r>
          </a:p>
          <a:p>
            <a:pPr marL="171450" indent="-171450">
              <a:buFont typeface="Arial" panose="020B0604020202020204" pitchFamily="34" charset="0"/>
              <a:buChar char="•"/>
            </a:pPr>
            <a:r>
              <a:rPr lang="en-US" i="1" dirty="0"/>
              <a:t>Project goal…</a:t>
            </a:r>
            <a:endParaRPr lang="en-US" i="0" dirty="0"/>
          </a:p>
          <a:p>
            <a:pPr marL="628650" lvl="1" indent="-171450">
              <a:buFont typeface="Arial" panose="020B0604020202020204" pitchFamily="34" charset="0"/>
              <a:buChar char="•"/>
            </a:pPr>
            <a:r>
              <a:rPr lang="en-US" i="0" dirty="0"/>
              <a:t>Validity scales are substantially intercorrelated</a:t>
            </a:r>
          </a:p>
          <a:p>
            <a:pPr marL="628650" lvl="1" indent="-171450">
              <a:buFont typeface="Arial" panose="020B0604020202020204" pitchFamily="34" charset="0"/>
              <a:buChar char="•"/>
            </a:pPr>
            <a:r>
              <a:rPr lang="en-US" i="0" dirty="0"/>
              <a:t>This suggests higher-order factors representing general response styles</a:t>
            </a:r>
          </a:p>
          <a:p>
            <a:pPr marL="628650" lvl="1" indent="-171450">
              <a:buFont typeface="Arial" panose="020B0604020202020204" pitchFamily="34" charset="0"/>
              <a:buChar char="•"/>
            </a:pPr>
            <a:r>
              <a:rPr lang="en-US" i="0" dirty="0"/>
              <a:t>What if we were able to measure these more explicitly?</a:t>
            </a:r>
          </a:p>
          <a:p>
            <a:pPr marL="171450" lvl="0" indent="-171450">
              <a:buFont typeface="Arial" panose="020B0604020202020204" pitchFamily="34" charset="0"/>
              <a:buChar char="•"/>
            </a:pPr>
            <a:r>
              <a:rPr lang="en-US" i="1" dirty="0"/>
              <a:t>Organizing framework…</a:t>
            </a:r>
          </a:p>
          <a:p>
            <a:pPr marL="628650" lvl="1" indent="-171450">
              <a:buFont typeface="Arial" panose="020B0604020202020204" pitchFamily="34" charset="0"/>
              <a:buChar char="•"/>
            </a:pPr>
            <a:r>
              <a:rPr lang="en-US" i="0" dirty="0"/>
              <a:t>Analogous to higher-order substantive scales</a:t>
            </a:r>
          </a:p>
          <a:p>
            <a:pPr marL="628650" lvl="1" indent="-171450">
              <a:buFont typeface="Arial" panose="020B0604020202020204" pitchFamily="34" charset="0"/>
              <a:buChar char="•"/>
            </a:pPr>
            <a:r>
              <a:rPr lang="en-US" i="0" dirty="0"/>
              <a:t>Provide a “bird’s-eye view” of response style</a:t>
            </a:r>
          </a:p>
          <a:p>
            <a:pPr marL="171450" lvl="0" indent="-171450">
              <a:buFont typeface="Arial" panose="020B0604020202020204" pitchFamily="34" charset="0"/>
              <a:buChar char="•"/>
            </a:pPr>
            <a:r>
              <a:rPr lang="en-US" i="1" dirty="0"/>
              <a:t>Improved detection…</a:t>
            </a:r>
            <a:endParaRPr lang="en-US" i="0" dirty="0"/>
          </a:p>
          <a:p>
            <a:pPr marL="628650" lvl="1" indent="-171450">
              <a:buFont typeface="Arial" panose="020B0604020202020204" pitchFamily="34" charset="0"/>
              <a:buChar char="•"/>
            </a:pPr>
            <a:r>
              <a:rPr lang="en-US" i="0" dirty="0"/>
              <a:t>Possible that higher-order scales could be useful in their own right</a:t>
            </a:r>
          </a:p>
          <a:p>
            <a:pPr marL="628650" lvl="1" indent="-171450">
              <a:buFont typeface="Arial" panose="020B0604020202020204" pitchFamily="34" charset="0"/>
              <a:buChar char="•"/>
            </a:pPr>
            <a:r>
              <a:rPr lang="en-US" i="0" dirty="0"/>
              <a:t>By aggregating information from multiple validity scales, they might be able to identify invalid responding not otherwise detected</a:t>
            </a:r>
            <a:endParaRPr lang="en-US" i="1" dirty="0"/>
          </a:p>
          <a:p>
            <a:pPr marL="628650" lvl="1" indent="-171450">
              <a:buFont typeface="Arial" panose="020B0604020202020204" pitchFamily="34" charset="0"/>
              <a:buChar char="•"/>
            </a:pPr>
            <a:endParaRPr lang="en-US" i="0" dirty="0"/>
          </a:p>
        </p:txBody>
      </p:sp>
      <p:sp>
        <p:nvSpPr>
          <p:cNvPr id="4" name="Slide Number Placeholder 3"/>
          <p:cNvSpPr>
            <a:spLocks noGrp="1"/>
          </p:cNvSpPr>
          <p:nvPr>
            <p:ph type="sldNum" sz="quarter" idx="5"/>
          </p:nvPr>
        </p:nvSpPr>
        <p:spPr/>
        <p:txBody>
          <a:bodyPr/>
          <a:lstStyle/>
          <a:p>
            <a:fld id="{E7AD1F7E-3065-4FC3-A9CA-3341881C3052}" type="slidenum">
              <a:rPr lang="en-US" smtClean="0"/>
              <a:t>2</a:t>
            </a:fld>
            <a:endParaRPr lang="en-US"/>
          </a:p>
        </p:txBody>
      </p:sp>
    </p:spTree>
    <p:extLst>
      <p:ext uri="{BB962C8B-B14F-4D97-AF65-F5344CB8AC3E}">
        <p14:creationId xmlns:p14="http://schemas.microsoft.com/office/powerpoint/2010/main" val="1807687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MMPI-2-RF work</a:t>
            </a:r>
          </a:p>
          <a:p>
            <a:pPr marL="628650" lvl="1" indent="-171450">
              <a:buFont typeface="Arial" panose="020B0604020202020204" pitchFamily="34" charset="0"/>
              <a:buChar char="•"/>
            </a:pPr>
            <a:r>
              <a:rPr lang="en-US" dirty="0"/>
              <a:t>Aggregated all OR items into one scale, did same for UR items</a:t>
            </a:r>
          </a:p>
          <a:p>
            <a:pPr marL="628650" lvl="1" indent="-171450">
              <a:buFont typeface="Arial" panose="020B0604020202020204" pitchFamily="34" charset="0"/>
              <a:buChar char="•"/>
            </a:pPr>
            <a:r>
              <a:rPr lang="en-US" dirty="0"/>
              <a:t>Assessed validity in discriminating between known groups – simulators, PVT </a:t>
            </a:r>
            <a:r>
              <a:rPr lang="en-US" dirty="0" err="1"/>
              <a:t>failers</a:t>
            </a:r>
            <a:endParaRPr lang="en-US" dirty="0"/>
          </a:p>
          <a:p>
            <a:pPr marL="628650" lvl="1" indent="-171450">
              <a:buFont typeface="Arial" panose="020B0604020202020204" pitchFamily="34" charset="0"/>
              <a:buChar char="•"/>
            </a:pPr>
            <a:r>
              <a:rPr lang="en-US" dirty="0"/>
              <a:t>Compared performance to standard validity scales</a:t>
            </a:r>
          </a:p>
          <a:p>
            <a:pPr marL="171450" lvl="0" indent="-171450">
              <a:buFont typeface="Arial" panose="020B0604020202020204" pitchFamily="34" charset="0"/>
              <a:buChar char="•"/>
            </a:pPr>
            <a:r>
              <a:rPr lang="en-US" dirty="0"/>
              <a:t>MMPI-3 work</a:t>
            </a:r>
          </a:p>
          <a:p>
            <a:pPr marL="628650" lvl="1" indent="-171450">
              <a:buFont typeface="Arial" panose="020B0604020202020204" pitchFamily="34" charset="0"/>
              <a:buChar char="•"/>
            </a:pPr>
            <a:r>
              <a:rPr lang="en-US" dirty="0"/>
              <a:t>Started similarly – aggregated all OR items into one scale and UR items into another</a:t>
            </a:r>
          </a:p>
          <a:p>
            <a:pPr marL="628650" lvl="1" indent="-171450">
              <a:buFont typeface="Arial" panose="020B0604020202020204" pitchFamily="34" charset="0"/>
              <a:buChar char="•"/>
            </a:pPr>
            <a:r>
              <a:rPr lang="en-US" dirty="0"/>
              <a:t>Used EFA, bifactor IRT, and DIF analysis to refine scales</a:t>
            </a:r>
          </a:p>
          <a:p>
            <a:pPr marL="628650" lvl="1" indent="-171450">
              <a:buFont typeface="Arial" panose="020B0604020202020204" pitchFamily="34" charset="0"/>
              <a:buChar char="•"/>
            </a:pPr>
            <a:r>
              <a:rPr lang="en-US" dirty="0"/>
              <a:t>Analyzed internal structure based on thousands of protocols collected across many settings during MMPI-3 development</a:t>
            </a:r>
          </a:p>
          <a:p>
            <a:pPr marL="628650" lvl="1" indent="-171450">
              <a:buFont typeface="Arial" panose="020B0604020202020204" pitchFamily="34" charset="0"/>
              <a:buChar char="•"/>
            </a:pPr>
            <a:r>
              <a:rPr lang="en-US" dirty="0"/>
              <a:t>For OR scale, eliminated items that appeared more strongly influenced by their substantive content than by common OR factor</a:t>
            </a:r>
          </a:p>
          <a:p>
            <a:pPr marL="628650" lvl="1" indent="-171450">
              <a:buFont typeface="Arial" panose="020B0604020202020204" pitchFamily="34" charset="0"/>
              <a:buChar char="•"/>
            </a:pPr>
            <a:r>
              <a:rPr lang="en-US" dirty="0"/>
              <a:t>For UR scale, items generally loaded onto a single factor</a:t>
            </a:r>
          </a:p>
          <a:p>
            <a:pPr marL="628650" lvl="1" indent="-171450">
              <a:buFont typeface="Arial" panose="020B0604020202020204" pitchFamily="34" charset="0"/>
              <a:buChar char="•"/>
            </a:pPr>
            <a:r>
              <a:rPr lang="en-US" dirty="0"/>
              <a:t>For both scales, eliminated items that evidenced DIF by race or gender</a:t>
            </a:r>
          </a:p>
          <a:p>
            <a:pPr marL="628650" lvl="1" indent="-171450">
              <a:buFont typeface="Arial" panose="020B0604020202020204" pitchFamily="34" charset="0"/>
              <a:buChar char="•"/>
            </a:pPr>
            <a:r>
              <a:rPr lang="en-US" dirty="0"/>
              <a:t>This resulted in several candidate scales for OR and UR; we retained one of each for further consideration here</a:t>
            </a:r>
          </a:p>
          <a:p>
            <a:pPr marL="628650" lvl="1" indent="-171450">
              <a:buFont typeface="Arial" panose="020B0604020202020204" pitchFamily="34" charset="0"/>
              <a:buChar char="•"/>
            </a:pPr>
            <a:r>
              <a:rPr lang="en-US" dirty="0"/>
              <a:t>All validation emphasized zero-order associations (AUC)</a:t>
            </a:r>
          </a:p>
        </p:txBody>
      </p:sp>
      <p:sp>
        <p:nvSpPr>
          <p:cNvPr id="4" name="Slide Number Placeholder 3"/>
          <p:cNvSpPr>
            <a:spLocks noGrp="1"/>
          </p:cNvSpPr>
          <p:nvPr>
            <p:ph type="sldNum" sz="quarter" idx="5"/>
          </p:nvPr>
        </p:nvSpPr>
        <p:spPr/>
        <p:txBody>
          <a:bodyPr/>
          <a:lstStyle/>
          <a:p>
            <a:fld id="{E7AD1F7E-3065-4FC3-A9CA-3341881C3052}" type="slidenum">
              <a:rPr lang="en-US" smtClean="0"/>
              <a:t>3</a:t>
            </a:fld>
            <a:endParaRPr lang="en-US"/>
          </a:p>
        </p:txBody>
      </p:sp>
    </p:spTree>
    <p:extLst>
      <p:ext uri="{BB962C8B-B14F-4D97-AF65-F5344CB8AC3E}">
        <p14:creationId xmlns:p14="http://schemas.microsoft.com/office/powerpoint/2010/main" val="705822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All over-reporting analyses excluded participants who invalidated based on inconsistent responding</a:t>
            </a:r>
          </a:p>
          <a:p>
            <a:pPr marL="171450" indent="-171450">
              <a:buFont typeface="Arial" panose="020B0604020202020204" pitchFamily="34" charset="0"/>
              <a:buChar char="•"/>
            </a:pPr>
            <a:r>
              <a:rPr lang="en-US" dirty="0"/>
              <a:t>Under-reporting analyses excluded all participants who invalidated based on standard criteria</a:t>
            </a:r>
          </a:p>
          <a:p>
            <a:pPr marL="171450" indent="-171450">
              <a:buFont typeface="Arial" panose="020B0604020202020204" pitchFamily="34" charset="0"/>
              <a:buChar char="•"/>
            </a:pPr>
            <a:r>
              <a:rPr lang="en-US" dirty="0"/>
              <a:t>Sim sample 1 collected during MMPI-3 development to evaluate updated validity scales</a:t>
            </a:r>
          </a:p>
          <a:p>
            <a:pPr marL="171450" indent="-171450">
              <a:buFont typeface="Arial" panose="020B0604020202020204" pitchFamily="34" charset="0"/>
              <a:buChar char="•"/>
            </a:pPr>
            <a:r>
              <a:rPr lang="en-US" dirty="0"/>
              <a:t>Sim sample 2 collected at separate university as part of different project; included other simulation groups not presented here</a:t>
            </a:r>
          </a:p>
          <a:p>
            <a:pPr marL="171450" indent="-171450">
              <a:buFont typeface="Arial" panose="020B0604020202020204" pitchFamily="34" charset="0"/>
              <a:buChar char="•"/>
            </a:pPr>
            <a:r>
              <a:rPr lang="en-US" dirty="0"/>
              <a:t>The police dataset consists of data collected from three different sites; the vast majority of these data come from police candidate evaluations (with a handful from FFD evaluations)</a:t>
            </a:r>
          </a:p>
        </p:txBody>
      </p:sp>
      <p:sp>
        <p:nvSpPr>
          <p:cNvPr id="4" name="Slide Number Placeholder 3"/>
          <p:cNvSpPr>
            <a:spLocks noGrp="1"/>
          </p:cNvSpPr>
          <p:nvPr>
            <p:ph type="sldNum" sz="quarter" idx="5"/>
          </p:nvPr>
        </p:nvSpPr>
        <p:spPr/>
        <p:txBody>
          <a:bodyPr/>
          <a:lstStyle/>
          <a:p>
            <a:fld id="{E7AD1F7E-3065-4FC3-A9CA-3341881C3052}" type="slidenum">
              <a:rPr lang="en-US" smtClean="0"/>
              <a:t>5</a:t>
            </a:fld>
            <a:endParaRPr lang="en-US"/>
          </a:p>
        </p:txBody>
      </p:sp>
    </p:spTree>
    <p:extLst>
      <p:ext uri="{BB962C8B-B14F-4D97-AF65-F5344CB8AC3E}">
        <p14:creationId xmlns:p14="http://schemas.microsoft.com/office/powerpoint/2010/main" val="4248439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are classification utility statistics from the first simulation sample, which is described in a 2021 study by Whitman, </a:t>
            </a:r>
            <a:r>
              <a:rPr lang="en-US" dirty="0" err="1"/>
              <a:t>Tylicki</a:t>
            </a:r>
            <a:r>
              <a:rPr lang="en-US" dirty="0"/>
              <a:t>, and Ben-Porath</a:t>
            </a:r>
          </a:p>
          <a:p>
            <a:pPr marL="171450" indent="-171450">
              <a:buFont typeface="Arial" panose="020B0604020202020204" pitchFamily="34" charset="0"/>
              <a:buChar char="•"/>
            </a:pPr>
            <a:r>
              <a:rPr lang="en-US" dirty="0"/>
              <a:t>Some participants took the MMPI under standard instructions; others were told to pretend they had been charged with a very serious crime and wanted to feign a severe mental illness to avoid conviction or reduce their sentence</a:t>
            </a:r>
          </a:p>
          <a:p>
            <a:pPr marL="171450" indent="-171450">
              <a:buFont typeface="Arial" panose="020B0604020202020204" pitchFamily="34" charset="0"/>
              <a:buChar char="•"/>
            </a:pPr>
            <a:r>
              <a:rPr lang="en-US" dirty="0"/>
              <a:t>Thus, we are looking at how well these scales perform in discriminating between standard instruction and feigning groups</a:t>
            </a:r>
          </a:p>
          <a:p>
            <a:pPr marL="171450" indent="-171450">
              <a:buFont typeface="Arial" panose="020B0604020202020204" pitchFamily="34" charset="0"/>
              <a:buChar char="•"/>
            </a:pPr>
            <a:r>
              <a:rPr lang="en-US" dirty="0"/>
              <a:t>What we want to see is how well OVR compares to the standard validity scales</a:t>
            </a:r>
          </a:p>
          <a:p>
            <a:pPr marL="171450" indent="-171450">
              <a:buFont typeface="Arial" panose="020B0604020202020204" pitchFamily="34" charset="0"/>
              <a:buChar char="•"/>
            </a:pPr>
            <a:r>
              <a:rPr lang="en-US" dirty="0"/>
              <a:t>Orient to scales</a:t>
            </a:r>
          </a:p>
          <a:p>
            <a:pPr marL="171450" indent="-171450">
              <a:buFont typeface="Arial" panose="020B0604020202020204" pitchFamily="34" charset="0"/>
              <a:buChar char="•"/>
            </a:pPr>
            <a:r>
              <a:rPr lang="en-US" dirty="0"/>
              <a:t>Describe Youden’s J</a:t>
            </a:r>
          </a:p>
          <a:p>
            <a:pPr marL="171450" indent="-171450">
              <a:buFont typeface="Arial" panose="020B0604020202020204" pitchFamily="34" charset="0"/>
              <a:buChar char="•"/>
            </a:pPr>
            <a:r>
              <a:rPr lang="en-US" dirty="0"/>
              <a:t>All scales show similarly high specificity in discriminating between groups but vary wildly in sensitivity</a:t>
            </a:r>
          </a:p>
          <a:p>
            <a:pPr marL="171450" indent="-171450">
              <a:buFont typeface="Arial" panose="020B0604020202020204" pitchFamily="34" charset="0"/>
              <a:buChar char="•"/>
            </a:pPr>
            <a:r>
              <a:rPr lang="en-US" dirty="0"/>
              <a:t>F and </a:t>
            </a:r>
            <a:r>
              <a:rPr lang="en-US" dirty="0" err="1"/>
              <a:t>Fp</a:t>
            </a:r>
            <a:r>
              <a:rPr lang="en-US" dirty="0"/>
              <a:t> are strong in both Sen and </a:t>
            </a:r>
            <a:r>
              <a:rPr lang="en-US" dirty="0" err="1"/>
              <a:t>Spc</a:t>
            </a:r>
            <a:r>
              <a:rPr lang="en-US" dirty="0"/>
              <a:t>, with </a:t>
            </a:r>
            <a:r>
              <a:rPr lang="en-US" dirty="0" err="1"/>
              <a:t>Fp</a:t>
            </a:r>
            <a:r>
              <a:rPr lang="en-US" dirty="0"/>
              <a:t> performing best of all</a:t>
            </a:r>
          </a:p>
          <a:p>
            <a:pPr marL="171450" indent="-171450">
              <a:buFont typeface="Arial" panose="020B0604020202020204" pitchFamily="34" charset="0"/>
              <a:buChar char="•"/>
            </a:pPr>
            <a:r>
              <a:rPr lang="en-US" dirty="0"/>
              <a:t>OVR is very close to F, with a slightly higher overall combination of Sen and </a:t>
            </a:r>
            <a:r>
              <a:rPr lang="en-US" dirty="0" err="1"/>
              <a:t>Spc</a:t>
            </a:r>
            <a:r>
              <a:rPr lang="en-US" dirty="0"/>
              <a:t> at the usual cut point for protocol invalidity</a:t>
            </a:r>
          </a:p>
        </p:txBody>
      </p:sp>
      <p:sp>
        <p:nvSpPr>
          <p:cNvPr id="4" name="Slide Number Placeholder 3"/>
          <p:cNvSpPr>
            <a:spLocks noGrp="1"/>
          </p:cNvSpPr>
          <p:nvPr>
            <p:ph type="sldNum" sz="quarter" idx="5"/>
          </p:nvPr>
        </p:nvSpPr>
        <p:spPr/>
        <p:txBody>
          <a:bodyPr/>
          <a:lstStyle/>
          <a:p>
            <a:fld id="{E7AD1F7E-3065-4FC3-A9CA-3341881C3052}" type="slidenum">
              <a:rPr lang="en-US" smtClean="0"/>
              <a:t>6</a:t>
            </a:fld>
            <a:endParaRPr lang="en-US"/>
          </a:p>
        </p:txBody>
      </p:sp>
    </p:spTree>
    <p:extLst>
      <p:ext uri="{BB962C8B-B14F-4D97-AF65-F5344CB8AC3E}">
        <p14:creationId xmlns:p14="http://schemas.microsoft.com/office/powerpoint/2010/main" val="1651781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is a different simulation sample</a:t>
            </a:r>
          </a:p>
          <a:p>
            <a:pPr marL="171450" indent="-171450">
              <a:buFont typeface="Arial" panose="020B0604020202020204" pitchFamily="34" charset="0"/>
              <a:buChar char="•"/>
            </a:pPr>
            <a:r>
              <a:rPr lang="en-US" dirty="0"/>
              <a:t>Here, standard test takers are again contrasted with a feigning group</a:t>
            </a:r>
          </a:p>
          <a:p>
            <a:pPr marL="171450" indent="-171450">
              <a:buFont typeface="Arial" panose="020B0604020202020204" pitchFamily="34" charset="0"/>
              <a:buChar char="•"/>
            </a:pPr>
            <a:r>
              <a:rPr lang="en-US" dirty="0"/>
              <a:t>In this sample, feigners were provided coaching regarding the symptoms and diagnostic criteria associated with PTSD and asked to present themselves as if they had severe, debilitating PTSD</a:t>
            </a:r>
          </a:p>
          <a:p>
            <a:pPr marL="171450" indent="-171450">
              <a:buFont typeface="Arial" panose="020B0604020202020204" pitchFamily="34" charset="0"/>
              <a:buChar char="•"/>
            </a:pPr>
            <a:r>
              <a:rPr lang="en-US" dirty="0"/>
              <a:t>Sensitivity is substantially lower here for all scales relative to the previous study</a:t>
            </a:r>
          </a:p>
          <a:p>
            <a:pPr marL="171450" indent="-171450">
              <a:buFont typeface="Arial" panose="020B0604020202020204" pitchFamily="34" charset="0"/>
              <a:buChar char="•"/>
            </a:pPr>
            <a:r>
              <a:rPr lang="en-US" dirty="0"/>
              <a:t>Specificity is still somewhat high</a:t>
            </a:r>
          </a:p>
          <a:p>
            <a:pPr marL="171450" indent="-171450">
              <a:buFont typeface="Arial" panose="020B0604020202020204" pitchFamily="34" charset="0"/>
              <a:buChar char="•"/>
            </a:pPr>
            <a:r>
              <a:rPr lang="en-US" dirty="0"/>
              <a:t>Interestingly, </a:t>
            </a:r>
            <a:r>
              <a:rPr lang="en-US" dirty="0" err="1"/>
              <a:t>Fp</a:t>
            </a:r>
            <a:r>
              <a:rPr lang="en-US" dirty="0"/>
              <a:t> appears to have the lowest </a:t>
            </a:r>
            <a:r>
              <a:rPr lang="en-US" dirty="0" err="1"/>
              <a:t>Spc</a:t>
            </a:r>
            <a:r>
              <a:rPr lang="en-US" dirty="0"/>
              <a:t> in these analyses</a:t>
            </a:r>
          </a:p>
          <a:p>
            <a:pPr marL="171450" indent="-171450">
              <a:buFont typeface="Arial" panose="020B0604020202020204" pitchFamily="34" charset="0"/>
              <a:buChar char="•"/>
            </a:pPr>
            <a:r>
              <a:rPr lang="en-US" dirty="0"/>
              <a:t>The highest Sen and highest overall combination of Sen/</a:t>
            </a:r>
            <a:r>
              <a:rPr lang="en-US" dirty="0" err="1"/>
              <a:t>Spc</a:t>
            </a:r>
            <a:r>
              <a:rPr lang="en-US" dirty="0"/>
              <a:t> appears to be found in F and OVR, with a slight advantage for OVR</a:t>
            </a:r>
          </a:p>
        </p:txBody>
      </p:sp>
      <p:sp>
        <p:nvSpPr>
          <p:cNvPr id="4" name="Slide Number Placeholder 3"/>
          <p:cNvSpPr>
            <a:spLocks noGrp="1"/>
          </p:cNvSpPr>
          <p:nvPr>
            <p:ph type="sldNum" sz="quarter" idx="5"/>
          </p:nvPr>
        </p:nvSpPr>
        <p:spPr/>
        <p:txBody>
          <a:bodyPr/>
          <a:lstStyle/>
          <a:p>
            <a:fld id="{E7AD1F7E-3065-4FC3-A9CA-3341881C3052}" type="slidenum">
              <a:rPr lang="en-US" smtClean="0"/>
              <a:t>7</a:t>
            </a:fld>
            <a:endParaRPr lang="en-US"/>
          </a:p>
        </p:txBody>
      </p:sp>
    </p:spTree>
    <p:extLst>
      <p:ext uri="{BB962C8B-B14F-4D97-AF65-F5344CB8AC3E}">
        <p14:creationId xmlns:p14="http://schemas.microsoft.com/office/powerpoint/2010/main" val="1255440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is not a simulation sample but is from a real-world forensic neuropsychology clinic in which </a:t>
            </a:r>
            <a:r>
              <a:rPr lang="en-US" dirty="0" err="1"/>
              <a:t>evaluees</a:t>
            </a:r>
            <a:r>
              <a:rPr lang="en-US" dirty="0"/>
              <a:t> are typically seeking benefits or compensation</a:t>
            </a:r>
          </a:p>
          <a:p>
            <a:pPr marL="171450" indent="-171450">
              <a:buFont typeface="Arial" panose="020B0604020202020204" pitchFamily="34" charset="0"/>
              <a:buChar char="•"/>
            </a:pPr>
            <a:r>
              <a:rPr lang="en-US" dirty="0"/>
              <a:t>These data come from the same setting in which the RBS scale was first developed for the MMPI-2-RF, but the present data of course do not include any of the same testing protocols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criterion is PVT failure; we are looking at the scales’ ability to discriminate between individuals who have failed a PVT and those who have not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Perhaps unsurprisingly, the validity scales are generally less sensitive or specific to this criterion than to group membership in simulated psychopathology studies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Although </a:t>
            </a:r>
            <a:r>
              <a:rPr lang="en-US" dirty="0" err="1"/>
              <a:t>Fp</a:t>
            </a:r>
            <a:r>
              <a:rPr lang="en-US" dirty="0"/>
              <a:t> is more specific to PVT failure at lower elevations, its sensitivity is very low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best overall combinations of Sen and </a:t>
            </a:r>
            <a:r>
              <a:rPr lang="en-US" dirty="0" err="1"/>
              <a:t>Spc</a:t>
            </a:r>
            <a:r>
              <a:rPr lang="en-US" dirty="0"/>
              <a:t> appear to belong to RBS, Fs, and OVR</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7AD1F7E-3065-4FC3-A9CA-3341881C3052}" type="slidenum">
              <a:rPr lang="en-US" smtClean="0"/>
              <a:t>8</a:t>
            </a:fld>
            <a:endParaRPr lang="en-US"/>
          </a:p>
        </p:txBody>
      </p:sp>
    </p:spTree>
    <p:extLst>
      <p:ext uri="{BB962C8B-B14F-4D97-AF65-F5344CB8AC3E}">
        <p14:creationId xmlns:p14="http://schemas.microsoft.com/office/powerpoint/2010/main" val="1603687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Given that this is a real-world clinical setting, it may be informative to look at PPV, NPV, and Acc, which are more directly relevant to clinical decision-making</a:t>
            </a:r>
          </a:p>
          <a:p>
            <a:pPr marL="171450" indent="-171450">
              <a:buFont typeface="Arial" panose="020B0604020202020204" pitchFamily="34" charset="0"/>
              <a:buChar char="•"/>
            </a:pPr>
            <a:r>
              <a:rPr lang="en-US" dirty="0"/>
              <a:t>These curves are a bit messier</a:t>
            </a:r>
          </a:p>
          <a:p>
            <a:pPr marL="171450" indent="-171450">
              <a:buFont typeface="Arial" panose="020B0604020202020204" pitchFamily="34" charset="0"/>
              <a:buChar char="•"/>
            </a:pPr>
            <a:r>
              <a:rPr lang="en-US" dirty="0"/>
              <a:t>They show that FBS and RBS both have very strong PPV at high elevations, whereas most of the validity scales show similar NPV in that range</a:t>
            </a:r>
          </a:p>
          <a:p>
            <a:pPr marL="171450" indent="-171450">
              <a:buFont typeface="Arial" panose="020B0604020202020204" pitchFamily="34" charset="0"/>
              <a:buChar char="•"/>
            </a:pPr>
            <a:r>
              <a:rPr lang="en-US" dirty="0"/>
              <a:t>OVR tends to show middle-of-the-road performance here, tending to fall second or third in rank in the upper interpretive ranges after FBS and RBS</a:t>
            </a:r>
          </a:p>
          <a:p>
            <a:pPr marL="171450" indent="-171450">
              <a:buFont typeface="Arial" panose="020B0604020202020204" pitchFamily="34" charset="0"/>
              <a:buChar char="•"/>
            </a:pPr>
            <a:r>
              <a:rPr lang="en-US" dirty="0"/>
              <a:t>It is more difficult to parse apart their relative performance in overall Acc</a:t>
            </a:r>
          </a:p>
          <a:p>
            <a:pPr marL="171450" indent="-171450">
              <a:buFont typeface="Arial" panose="020B0604020202020204" pitchFamily="34" charset="0"/>
              <a:buChar char="•"/>
            </a:pPr>
            <a:r>
              <a:rPr lang="en-US" dirty="0"/>
              <a:t>RBS shows the highest overall Acc, then FBS, then OVR</a:t>
            </a:r>
          </a:p>
          <a:p>
            <a:pPr marL="171450" indent="-171450">
              <a:buFont typeface="Arial" panose="020B0604020202020204" pitchFamily="34" charset="0"/>
              <a:buChar char="•"/>
            </a:pPr>
            <a:r>
              <a:rPr lang="en-US" dirty="0"/>
              <a:t>One point to make, having reviewed these three datasets, is that OVR is only occasionally the strongest group differentiator; however, it is consistently among the strongest, even though the individual standard validity scales vary substantially in relative performance, depending on the prediction task</a:t>
            </a:r>
          </a:p>
          <a:p>
            <a:pPr marL="171450" indent="-171450">
              <a:buFont typeface="Arial" panose="020B0604020202020204" pitchFamily="34" charset="0"/>
              <a:buChar char="•"/>
            </a:pPr>
            <a:r>
              <a:rPr lang="en-US" dirty="0"/>
              <a:t>This suggests that OVR is indeed picking up on a higher-order OR style that is relatively robust across settings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7AD1F7E-3065-4FC3-A9CA-3341881C3052}" type="slidenum">
              <a:rPr lang="en-US" smtClean="0"/>
              <a:t>9</a:t>
            </a:fld>
            <a:endParaRPr lang="en-US"/>
          </a:p>
        </p:txBody>
      </p:sp>
    </p:spTree>
    <p:extLst>
      <p:ext uri="{BB962C8B-B14F-4D97-AF65-F5344CB8AC3E}">
        <p14:creationId xmlns:p14="http://schemas.microsoft.com/office/powerpoint/2010/main" val="796533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is a different kind of plot</a:t>
            </a:r>
          </a:p>
          <a:p>
            <a:pPr marL="171450" indent="-171450">
              <a:buFont typeface="Arial" panose="020B0604020202020204" pitchFamily="34" charset="0"/>
              <a:buChar char="•"/>
            </a:pPr>
            <a:r>
              <a:rPr lang="en-US" dirty="0"/>
              <a:t>These curves show the elevation rates of the different over-reporting scales in the forensic </a:t>
            </a:r>
            <a:r>
              <a:rPr lang="en-US" dirty="0" err="1"/>
              <a:t>neuropsych</a:t>
            </a:r>
            <a:r>
              <a:rPr lang="en-US" dirty="0"/>
              <a:t> data</a:t>
            </a:r>
          </a:p>
          <a:p>
            <a:pPr marL="171450" indent="-171450">
              <a:buFont typeface="Arial" panose="020B0604020202020204" pitchFamily="34" charset="0"/>
              <a:buChar char="•"/>
            </a:pPr>
            <a:r>
              <a:rPr lang="en-US" dirty="0"/>
              <a:t>These data have nothing to do with PVT failure, they only reflect the scale elevation rates in the overall sample</a:t>
            </a:r>
          </a:p>
          <a:p>
            <a:pPr marL="171450" indent="-171450">
              <a:buFont typeface="Arial" panose="020B0604020202020204" pitchFamily="34" charset="0"/>
              <a:buChar char="•"/>
            </a:pPr>
            <a:r>
              <a:rPr lang="en-US" dirty="0"/>
              <a:t>Curves that are farther to the right indicate that higher scores are more common for that scale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These are cumulative proportions; for example, these data show that about 80% of the sample has a T-score of 60 or below on </a:t>
            </a:r>
            <a:r>
              <a:rPr lang="en-US" dirty="0" err="1"/>
              <a:t>Fp</a:t>
            </a:r>
            <a:endParaRPr lang="en-US" dirty="0"/>
          </a:p>
          <a:p>
            <a:pPr marL="171450" indent="-171450">
              <a:buFont typeface="Arial" panose="020B0604020202020204" pitchFamily="34" charset="0"/>
              <a:buChar char="•"/>
            </a:pPr>
            <a:r>
              <a:rPr lang="en-US" dirty="0"/>
              <a:t>If we were to consider using OVR as an additional exclusion criterion for protocol invalidity at a T-score of 100, as with F or </a:t>
            </a:r>
            <a:r>
              <a:rPr lang="en-US" dirty="0" err="1"/>
              <a:t>Fp</a:t>
            </a:r>
            <a:r>
              <a:rPr lang="en-US" dirty="0"/>
              <a:t>, we would want the elevation rate for OVR to be similar to F or </a:t>
            </a:r>
            <a:r>
              <a:rPr lang="en-US" dirty="0" err="1"/>
              <a:t>Fp</a:t>
            </a:r>
            <a:r>
              <a:rPr lang="en-US" dirty="0"/>
              <a:t> at that T-score</a:t>
            </a:r>
          </a:p>
          <a:p>
            <a:pPr marL="171450" indent="-171450">
              <a:buFont typeface="Arial" panose="020B0604020202020204" pitchFamily="34" charset="0"/>
              <a:buChar char="•"/>
            </a:pPr>
            <a:r>
              <a:rPr lang="en-US" dirty="0"/>
              <a:t>We do find that to be the case in this setting; OVR is somewhere between F and </a:t>
            </a:r>
            <a:r>
              <a:rPr lang="en-US" dirty="0" err="1"/>
              <a:t>Fp</a:t>
            </a:r>
            <a:r>
              <a:rPr lang="en-US" dirty="0"/>
              <a:t> at a T-score of 100, so the selection ratio would be similar</a:t>
            </a:r>
          </a:p>
        </p:txBody>
      </p:sp>
      <p:sp>
        <p:nvSpPr>
          <p:cNvPr id="4" name="Slide Number Placeholder 3"/>
          <p:cNvSpPr>
            <a:spLocks noGrp="1"/>
          </p:cNvSpPr>
          <p:nvPr>
            <p:ph type="sldNum" sz="quarter" idx="5"/>
          </p:nvPr>
        </p:nvSpPr>
        <p:spPr/>
        <p:txBody>
          <a:bodyPr/>
          <a:lstStyle/>
          <a:p>
            <a:fld id="{E7AD1F7E-3065-4FC3-A9CA-3341881C3052}" type="slidenum">
              <a:rPr lang="en-US" smtClean="0"/>
              <a:t>10</a:t>
            </a:fld>
            <a:endParaRPr lang="en-US"/>
          </a:p>
        </p:txBody>
      </p:sp>
    </p:spTree>
    <p:extLst>
      <p:ext uri="{BB962C8B-B14F-4D97-AF65-F5344CB8AC3E}">
        <p14:creationId xmlns:p14="http://schemas.microsoft.com/office/powerpoint/2010/main" val="1489616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can assess this in other field data sites as well</a:t>
            </a:r>
          </a:p>
          <a:p>
            <a:pPr marL="171450" indent="-171450">
              <a:buFont typeface="Arial" panose="020B0604020202020204" pitchFamily="34" charset="0"/>
              <a:buChar char="•"/>
            </a:pPr>
            <a:r>
              <a:rPr lang="en-US" dirty="0"/>
              <a:t>These are some other field datasets that were collected during MMPI-3 development</a:t>
            </a:r>
          </a:p>
          <a:p>
            <a:pPr marL="171450" indent="-171450">
              <a:buFont typeface="Arial" panose="020B0604020202020204" pitchFamily="34" charset="0"/>
              <a:buChar char="•"/>
            </a:pPr>
            <a:r>
              <a:rPr lang="en-US" dirty="0"/>
              <a:t>In each case, we find OVR’s elevation rates at the target T-score of 100 to fall within the boundaries established by F and </a:t>
            </a:r>
            <a:r>
              <a:rPr lang="en-US" dirty="0" err="1"/>
              <a:t>Fp</a:t>
            </a:r>
            <a:endParaRPr lang="en-US" dirty="0"/>
          </a:p>
        </p:txBody>
      </p:sp>
      <p:sp>
        <p:nvSpPr>
          <p:cNvPr id="4" name="Slide Number Placeholder 3"/>
          <p:cNvSpPr>
            <a:spLocks noGrp="1"/>
          </p:cNvSpPr>
          <p:nvPr>
            <p:ph type="sldNum" sz="quarter" idx="5"/>
          </p:nvPr>
        </p:nvSpPr>
        <p:spPr/>
        <p:txBody>
          <a:bodyPr/>
          <a:lstStyle/>
          <a:p>
            <a:fld id="{E7AD1F7E-3065-4FC3-A9CA-3341881C3052}" type="slidenum">
              <a:rPr lang="en-US" smtClean="0"/>
              <a:t>11</a:t>
            </a:fld>
            <a:endParaRPr lang="en-US"/>
          </a:p>
        </p:txBody>
      </p:sp>
    </p:spTree>
    <p:extLst>
      <p:ext uri="{BB962C8B-B14F-4D97-AF65-F5344CB8AC3E}">
        <p14:creationId xmlns:p14="http://schemas.microsoft.com/office/powerpoint/2010/main" val="1248589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Now let’s turn to the functioning of the higher-order under-reporting scale</a:t>
            </a:r>
          </a:p>
          <a:p>
            <a:pPr marL="171450" indent="-171450">
              <a:buFont typeface="Arial" panose="020B0604020202020204" pitchFamily="34" charset="0"/>
              <a:buChar char="•"/>
            </a:pPr>
            <a:r>
              <a:rPr lang="en-US" dirty="0"/>
              <a:t>These data come from the first simulation group discussed earlier</a:t>
            </a:r>
          </a:p>
          <a:p>
            <a:pPr marL="171450" indent="-171450">
              <a:buFont typeface="Arial" panose="020B0604020202020204" pitchFamily="34" charset="0"/>
              <a:buChar char="•"/>
            </a:pPr>
            <a:r>
              <a:rPr lang="en-US" dirty="0"/>
              <a:t>Here, we are contrasting test takers with standard instructions from those who had been instructed to under-report</a:t>
            </a:r>
          </a:p>
          <a:p>
            <a:pPr marL="171450" indent="-171450">
              <a:buFont typeface="Arial" panose="020B0604020202020204" pitchFamily="34" charset="0"/>
              <a:buChar char="•"/>
            </a:pPr>
            <a:r>
              <a:rPr lang="en-US" dirty="0"/>
              <a:t>The UR group received instructions to appear well-adjusted and morally virtuous, as if they were taking the test as part of an application for a highly desirable job</a:t>
            </a:r>
          </a:p>
          <a:p>
            <a:pPr marL="171450" indent="-171450">
              <a:buFont typeface="Arial" panose="020B0604020202020204" pitchFamily="34" charset="0"/>
              <a:buChar char="•"/>
            </a:pPr>
            <a:r>
              <a:rPr lang="en-US" dirty="0"/>
              <a:t>[Orient to scales]</a:t>
            </a:r>
          </a:p>
          <a:p>
            <a:pPr marL="171450" indent="-171450">
              <a:buFont typeface="Arial" panose="020B0604020202020204" pitchFamily="34" charset="0"/>
              <a:buChar char="•"/>
            </a:pPr>
            <a:r>
              <a:rPr lang="en-US" dirty="0"/>
              <a:t>We find that UNR and L are most sensitive to detecting group membership at higher elevations, whereas all three scales are similarly specific</a:t>
            </a:r>
          </a:p>
          <a:p>
            <a:pPr marL="171450" indent="-171450">
              <a:buFont typeface="Arial" panose="020B0604020202020204" pitchFamily="34" charset="0"/>
              <a:buChar char="•"/>
            </a:pPr>
            <a:r>
              <a:rPr lang="en-US" dirty="0"/>
              <a:t>The optimal combination of Sen and </a:t>
            </a:r>
            <a:r>
              <a:rPr lang="en-US" dirty="0" err="1"/>
              <a:t>Spc</a:t>
            </a:r>
            <a:r>
              <a:rPr lang="en-US" dirty="0"/>
              <a:t> is obtained by UNR around a T-score of 60 to 70, with L demonstrating a more optimal combination at higher elevations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7AD1F7E-3065-4FC3-A9CA-3341881C3052}" type="slidenum">
              <a:rPr lang="en-US" smtClean="0"/>
              <a:t>12</a:t>
            </a:fld>
            <a:endParaRPr lang="en-US"/>
          </a:p>
        </p:txBody>
      </p:sp>
    </p:spTree>
    <p:extLst>
      <p:ext uri="{BB962C8B-B14F-4D97-AF65-F5344CB8AC3E}">
        <p14:creationId xmlns:p14="http://schemas.microsoft.com/office/powerpoint/2010/main" val="784039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PPV, NPV, and Acc provide additional information about these scales’ functioning in this sample</a:t>
            </a:r>
          </a:p>
          <a:p>
            <a:pPr marL="171450" indent="-171450">
              <a:buFont typeface="Arial" panose="020B0604020202020204" pitchFamily="34" charset="0"/>
              <a:buChar char="•"/>
            </a:pPr>
            <a:r>
              <a:rPr lang="en-US" dirty="0"/>
              <a:t>Although perhaps not dramatic, we do see evidence of superior PPV for UNR at moderate score elevations, with NPV similar or close to L</a:t>
            </a:r>
          </a:p>
          <a:p>
            <a:pPr marL="171450" indent="-171450">
              <a:buFont typeface="Arial" panose="020B0604020202020204" pitchFamily="34" charset="0"/>
              <a:buChar char="•"/>
            </a:pPr>
            <a:r>
              <a:rPr lang="en-US" dirty="0"/>
              <a:t>Overall, the groups are most optimally separated by UNR score</a:t>
            </a:r>
          </a:p>
        </p:txBody>
      </p:sp>
      <p:sp>
        <p:nvSpPr>
          <p:cNvPr id="4" name="Slide Number Placeholder 3"/>
          <p:cNvSpPr>
            <a:spLocks noGrp="1"/>
          </p:cNvSpPr>
          <p:nvPr>
            <p:ph type="sldNum" sz="quarter" idx="5"/>
          </p:nvPr>
        </p:nvSpPr>
        <p:spPr/>
        <p:txBody>
          <a:bodyPr/>
          <a:lstStyle/>
          <a:p>
            <a:fld id="{E7AD1F7E-3065-4FC3-A9CA-3341881C3052}" type="slidenum">
              <a:rPr lang="en-US" smtClean="0"/>
              <a:t>13</a:t>
            </a:fld>
            <a:endParaRPr lang="en-US"/>
          </a:p>
        </p:txBody>
      </p:sp>
    </p:spTree>
    <p:extLst>
      <p:ext uri="{BB962C8B-B14F-4D97-AF65-F5344CB8AC3E}">
        <p14:creationId xmlns:p14="http://schemas.microsoft.com/office/powerpoint/2010/main" val="2969885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are cumulative elevation rates for the UR scales in a very large sample of data taken from police evaluations, primarily pre-employment</a:t>
            </a:r>
          </a:p>
          <a:p>
            <a:pPr marL="171450" indent="-171450">
              <a:buFont typeface="Arial" panose="020B0604020202020204" pitchFamily="34" charset="0"/>
              <a:buChar char="•"/>
            </a:pPr>
            <a:r>
              <a:rPr lang="en-US" dirty="0"/>
              <a:t>As we see here, L and K elevations are relatively common in these data</a:t>
            </a:r>
          </a:p>
          <a:p>
            <a:pPr marL="171450" indent="-171450">
              <a:buFont typeface="Arial" panose="020B0604020202020204" pitchFamily="34" charset="0"/>
              <a:buChar char="•"/>
            </a:pPr>
            <a:r>
              <a:rPr lang="en-US" dirty="0"/>
              <a:t>UNR shows comparable elevation rates in the standard interpretable range of 60 and up</a:t>
            </a:r>
          </a:p>
        </p:txBody>
      </p:sp>
      <p:sp>
        <p:nvSpPr>
          <p:cNvPr id="4" name="Slide Number Placeholder 3"/>
          <p:cNvSpPr>
            <a:spLocks noGrp="1"/>
          </p:cNvSpPr>
          <p:nvPr>
            <p:ph type="sldNum" sz="quarter" idx="5"/>
          </p:nvPr>
        </p:nvSpPr>
        <p:spPr/>
        <p:txBody>
          <a:bodyPr/>
          <a:lstStyle/>
          <a:p>
            <a:fld id="{E7AD1F7E-3065-4FC3-A9CA-3341881C3052}" type="slidenum">
              <a:rPr lang="en-US" smtClean="0"/>
              <a:t>14</a:t>
            </a:fld>
            <a:endParaRPr lang="en-US"/>
          </a:p>
        </p:txBody>
      </p:sp>
    </p:spTree>
    <p:extLst>
      <p:ext uri="{BB962C8B-B14F-4D97-AF65-F5344CB8AC3E}">
        <p14:creationId xmlns:p14="http://schemas.microsoft.com/office/powerpoint/2010/main" val="1875918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analyses thus far do seem to show that the higher-order scales are capturing invalid responding to some meaningful extent</a:t>
            </a:r>
          </a:p>
          <a:p>
            <a:pPr marL="171450" indent="-171450">
              <a:buFont typeface="Arial" panose="020B0604020202020204" pitchFamily="34" charset="0"/>
              <a:buChar char="•"/>
            </a:pPr>
            <a:r>
              <a:rPr lang="en-US" dirty="0"/>
              <a:t>One other way to think about possible added value for these scales is to evaluate the extent to which they identify invalid responding that the other scales may have “missed”</a:t>
            </a:r>
          </a:p>
          <a:p>
            <a:pPr marL="171450" indent="-171450">
              <a:buFont typeface="Arial" panose="020B0604020202020204" pitchFamily="34" charset="0"/>
              <a:buChar char="•"/>
            </a:pPr>
            <a:r>
              <a:rPr lang="en-US" dirty="0"/>
              <a:t>As an analogy, consider CRIN, which is essentially a higher-order scale for measuring inconsistent responding – it is scored by adding together VRIN and TRIN</a:t>
            </a:r>
          </a:p>
          <a:p>
            <a:pPr marL="171450" indent="-171450">
              <a:buFont typeface="Arial" panose="020B0604020202020204" pitchFamily="34" charset="0"/>
              <a:buChar char="•"/>
            </a:pPr>
            <a:r>
              <a:rPr lang="en-US" dirty="0"/>
              <a:t>In some cases, CRIN may invalidate a protocol even when VRIN and TRIN both fall below that cutoff, because the combined information from those scales reveals something about the test taker’s response style that was not fully captured in either of the scales individually</a:t>
            </a:r>
          </a:p>
          <a:p>
            <a:pPr marL="171450" indent="-171450">
              <a:buFont typeface="Arial" panose="020B0604020202020204" pitchFamily="34" charset="0"/>
              <a:buChar char="•"/>
            </a:pPr>
            <a:r>
              <a:rPr lang="en-US" dirty="0"/>
              <a:t>These data show the rate at which the higher-order validity scale identifies an elevation at the given level when the identified lower-order validity scales do not</a:t>
            </a:r>
          </a:p>
          <a:p>
            <a:pPr marL="171450" indent="-171450">
              <a:buFont typeface="Arial" panose="020B0604020202020204" pitchFamily="34" charset="0"/>
              <a:buChar char="•"/>
            </a:pPr>
            <a:r>
              <a:rPr lang="en-US" dirty="0"/>
              <a:t>For these analyses, we used a combination of many different MMPI-3 field data sets, including, but not limited to the ones already discussed</a:t>
            </a:r>
          </a:p>
          <a:p>
            <a:pPr marL="171450" indent="-171450">
              <a:buFont typeface="Arial" panose="020B0604020202020204" pitchFamily="34" charset="0"/>
              <a:buChar char="•"/>
            </a:pPr>
            <a:r>
              <a:rPr lang="en-US" dirty="0"/>
              <a:t>Example interpretation: for every 100 test takers who reach a T-score of 80 on VRIN or TRIN, another 12 will reach a T-score of 80 on CRIN without hitting that threshold on VRIN or TRIN</a:t>
            </a:r>
          </a:p>
          <a:p>
            <a:pPr marL="171450" indent="-171450">
              <a:buFont typeface="Arial" panose="020B0604020202020204" pitchFamily="34" charset="0"/>
              <a:buChar char="•"/>
            </a:pPr>
            <a:r>
              <a:rPr lang="en-US" dirty="0"/>
              <a:t>These data show that the experimental higher-order scales demonstrate some modest incremental utility in identifying significant levels of invalid responding</a:t>
            </a:r>
          </a:p>
          <a:p>
            <a:pPr marL="171450" indent="-171450">
              <a:buFont typeface="Arial" panose="020B0604020202020204" pitchFamily="34" charset="0"/>
              <a:buChar char="•"/>
            </a:pPr>
            <a:r>
              <a:rPr lang="en-US" dirty="0"/>
              <a:t>A small number of test takers could invalidate the test based on OVR but not on F or </a:t>
            </a:r>
            <a:r>
              <a:rPr lang="en-US" dirty="0" err="1"/>
              <a:t>Fp</a:t>
            </a:r>
            <a:endParaRPr lang="en-US" dirty="0"/>
          </a:p>
          <a:p>
            <a:pPr marL="171450" indent="-171450">
              <a:buFont typeface="Arial" panose="020B0604020202020204" pitchFamily="34" charset="0"/>
              <a:buChar char="•"/>
            </a:pPr>
            <a:r>
              <a:rPr lang="en-US" dirty="0"/>
              <a:t>UNR identifies quite a few otherwise undetected potential under-reporters in the 70-80 range, but by the time UNR reaches 80 virtually all test takers have also reached a score of 80 on L</a:t>
            </a:r>
          </a:p>
        </p:txBody>
      </p:sp>
      <p:sp>
        <p:nvSpPr>
          <p:cNvPr id="4" name="Slide Number Placeholder 3"/>
          <p:cNvSpPr>
            <a:spLocks noGrp="1"/>
          </p:cNvSpPr>
          <p:nvPr>
            <p:ph type="sldNum" sz="quarter" idx="5"/>
          </p:nvPr>
        </p:nvSpPr>
        <p:spPr/>
        <p:txBody>
          <a:bodyPr/>
          <a:lstStyle/>
          <a:p>
            <a:fld id="{E7AD1F7E-3065-4FC3-A9CA-3341881C3052}" type="slidenum">
              <a:rPr lang="en-US" smtClean="0"/>
              <a:t>15</a:t>
            </a:fld>
            <a:endParaRPr lang="en-US"/>
          </a:p>
        </p:txBody>
      </p:sp>
    </p:spTree>
    <p:extLst>
      <p:ext uri="{BB962C8B-B14F-4D97-AF65-F5344CB8AC3E}">
        <p14:creationId xmlns:p14="http://schemas.microsoft.com/office/powerpoint/2010/main" val="1503091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analyses thus far do seem to show that the higher-order scales are capturing invalid responding to some meaningful extent</a:t>
            </a:r>
          </a:p>
          <a:p>
            <a:pPr marL="171450" indent="-171450">
              <a:buFont typeface="Arial" panose="020B0604020202020204" pitchFamily="34" charset="0"/>
              <a:buChar char="•"/>
            </a:pPr>
            <a:r>
              <a:rPr lang="en-US" dirty="0"/>
              <a:t>One other way to think about possible added value for these scales is to evaluate the extent to which they identify invalid responding that the other scales may have “missed”</a:t>
            </a:r>
          </a:p>
          <a:p>
            <a:pPr marL="171450" indent="-171450">
              <a:buFont typeface="Arial" panose="020B0604020202020204" pitchFamily="34" charset="0"/>
              <a:buChar char="•"/>
            </a:pPr>
            <a:r>
              <a:rPr lang="en-US" dirty="0"/>
              <a:t>As an analogy, consider CRIN, which is essentially a higher-order scale for measuring inconsistent responding – it is scored by adding together VRIN and TRIN</a:t>
            </a:r>
          </a:p>
          <a:p>
            <a:pPr marL="171450" indent="-171450">
              <a:buFont typeface="Arial" panose="020B0604020202020204" pitchFamily="34" charset="0"/>
              <a:buChar char="•"/>
            </a:pPr>
            <a:r>
              <a:rPr lang="en-US" dirty="0"/>
              <a:t>In some cases, CRIN may invalidate a protocol even when VRIN and TRIN both fall below that cutoff, because the combined information from those scales reveals something about the test taker’s response style that was not fully captured in either of the scales individually</a:t>
            </a:r>
          </a:p>
          <a:p>
            <a:pPr marL="171450" indent="-171450">
              <a:buFont typeface="Arial" panose="020B0604020202020204" pitchFamily="34" charset="0"/>
              <a:buChar char="•"/>
            </a:pPr>
            <a:r>
              <a:rPr lang="en-US" dirty="0"/>
              <a:t>These data show the rate at which the higher-order validity scale identifies an elevation at the given level when the identified lower-order validity scales do not</a:t>
            </a:r>
          </a:p>
          <a:p>
            <a:pPr marL="171450" indent="-171450">
              <a:buFont typeface="Arial" panose="020B0604020202020204" pitchFamily="34" charset="0"/>
              <a:buChar char="•"/>
            </a:pPr>
            <a:r>
              <a:rPr lang="en-US" dirty="0"/>
              <a:t>For these analyses, we used a combination of many different MMPI-3 field data sets, including, but not limited to the ones already discussed</a:t>
            </a:r>
          </a:p>
          <a:p>
            <a:pPr marL="171450" indent="-171450">
              <a:buFont typeface="Arial" panose="020B0604020202020204" pitchFamily="34" charset="0"/>
              <a:buChar char="•"/>
            </a:pPr>
            <a:r>
              <a:rPr lang="en-US" dirty="0"/>
              <a:t>Example interpretation: for every 100 test takers who reach a T-score of 80 on VRIN or TRIN, another 12 will reach a T-score of 80 on CRIN without hitting that threshold on VRIN or TRIN</a:t>
            </a:r>
          </a:p>
          <a:p>
            <a:pPr marL="171450" indent="-171450">
              <a:buFont typeface="Arial" panose="020B0604020202020204" pitchFamily="34" charset="0"/>
              <a:buChar char="•"/>
            </a:pPr>
            <a:r>
              <a:rPr lang="en-US" dirty="0"/>
              <a:t>These data show that the experimental higher-order scales demonstrate some modest incremental utility in identifying significant levels of invalid responding</a:t>
            </a:r>
          </a:p>
          <a:p>
            <a:pPr marL="171450" indent="-171450">
              <a:buFont typeface="Arial" panose="020B0604020202020204" pitchFamily="34" charset="0"/>
              <a:buChar char="•"/>
            </a:pPr>
            <a:r>
              <a:rPr lang="en-US" dirty="0"/>
              <a:t>A small number of test takers could invalidate the test based on OVR but not on F or </a:t>
            </a:r>
            <a:r>
              <a:rPr lang="en-US" dirty="0" err="1"/>
              <a:t>Fp</a:t>
            </a:r>
            <a:endParaRPr lang="en-US" dirty="0"/>
          </a:p>
          <a:p>
            <a:pPr marL="171450" indent="-171450">
              <a:buFont typeface="Arial" panose="020B0604020202020204" pitchFamily="34" charset="0"/>
              <a:buChar char="•"/>
            </a:pPr>
            <a:r>
              <a:rPr lang="en-US" dirty="0"/>
              <a:t>UNR identifies quite a few otherwise undetected potential under-reporters in the 70-80 range, but by the time UNR reaches 80 virtually all test takers have also reached a score of 80 on L</a:t>
            </a:r>
          </a:p>
        </p:txBody>
      </p:sp>
      <p:sp>
        <p:nvSpPr>
          <p:cNvPr id="4" name="Slide Number Placeholder 3"/>
          <p:cNvSpPr>
            <a:spLocks noGrp="1"/>
          </p:cNvSpPr>
          <p:nvPr>
            <p:ph type="sldNum" sz="quarter" idx="5"/>
          </p:nvPr>
        </p:nvSpPr>
        <p:spPr/>
        <p:txBody>
          <a:bodyPr/>
          <a:lstStyle/>
          <a:p>
            <a:fld id="{E7AD1F7E-3065-4FC3-A9CA-3341881C3052}" type="slidenum">
              <a:rPr lang="en-US" smtClean="0"/>
              <a:t>16</a:t>
            </a:fld>
            <a:endParaRPr lang="en-US"/>
          </a:p>
        </p:txBody>
      </p:sp>
    </p:spTree>
    <p:extLst>
      <p:ext uri="{BB962C8B-B14F-4D97-AF65-F5344CB8AC3E}">
        <p14:creationId xmlns:p14="http://schemas.microsoft.com/office/powerpoint/2010/main" val="3531771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analyses thus far do seem to show that the higher-order scales are capturing invalid responding to some meaningful extent</a:t>
            </a:r>
          </a:p>
          <a:p>
            <a:pPr marL="171450" indent="-171450">
              <a:buFont typeface="Arial" panose="020B0604020202020204" pitchFamily="34" charset="0"/>
              <a:buChar char="•"/>
            </a:pPr>
            <a:r>
              <a:rPr lang="en-US" dirty="0"/>
              <a:t>One other way to think about possible added value for these scales is to evaluate the extent to which they identify invalid responding that the other scales may have “missed”</a:t>
            </a:r>
          </a:p>
          <a:p>
            <a:pPr marL="171450" indent="-171450">
              <a:buFont typeface="Arial" panose="020B0604020202020204" pitchFamily="34" charset="0"/>
              <a:buChar char="•"/>
            </a:pPr>
            <a:r>
              <a:rPr lang="en-US" dirty="0"/>
              <a:t>As an analogy, consider CRIN, which is essentially a higher-order scale for measuring inconsistent responding – it is scored by adding together VRIN and TRIN</a:t>
            </a:r>
          </a:p>
          <a:p>
            <a:pPr marL="171450" indent="-171450">
              <a:buFont typeface="Arial" panose="020B0604020202020204" pitchFamily="34" charset="0"/>
              <a:buChar char="•"/>
            </a:pPr>
            <a:r>
              <a:rPr lang="en-US" dirty="0"/>
              <a:t>In some cases, CRIN may invalidate a protocol even when VRIN and TRIN both fall below that cutoff, because the combined information from those scales reveals something about the test taker’s response style that was not fully captured in either of the scales individually</a:t>
            </a:r>
          </a:p>
          <a:p>
            <a:pPr marL="171450" indent="-171450">
              <a:buFont typeface="Arial" panose="020B0604020202020204" pitchFamily="34" charset="0"/>
              <a:buChar char="•"/>
            </a:pPr>
            <a:r>
              <a:rPr lang="en-US" dirty="0"/>
              <a:t>These data show the rate at which the higher-order validity scale identifies an elevation at the given level when the identified lower-order validity scales do not</a:t>
            </a:r>
          </a:p>
          <a:p>
            <a:pPr marL="171450" indent="-171450">
              <a:buFont typeface="Arial" panose="020B0604020202020204" pitchFamily="34" charset="0"/>
              <a:buChar char="•"/>
            </a:pPr>
            <a:r>
              <a:rPr lang="en-US" dirty="0"/>
              <a:t>For these analyses, we used a combination of many different MMPI-3 field data sets, including, but not limited to the ones already discussed</a:t>
            </a:r>
          </a:p>
          <a:p>
            <a:pPr marL="171450" indent="-171450">
              <a:buFont typeface="Arial" panose="020B0604020202020204" pitchFamily="34" charset="0"/>
              <a:buChar char="•"/>
            </a:pPr>
            <a:r>
              <a:rPr lang="en-US" dirty="0"/>
              <a:t>Example interpretation: for every 100 test takers who reach a T-score of 80 on VRIN or TRIN, another 12 will reach a T-score of 80 on CRIN without hitting that threshold on VRIN or TRIN</a:t>
            </a:r>
          </a:p>
          <a:p>
            <a:pPr marL="171450" indent="-171450">
              <a:buFont typeface="Arial" panose="020B0604020202020204" pitchFamily="34" charset="0"/>
              <a:buChar char="•"/>
            </a:pPr>
            <a:r>
              <a:rPr lang="en-US" dirty="0"/>
              <a:t>These data show that the experimental higher-order scales demonstrate some modest incremental utility in identifying significant levels of invalid responding</a:t>
            </a:r>
          </a:p>
          <a:p>
            <a:pPr marL="171450" indent="-171450">
              <a:buFont typeface="Arial" panose="020B0604020202020204" pitchFamily="34" charset="0"/>
              <a:buChar char="•"/>
            </a:pPr>
            <a:r>
              <a:rPr lang="en-US" dirty="0"/>
              <a:t>A small number of test takers could invalidate the test based on OVR but not on F or </a:t>
            </a:r>
            <a:r>
              <a:rPr lang="en-US" dirty="0" err="1"/>
              <a:t>Fp</a:t>
            </a:r>
            <a:endParaRPr lang="en-US" dirty="0"/>
          </a:p>
          <a:p>
            <a:pPr marL="171450" indent="-171450">
              <a:buFont typeface="Arial" panose="020B0604020202020204" pitchFamily="34" charset="0"/>
              <a:buChar char="•"/>
            </a:pPr>
            <a:r>
              <a:rPr lang="en-US" dirty="0"/>
              <a:t>UNR identifies quite a few otherwise undetected potential under-reporters in the 70-80 range, but by the time UNR reaches 80 virtually all test takers have also reached a score of 80 on L</a:t>
            </a:r>
          </a:p>
        </p:txBody>
      </p:sp>
      <p:sp>
        <p:nvSpPr>
          <p:cNvPr id="4" name="Slide Number Placeholder 3"/>
          <p:cNvSpPr>
            <a:spLocks noGrp="1"/>
          </p:cNvSpPr>
          <p:nvPr>
            <p:ph type="sldNum" sz="quarter" idx="5"/>
          </p:nvPr>
        </p:nvSpPr>
        <p:spPr/>
        <p:txBody>
          <a:bodyPr/>
          <a:lstStyle/>
          <a:p>
            <a:fld id="{E7AD1F7E-3065-4FC3-A9CA-3341881C3052}" type="slidenum">
              <a:rPr lang="en-US" smtClean="0"/>
              <a:t>17</a:t>
            </a:fld>
            <a:endParaRPr lang="en-US"/>
          </a:p>
        </p:txBody>
      </p:sp>
    </p:spTree>
    <p:extLst>
      <p:ext uri="{BB962C8B-B14F-4D97-AF65-F5344CB8AC3E}">
        <p14:creationId xmlns:p14="http://schemas.microsoft.com/office/powerpoint/2010/main" val="3077564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Appears to capture a reasonably robust over-reporting response style</a:t>
            </a:r>
          </a:p>
          <a:p>
            <a:pPr marL="171450" indent="-171450">
              <a:buFont typeface="Arial" panose="020B0604020202020204" pitchFamily="34" charset="0"/>
              <a:buChar char="•"/>
            </a:pPr>
            <a:r>
              <a:rPr lang="en-US" dirty="0"/>
              <a:t>Not necessarily the strongest identifier of over-reporting in any single context but generally a good one</a:t>
            </a:r>
          </a:p>
          <a:p>
            <a:pPr marL="171450" indent="-171450">
              <a:buFont typeface="Arial" panose="020B0604020202020204" pitchFamily="34" charset="0"/>
              <a:buChar char="•"/>
            </a:pPr>
            <a:r>
              <a:rPr lang="en-US" dirty="0"/>
              <a:t>Relative performance more stable than other scales across testing contexts</a:t>
            </a:r>
          </a:p>
        </p:txBody>
      </p:sp>
      <p:sp>
        <p:nvSpPr>
          <p:cNvPr id="4" name="Slide Number Placeholder 3"/>
          <p:cNvSpPr>
            <a:spLocks noGrp="1"/>
          </p:cNvSpPr>
          <p:nvPr>
            <p:ph type="sldNum" sz="quarter" idx="5"/>
          </p:nvPr>
        </p:nvSpPr>
        <p:spPr/>
        <p:txBody>
          <a:bodyPr/>
          <a:lstStyle/>
          <a:p>
            <a:fld id="{E7AD1F7E-3065-4FC3-A9CA-3341881C3052}" type="slidenum">
              <a:rPr lang="en-US" smtClean="0"/>
              <a:t>18</a:t>
            </a:fld>
            <a:endParaRPr lang="en-US"/>
          </a:p>
        </p:txBody>
      </p:sp>
    </p:spTree>
    <p:extLst>
      <p:ext uri="{BB962C8B-B14F-4D97-AF65-F5344CB8AC3E}">
        <p14:creationId xmlns:p14="http://schemas.microsoft.com/office/powerpoint/2010/main" val="568832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Preliminary evidence base smaller than for OVR – fewer validation criteria available</a:t>
            </a:r>
          </a:p>
        </p:txBody>
      </p:sp>
      <p:sp>
        <p:nvSpPr>
          <p:cNvPr id="4" name="Slide Number Placeholder 3"/>
          <p:cNvSpPr>
            <a:spLocks noGrp="1"/>
          </p:cNvSpPr>
          <p:nvPr>
            <p:ph type="sldNum" sz="quarter" idx="5"/>
          </p:nvPr>
        </p:nvSpPr>
        <p:spPr/>
        <p:txBody>
          <a:bodyPr/>
          <a:lstStyle/>
          <a:p>
            <a:fld id="{E7AD1F7E-3065-4FC3-A9CA-3341881C3052}" type="slidenum">
              <a:rPr lang="en-US" smtClean="0"/>
              <a:t>19</a:t>
            </a:fld>
            <a:endParaRPr lang="en-US"/>
          </a:p>
        </p:txBody>
      </p:sp>
    </p:spTree>
    <p:extLst>
      <p:ext uri="{BB962C8B-B14F-4D97-AF65-F5344CB8AC3E}">
        <p14:creationId xmlns:p14="http://schemas.microsoft.com/office/powerpoint/2010/main" val="4092554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9B9F8D-8D5B-43BD-9B6C-E32A11B807CC}" type="datetimeFigureOut">
              <a:rPr lang="en-US" smtClean="0"/>
              <a:t>6/12/2022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5ED8CE-6975-4321-83A8-EB1CF8C2996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2894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9B9F8D-8D5B-43BD-9B6C-E32A11B807CC}" type="datetimeFigureOut">
              <a:rPr lang="en-US" smtClean="0"/>
              <a:t>6/12/2022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5ED8CE-6975-4321-83A8-EB1CF8C2996C}" type="slidenum">
              <a:rPr lang="en-US" smtClean="0"/>
              <a:t>‹#›</a:t>
            </a:fld>
            <a:endParaRPr lang="en-US"/>
          </a:p>
        </p:txBody>
      </p:sp>
    </p:spTree>
    <p:extLst>
      <p:ext uri="{BB962C8B-B14F-4D97-AF65-F5344CB8AC3E}">
        <p14:creationId xmlns:p14="http://schemas.microsoft.com/office/powerpoint/2010/main" val="1039744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9B9F8D-8D5B-43BD-9B6C-E32A11B807CC}" type="datetimeFigureOut">
              <a:rPr lang="en-US" smtClean="0"/>
              <a:t>6/12/2022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5ED8CE-6975-4321-83A8-EB1CF8C2996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835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9B9F8D-8D5B-43BD-9B6C-E32A11B807CC}" type="datetimeFigureOut">
              <a:rPr lang="en-US" smtClean="0"/>
              <a:t>6/12/2022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5ED8CE-6975-4321-83A8-EB1CF8C2996C}" type="slidenum">
              <a:rPr lang="en-US" smtClean="0"/>
              <a:t>‹#›</a:t>
            </a:fld>
            <a:endParaRPr lang="en-US"/>
          </a:p>
        </p:txBody>
      </p:sp>
    </p:spTree>
    <p:extLst>
      <p:ext uri="{BB962C8B-B14F-4D97-AF65-F5344CB8AC3E}">
        <p14:creationId xmlns:p14="http://schemas.microsoft.com/office/powerpoint/2010/main" val="3695299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9B9F8D-8D5B-43BD-9B6C-E32A11B807CC}" type="datetimeFigureOut">
              <a:rPr lang="en-US" smtClean="0"/>
              <a:t>6/12/2022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5ED8CE-6975-4321-83A8-EB1CF8C2996C}" type="slidenum">
              <a:rPr lang="en-US" smtClean="0"/>
              <a:t>‹#›</a:t>
            </a:fld>
            <a:endParaRPr lang="en-US"/>
          </a:p>
        </p:txBody>
      </p:sp>
    </p:spTree>
    <p:extLst>
      <p:ext uri="{BB962C8B-B14F-4D97-AF65-F5344CB8AC3E}">
        <p14:creationId xmlns:p14="http://schemas.microsoft.com/office/powerpoint/2010/main" val="2563334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9B9F8D-8D5B-43BD-9B6C-E32A11B807CC}" type="datetimeFigureOut">
              <a:rPr lang="en-US" smtClean="0"/>
              <a:t>6/12/2022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5ED8CE-6975-4321-83A8-EB1CF8C2996C}" type="slidenum">
              <a:rPr lang="en-US" smtClean="0"/>
              <a:t>‹#›</a:t>
            </a:fld>
            <a:endParaRPr lang="en-US"/>
          </a:p>
        </p:txBody>
      </p:sp>
    </p:spTree>
    <p:extLst>
      <p:ext uri="{BB962C8B-B14F-4D97-AF65-F5344CB8AC3E}">
        <p14:creationId xmlns:p14="http://schemas.microsoft.com/office/powerpoint/2010/main" val="969378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B9B9F8D-8D5B-43BD-9B6C-E32A11B807CC}" type="datetimeFigureOut">
              <a:rPr lang="en-US" smtClean="0"/>
              <a:t>6/12/2022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25ED8CE-6975-4321-83A8-EB1CF8C2996C}" type="slidenum">
              <a:rPr lang="en-US" smtClean="0"/>
              <a:t>‹#›</a:t>
            </a:fld>
            <a:endParaRPr lang="en-US"/>
          </a:p>
        </p:txBody>
      </p:sp>
    </p:spTree>
    <p:extLst>
      <p:ext uri="{BB962C8B-B14F-4D97-AF65-F5344CB8AC3E}">
        <p14:creationId xmlns:p14="http://schemas.microsoft.com/office/powerpoint/2010/main" val="1472499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B9B9F8D-8D5B-43BD-9B6C-E32A11B807CC}" type="datetimeFigureOut">
              <a:rPr lang="en-US" smtClean="0"/>
              <a:t>6/12/2022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25ED8CE-6975-4321-83A8-EB1CF8C2996C}" type="slidenum">
              <a:rPr lang="en-US" smtClean="0"/>
              <a:t>‹#›</a:t>
            </a:fld>
            <a:endParaRPr lang="en-US"/>
          </a:p>
        </p:txBody>
      </p:sp>
    </p:spTree>
    <p:extLst>
      <p:ext uri="{BB962C8B-B14F-4D97-AF65-F5344CB8AC3E}">
        <p14:creationId xmlns:p14="http://schemas.microsoft.com/office/powerpoint/2010/main" val="3589568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9B9F8D-8D5B-43BD-9B6C-E32A11B807CC}" type="datetimeFigureOut">
              <a:rPr lang="en-US" smtClean="0"/>
              <a:t>6/12/2022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5ED8CE-6975-4321-83A8-EB1CF8C2996C}" type="slidenum">
              <a:rPr lang="en-US" smtClean="0"/>
              <a:t>‹#›</a:t>
            </a:fld>
            <a:endParaRPr lang="en-US"/>
          </a:p>
        </p:txBody>
      </p:sp>
    </p:spTree>
    <p:extLst>
      <p:ext uri="{BB962C8B-B14F-4D97-AF65-F5344CB8AC3E}">
        <p14:creationId xmlns:p14="http://schemas.microsoft.com/office/powerpoint/2010/main" val="1305310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9B9F8D-8D5B-43BD-9B6C-E32A11B807CC}" type="datetimeFigureOut">
              <a:rPr lang="en-US" smtClean="0"/>
              <a:t>6/12/2022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5ED8CE-6975-4321-83A8-EB1CF8C2996C}" type="slidenum">
              <a:rPr lang="en-US" smtClean="0"/>
              <a:t>‹#›</a:t>
            </a:fld>
            <a:endParaRPr lang="en-US"/>
          </a:p>
        </p:txBody>
      </p:sp>
    </p:spTree>
    <p:extLst>
      <p:ext uri="{BB962C8B-B14F-4D97-AF65-F5344CB8AC3E}">
        <p14:creationId xmlns:p14="http://schemas.microsoft.com/office/powerpoint/2010/main" val="1439120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9B9F8D-8D5B-43BD-9B6C-E32A11B807CC}" type="datetimeFigureOut">
              <a:rPr lang="en-US" smtClean="0"/>
              <a:t>6/12/2022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5ED8CE-6975-4321-83A8-EB1CF8C2996C}" type="slidenum">
              <a:rPr lang="en-US" smtClean="0"/>
              <a:t>‹#›</a:t>
            </a:fld>
            <a:endParaRPr lang="en-US"/>
          </a:p>
        </p:txBody>
      </p:sp>
    </p:spTree>
    <p:extLst>
      <p:ext uri="{BB962C8B-B14F-4D97-AF65-F5344CB8AC3E}">
        <p14:creationId xmlns:p14="http://schemas.microsoft.com/office/powerpoint/2010/main" val="2627174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B9B9F8D-8D5B-43BD-9B6C-E32A11B807CC}" type="datetimeFigureOut">
              <a:rPr lang="en-US" smtClean="0"/>
              <a:t>6/12/2022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25ED8CE-6975-4321-83A8-EB1CF8C2996C}"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9026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bmenton@gmail.com"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C05A8-876F-F78C-CCDC-D992D2DCFF35}"/>
              </a:ext>
            </a:extLst>
          </p:cNvPr>
          <p:cNvSpPr>
            <a:spLocks noGrp="1"/>
          </p:cNvSpPr>
          <p:nvPr>
            <p:ph type="ctrTitle"/>
          </p:nvPr>
        </p:nvSpPr>
        <p:spPr/>
        <p:txBody>
          <a:bodyPr>
            <a:normAutofit fontScale="90000"/>
          </a:bodyPr>
          <a:lstStyle/>
          <a:p>
            <a:r>
              <a:rPr lang="en-US" dirty="0"/>
              <a:t>Predictive Utility of Experimental Higher-Order Validity Scales for the MMPI-3</a:t>
            </a:r>
          </a:p>
        </p:txBody>
      </p:sp>
      <p:sp>
        <p:nvSpPr>
          <p:cNvPr id="3" name="Subtitle 2">
            <a:extLst>
              <a:ext uri="{FF2B5EF4-FFF2-40B4-BE49-F238E27FC236}">
                <a16:creationId xmlns:a16="http://schemas.microsoft.com/office/drawing/2014/main" id="{91D48329-63E9-2C15-140E-DB6767F275D8}"/>
              </a:ext>
            </a:extLst>
          </p:cNvPr>
          <p:cNvSpPr>
            <a:spLocks noGrp="1"/>
          </p:cNvSpPr>
          <p:nvPr>
            <p:ph type="subTitle" idx="1"/>
          </p:nvPr>
        </p:nvSpPr>
        <p:spPr>
          <a:xfrm>
            <a:off x="1100051" y="4455619"/>
            <a:ext cx="10058400" cy="1812015"/>
          </a:xfrm>
        </p:spPr>
        <p:txBody>
          <a:bodyPr>
            <a:normAutofit fontScale="70000" lnSpcReduction="20000"/>
          </a:bodyPr>
          <a:lstStyle/>
          <a:p>
            <a:r>
              <a:rPr lang="en-US" dirty="0"/>
              <a:t>William H. </a:t>
            </a:r>
            <a:r>
              <a:rPr lang="en-US" dirty="0" err="1"/>
              <a:t>Menton</a:t>
            </a:r>
            <a:r>
              <a:rPr lang="en-US" baseline="30000" dirty="0" err="1"/>
              <a:t>a</a:t>
            </a:r>
            <a:r>
              <a:rPr lang="en-US" dirty="0"/>
              <a:t>, Megan R. </a:t>
            </a:r>
            <a:r>
              <a:rPr lang="en-US" dirty="0" err="1"/>
              <a:t>Whitman</a:t>
            </a:r>
            <a:r>
              <a:rPr lang="en-US" baseline="30000" dirty="0" err="1"/>
              <a:t>b</a:t>
            </a:r>
            <a:r>
              <a:rPr lang="en-US" dirty="0"/>
              <a:t>, Jessica L. </a:t>
            </a:r>
            <a:r>
              <a:rPr lang="en-US" dirty="0" err="1"/>
              <a:t>Tylicki</a:t>
            </a:r>
            <a:r>
              <a:rPr lang="en-US" baseline="30000" dirty="0" err="1"/>
              <a:t>c</a:t>
            </a:r>
            <a:r>
              <a:rPr lang="en-US" dirty="0"/>
              <a:t>, Nicole M. </a:t>
            </a:r>
            <a:r>
              <a:rPr lang="en-US" dirty="0" err="1"/>
              <a:t>Morris</a:t>
            </a:r>
            <a:r>
              <a:rPr lang="en-US" baseline="30000" dirty="0" err="1"/>
              <a:t>d</a:t>
            </a:r>
            <a:r>
              <a:rPr lang="en-US" dirty="0"/>
              <a:t>, Anthony M. </a:t>
            </a:r>
            <a:r>
              <a:rPr lang="en-US" dirty="0" err="1"/>
              <a:t>Tarescavage</a:t>
            </a:r>
            <a:r>
              <a:rPr lang="en-US" baseline="30000" dirty="0" err="1"/>
              <a:t>e</a:t>
            </a:r>
            <a:r>
              <a:rPr lang="en-US" dirty="0"/>
              <a:t>, Paul B. </a:t>
            </a:r>
            <a:r>
              <a:rPr lang="en-US" dirty="0" err="1"/>
              <a:t>Ingram</a:t>
            </a:r>
            <a:r>
              <a:rPr lang="en-US" baseline="30000" dirty="0" err="1"/>
              <a:t>d</a:t>
            </a:r>
            <a:r>
              <a:rPr lang="en-US" dirty="0"/>
              <a:t>, Roger O. </a:t>
            </a:r>
            <a:r>
              <a:rPr lang="en-US" dirty="0" err="1"/>
              <a:t>Gervais</a:t>
            </a:r>
            <a:r>
              <a:rPr lang="en-US" baseline="30000" dirty="0" err="1"/>
              <a:t>f</a:t>
            </a:r>
            <a:r>
              <a:rPr lang="en-US" dirty="0"/>
              <a:t>, Dustin B. </a:t>
            </a:r>
            <a:r>
              <a:rPr lang="en-US" dirty="0" err="1"/>
              <a:t>Wygant</a:t>
            </a:r>
            <a:r>
              <a:rPr lang="en-US" baseline="30000" dirty="0" err="1"/>
              <a:t>g</a:t>
            </a:r>
            <a:r>
              <a:rPr lang="en-US" dirty="0"/>
              <a:t>, </a:t>
            </a:r>
            <a:r>
              <a:rPr lang="en-US" dirty="0" err="1"/>
              <a:t>Yossef</a:t>
            </a:r>
            <a:r>
              <a:rPr lang="en-US" dirty="0"/>
              <a:t> S. Ben-</a:t>
            </a:r>
            <a:r>
              <a:rPr lang="en-US" dirty="0" err="1"/>
              <a:t>Porath</a:t>
            </a:r>
            <a:r>
              <a:rPr lang="en-US" baseline="30000" dirty="0" err="1"/>
              <a:t>b</a:t>
            </a:r>
            <a:endParaRPr lang="en-US" baseline="30000" dirty="0"/>
          </a:p>
          <a:p>
            <a:endParaRPr lang="en-US" baseline="30000" dirty="0"/>
          </a:p>
          <a:p>
            <a:r>
              <a:rPr lang="en-US" baseline="30000" dirty="0" err="1"/>
              <a:t>A</a:t>
            </a:r>
            <a:r>
              <a:rPr lang="en-US" dirty="0" err="1"/>
              <a:t>Nystrom</a:t>
            </a:r>
            <a:r>
              <a:rPr lang="en-US" dirty="0"/>
              <a:t> &amp; Associates, </a:t>
            </a:r>
            <a:r>
              <a:rPr lang="en-US" baseline="30000" dirty="0" err="1"/>
              <a:t>b</a:t>
            </a:r>
            <a:r>
              <a:rPr lang="en-US" dirty="0" err="1"/>
              <a:t>Kent</a:t>
            </a:r>
            <a:r>
              <a:rPr lang="en-US" dirty="0"/>
              <a:t> State University, </a:t>
            </a:r>
            <a:r>
              <a:rPr lang="en-US" baseline="30000" dirty="0" err="1"/>
              <a:t>c</a:t>
            </a:r>
            <a:r>
              <a:rPr lang="en-US" dirty="0" err="1"/>
              <a:t>Neurobehavioral</a:t>
            </a:r>
            <a:r>
              <a:rPr lang="en-US" dirty="0"/>
              <a:t> Institute, </a:t>
            </a:r>
            <a:r>
              <a:rPr lang="en-US" baseline="30000" dirty="0" err="1"/>
              <a:t>d</a:t>
            </a:r>
            <a:r>
              <a:rPr lang="en-US" dirty="0" err="1"/>
              <a:t>Texas</a:t>
            </a:r>
            <a:r>
              <a:rPr lang="en-US" dirty="0"/>
              <a:t> Tech University, </a:t>
            </a:r>
            <a:r>
              <a:rPr lang="en-US" baseline="30000" dirty="0" err="1"/>
              <a:t>e</a:t>
            </a:r>
            <a:r>
              <a:rPr lang="en-US" dirty="0" err="1"/>
              <a:t>Cleveland</a:t>
            </a:r>
            <a:r>
              <a:rPr lang="en-US" dirty="0"/>
              <a:t> Psychological Testing, </a:t>
            </a:r>
            <a:r>
              <a:rPr lang="en-US" baseline="30000" dirty="0" err="1"/>
              <a:t>f</a:t>
            </a:r>
            <a:r>
              <a:rPr lang="en-US" dirty="0" err="1"/>
              <a:t>Neurobehavioural</a:t>
            </a:r>
            <a:r>
              <a:rPr lang="en-US" dirty="0"/>
              <a:t> Associates, Inc., </a:t>
            </a:r>
            <a:r>
              <a:rPr lang="en-US" baseline="30000" dirty="0" err="1"/>
              <a:t>g</a:t>
            </a:r>
            <a:r>
              <a:rPr lang="en-US" dirty="0" err="1"/>
              <a:t>Eastern</a:t>
            </a:r>
            <a:r>
              <a:rPr lang="en-US" dirty="0"/>
              <a:t> Kentucky University</a:t>
            </a:r>
          </a:p>
          <a:p>
            <a:endParaRPr lang="en-US" baseline="30000" dirty="0"/>
          </a:p>
        </p:txBody>
      </p:sp>
    </p:spTree>
    <p:extLst>
      <p:ext uri="{BB962C8B-B14F-4D97-AF65-F5344CB8AC3E}">
        <p14:creationId xmlns:p14="http://schemas.microsoft.com/office/powerpoint/2010/main" val="1811976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0244A-84CF-977F-DCD7-8F6EA7897837}"/>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CA76BEC4-D425-C8AC-F47D-FC4893C5678D}"/>
              </a:ext>
            </a:extLst>
          </p:cNvPr>
          <p:cNvSpPr>
            <a:spLocks noGrp="1"/>
          </p:cNvSpPr>
          <p:nvPr>
            <p:ph idx="1"/>
          </p:nvPr>
        </p:nvSpPr>
        <p:spPr/>
        <p:txBody>
          <a:bodyPr/>
          <a:lstStyle/>
          <a:p>
            <a:r>
              <a:rPr lang="en-US" sz="2800" dirty="0"/>
              <a:t>Project goal: create experimental scales representing higher-order response styles</a:t>
            </a:r>
          </a:p>
          <a:p>
            <a:pPr lvl="1"/>
            <a:r>
              <a:rPr lang="en-US" sz="2400" dirty="0"/>
              <a:t>“OVR”: Over-reporting</a:t>
            </a:r>
          </a:p>
          <a:p>
            <a:pPr lvl="1"/>
            <a:r>
              <a:rPr lang="en-US" sz="2400" dirty="0"/>
              <a:t>“UNR”: Under-reporting</a:t>
            </a:r>
          </a:p>
          <a:p>
            <a:r>
              <a:rPr lang="en-US" sz="2800" dirty="0"/>
              <a:t>Potential utility</a:t>
            </a:r>
          </a:p>
          <a:p>
            <a:pPr lvl="1"/>
            <a:r>
              <a:rPr lang="en-US" sz="2400" dirty="0"/>
              <a:t>Organizing framework for conceptualizing and organizing validity scale findings</a:t>
            </a:r>
          </a:p>
          <a:p>
            <a:pPr lvl="1"/>
            <a:r>
              <a:rPr lang="en-US" sz="2400" dirty="0"/>
              <a:t>Improved detection of invalid responding</a:t>
            </a:r>
          </a:p>
          <a:p>
            <a:endParaRPr lang="en-US" dirty="0"/>
          </a:p>
        </p:txBody>
      </p:sp>
    </p:spTree>
    <p:extLst>
      <p:ext uri="{BB962C8B-B14F-4D97-AF65-F5344CB8AC3E}">
        <p14:creationId xmlns:p14="http://schemas.microsoft.com/office/powerpoint/2010/main" val="252639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445E-7EA8-01A9-D609-783B43C021ED}"/>
              </a:ext>
            </a:extLst>
          </p:cNvPr>
          <p:cNvSpPr>
            <a:spLocks noGrp="1"/>
          </p:cNvSpPr>
          <p:nvPr>
            <p:ph type="title"/>
          </p:nvPr>
        </p:nvSpPr>
        <p:spPr/>
        <p:txBody>
          <a:bodyPr/>
          <a:lstStyle/>
          <a:p>
            <a:r>
              <a:rPr lang="en-US" dirty="0"/>
              <a:t>Previous Work</a:t>
            </a:r>
          </a:p>
        </p:txBody>
      </p:sp>
      <p:sp>
        <p:nvSpPr>
          <p:cNvPr id="3" name="Content Placeholder 2">
            <a:extLst>
              <a:ext uri="{FF2B5EF4-FFF2-40B4-BE49-F238E27FC236}">
                <a16:creationId xmlns:a16="http://schemas.microsoft.com/office/drawing/2014/main" id="{9B312365-C8A3-A7A9-EB85-9AEA78BEBD2D}"/>
              </a:ext>
            </a:extLst>
          </p:cNvPr>
          <p:cNvSpPr>
            <a:spLocks noGrp="1"/>
          </p:cNvSpPr>
          <p:nvPr>
            <p:ph idx="1"/>
          </p:nvPr>
        </p:nvSpPr>
        <p:spPr/>
        <p:txBody>
          <a:bodyPr>
            <a:normAutofit/>
          </a:bodyPr>
          <a:lstStyle/>
          <a:p>
            <a:r>
              <a:rPr lang="en-US" sz="2800" dirty="0"/>
              <a:t>Menton and colleagues</a:t>
            </a:r>
            <a:r>
              <a:rPr lang="en-US" sz="2800" baseline="30000" dirty="0"/>
              <a:t>1</a:t>
            </a:r>
            <a:r>
              <a:rPr lang="en-US" sz="2800" dirty="0"/>
              <a:t> presented on properties of aggregate over-reporting and under-reporting item pools of MMPI-2-RF</a:t>
            </a:r>
            <a:r>
              <a:rPr lang="en-US" sz="2800" baseline="30000" dirty="0"/>
              <a:t>2</a:t>
            </a:r>
            <a:endParaRPr lang="en-US" sz="2800" dirty="0"/>
          </a:p>
          <a:p>
            <a:pPr lvl="1"/>
            <a:r>
              <a:rPr lang="en-US" sz="2400" dirty="0"/>
              <a:t>Over-reporting scale demonstrated competitive predictive validity</a:t>
            </a:r>
          </a:p>
          <a:p>
            <a:pPr lvl="1"/>
            <a:r>
              <a:rPr lang="en-US" sz="2400" dirty="0"/>
              <a:t>Under-reporting scale demonstrated superior predictive validity</a:t>
            </a:r>
          </a:p>
          <a:p>
            <a:r>
              <a:rPr lang="en-US" sz="2800" dirty="0"/>
              <a:t>Menton and colleagues</a:t>
            </a:r>
            <a:r>
              <a:rPr lang="en-US" sz="2800" baseline="30000" dirty="0"/>
              <a:t>3</a:t>
            </a:r>
            <a:r>
              <a:rPr lang="en-US" sz="2800" dirty="0"/>
              <a:t> presented on replication and extension using MMPI-3</a:t>
            </a:r>
            <a:r>
              <a:rPr lang="en-US" sz="2800" baseline="30000" dirty="0"/>
              <a:t>4</a:t>
            </a:r>
          </a:p>
          <a:p>
            <a:pPr lvl="1"/>
            <a:r>
              <a:rPr lang="en-US" sz="2400" dirty="0"/>
              <a:t>Refined item pools statistically</a:t>
            </a:r>
          </a:p>
          <a:p>
            <a:pPr lvl="1"/>
            <a:r>
              <a:rPr lang="en-US" sz="2400" dirty="0"/>
              <a:t>Results mirrored those from MMPI-2-RF project</a:t>
            </a:r>
          </a:p>
        </p:txBody>
      </p:sp>
    </p:spTree>
    <p:extLst>
      <p:ext uri="{BB962C8B-B14F-4D97-AF65-F5344CB8AC3E}">
        <p14:creationId xmlns:p14="http://schemas.microsoft.com/office/powerpoint/2010/main" val="1203447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676BF-6018-01C7-5697-E6374B6F3668}"/>
              </a:ext>
            </a:extLst>
          </p:cNvPr>
          <p:cNvSpPr>
            <a:spLocks noGrp="1"/>
          </p:cNvSpPr>
          <p:nvPr>
            <p:ph type="title"/>
          </p:nvPr>
        </p:nvSpPr>
        <p:spPr/>
        <p:txBody>
          <a:bodyPr/>
          <a:lstStyle/>
          <a:p>
            <a:r>
              <a:rPr lang="en-US" dirty="0"/>
              <a:t>The Present Study</a:t>
            </a:r>
          </a:p>
        </p:txBody>
      </p:sp>
      <p:sp>
        <p:nvSpPr>
          <p:cNvPr id="3" name="Content Placeholder 2">
            <a:extLst>
              <a:ext uri="{FF2B5EF4-FFF2-40B4-BE49-F238E27FC236}">
                <a16:creationId xmlns:a16="http://schemas.microsoft.com/office/drawing/2014/main" id="{6161E59F-D6CE-6664-51DC-DECCC4ABA1E0}"/>
              </a:ext>
            </a:extLst>
          </p:cNvPr>
          <p:cNvSpPr>
            <a:spLocks noGrp="1"/>
          </p:cNvSpPr>
          <p:nvPr>
            <p:ph idx="1"/>
          </p:nvPr>
        </p:nvSpPr>
        <p:spPr/>
        <p:txBody>
          <a:bodyPr/>
          <a:lstStyle/>
          <a:p>
            <a:r>
              <a:rPr lang="en-US" sz="2800" dirty="0"/>
              <a:t>Primary goal: evaluate classification utility of higher-order validity scales</a:t>
            </a:r>
          </a:p>
          <a:p>
            <a:pPr lvl="1"/>
            <a:r>
              <a:rPr lang="en-US" sz="2400" dirty="0"/>
              <a:t>Compare to standard validity scales</a:t>
            </a:r>
          </a:p>
          <a:p>
            <a:pPr lvl="1"/>
            <a:r>
              <a:rPr lang="en-US" sz="2400" dirty="0"/>
              <a:t>Emphasize norm-referenced cut score</a:t>
            </a:r>
          </a:p>
          <a:p>
            <a:r>
              <a:rPr lang="en-US" sz="2800" dirty="0"/>
              <a:t>Secondary goal: assess incremental utility of scales</a:t>
            </a:r>
          </a:p>
          <a:p>
            <a:r>
              <a:rPr lang="en-US" sz="2800" dirty="0"/>
              <a:t>Candidate scales:</a:t>
            </a:r>
          </a:p>
          <a:p>
            <a:pPr lvl="1"/>
            <a:r>
              <a:rPr lang="en-US" sz="2600" dirty="0"/>
              <a:t>OVR: 89 items (out of 115 over-reporting items)</a:t>
            </a:r>
          </a:p>
          <a:p>
            <a:pPr lvl="1"/>
            <a:r>
              <a:rPr lang="en-US" sz="2600" dirty="0"/>
              <a:t>UNR: 25 items (out of 28 under-reporting items)</a:t>
            </a:r>
          </a:p>
          <a:p>
            <a:pPr lvl="1"/>
            <a:endParaRPr lang="en-US" dirty="0"/>
          </a:p>
        </p:txBody>
      </p:sp>
    </p:spTree>
    <p:extLst>
      <p:ext uri="{BB962C8B-B14F-4D97-AF65-F5344CB8AC3E}">
        <p14:creationId xmlns:p14="http://schemas.microsoft.com/office/powerpoint/2010/main" val="313036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76F1-9FC3-F3C8-6A3F-1BEAC34DC84B}"/>
              </a:ext>
            </a:extLst>
          </p:cNvPr>
          <p:cNvSpPr>
            <a:spLocks noGrp="1"/>
          </p:cNvSpPr>
          <p:nvPr>
            <p:ph type="title"/>
          </p:nvPr>
        </p:nvSpPr>
        <p:spPr/>
        <p:txBody>
          <a:bodyPr/>
          <a:lstStyle/>
          <a:p>
            <a:r>
              <a:rPr lang="en-US" dirty="0"/>
              <a:t>Participants</a:t>
            </a:r>
          </a:p>
        </p:txBody>
      </p:sp>
      <p:sp>
        <p:nvSpPr>
          <p:cNvPr id="3" name="Content Placeholder 2">
            <a:extLst>
              <a:ext uri="{FF2B5EF4-FFF2-40B4-BE49-F238E27FC236}">
                <a16:creationId xmlns:a16="http://schemas.microsoft.com/office/drawing/2014/main" id="{B9BE8B3E-4FAE-2DE7-58C2-9D4AB5E1E94F}"/>
              </a:ext>
            </a:extLst>
          </p:cNvPr>
          <p:cNvSpPr>
            <a:spLocks noGrp="1"/>
          </p:cNvSpPr>
          <p:nvPr>
            <p:ph idx="1"/>
          </p:nvPr>
        </p:nvSpPr>
        <p:spPr>
          <a:xfrm>
            <a:off x="1097280" y="1845733"/>
            <a:ext cx="10058400" cy="4311875"/>
          </a:xfrm>
        </p:spPr>
        <p:txBody>
          <a:bodyPr>
            <a:normAutofit fontScale="92500" lnSpcReduction="20000"/>
          </a:bodyPr>
          <a:lstStyle/>
          <a:p>
            <a:r>
              <a:rPr lang="en-US" sz="2600" dirty="0"/>
              <a:t>Undergraduate simulation sample 1 (</a:t>
            </a:r>
            <a:r>
              <a:rPr lang="en-US" sz="2600" i="1" dirty="0"/>
              <a:t>n </a:t>
            </a:r>
            <a:r>
              <a:rPr lang="en-US" sz="2600" dirty="0"/>
              <a:t>= 753)</a:t>
            </a:r>
            <a:r>
              <a:rPr lang="en-US" sz="2600" baseline="30000" dirty="0"/>
              <a:t>5</a:t>
            </a:r>
            <a:r>
              <a:rPr lang="en-US" sz="2600" dirty="0"/>
              <a:t> – Participants assigned to one of three instruction groups</a:t>
            </a:r>
          </a:p>
          <a:p>
            <a:pPr lvl="1"/>
            <a:r>
              <a:rPr lang="en-US" sz="2200" dirty="0"/>
              <a:t>Standard (</a:t>
            </a:r>
            <a:r>
              <a:rPr lang="en-US" sz="2200" i="1" dirty="0"/>
              <a:t>n</a:t>
            </a:r>
            <a:r>
              <a:rPr lang="en-US" sz="2200" dirty="0"/>
              <a:t> = 288), feigned psychopathology (</a:t>
            </a:r>
            <a:r>
              <a:rPr lang="en-US" sz="2200" i="1" dirty="0"/>
              <a:t>n</a:t>
            </a:r>
            <a:r>
              <a:rPr lang="en-US" sz="2200" dirty="0"/>
              <a:t> = 250), under-reporting (</a:t>
            </a:r>
            <a:r>
              <a:rPr lang="en-US" sz="2200" i="1" dirty="0"/>
              <a:t>n</a:t>
            </a:r>
            <a:r>
              <a:rPr lang="en-US" sz="2200" dirty="0"/>
              <a:t> = 215)</a:t>
            </a:r>
          </a:p>
          <a:p>
            <a:r>
              <a:rPr lang="en-US" sz="2600" dirty="0"/>
              <a:t>Undergraduate simulation sample 2 (</a:t>
            </a:r>
            <a:r>
              <a:rPr lang="en-US" sz="2600" i="1" dirty="0"/>
              <a:t>n</a:t>
            </a:r>
            <a:r>
              <a:rPr lang="en-US" sz="2600" dirty="0"/>
              <a:t> = 560)</a:t>
            </a:r>
            <a:r>
              <a:rPr lang="en-US" sz="2600" baseline="30000" dirty="0"/>
              <a:t>6</a:t>
            </a:r>
            <a:r>
              <a:rPr lang="en-US" sz="2600" dirty="0"/>
              <a:t> – Participants assigned to one of two instruction groups</a:t>
            </a:r>
          </a:p>
          <a:p>
            <a:pPr lvl="1"/>
            <a:r>
              <a:rPr lang="en-US" sz="2200" dirty="0"/>
              <a:t>Standard (</a:t>
            </a:r>
            <a:r>
              <a:rPr lang="en-US" sz="2200" i="1" dirty="0"/>
              <a:t>n </a:t>
            </a:r>
            <a:r>
              <a:rPr lang="en-US" sz="2200" dirty="0"/>
              <a:t>= 457), feigned PTSD (</a:t>
            </a:r>
            <a:r>
              <a:rPr lang="en-US" sz="2200" i="1" dirty="0"/>
              <a:t>n</a:t>
            </a:r>
            <a:r>
              <a:rPr lang="en-US" sz="2200" dirty="0"/>
              <a:t> = 103)</a:t>
            </a:r>
          </a:p>
          <a:p>
            <a:r>
              <a:rPr lang="en-US" sz="2600" dirty="0"/>
              <a:t>Forensic neuropsychology practice (</a:t>
            </a:r>
            <a:r>
              <a:rPr lang="en-US" sz="2600" i="1" dirty="0"/>
              <a:t>n </a:t>
            </a:r>
            <a:r>
              <a:rPr lang="en-US" sz="2600" dirty="0"/>
              <a:t>= 400)</a:t>
            </a:r>
          </a:p>
          <a:p>
            <a:pPr lvl="1"/>
            <a:r>
              <a:rPr lang="en-US" sz="2200" dirty="0"/>
              <a:t>No PVT failure (</a:t>
            </a:r>
            <a:r>
              <a:rPr lang="en-US" sz="2200" i="1" dirty="0"/>
              <a:t>n </a:t>
            </a:r>
            <a:r>
              <a:rPr lang="en-US" sz="2200" dirty="0"/>
              <a:t>= 277), PVT failure (</a:t>
            </a:r>
            <a:r>
              <a:rPr lang="en-US" sz="2200" i="1" dirty="0"/>
              <a:t>n</a:t>
            </a:r>
            <a:r>
              <a:rPr lang="en-US" sz="2200" dirty="0"/>
              <a:t> = 123), PVT failure base rate = .31</a:t>
            </a:r>
          </a:p>
          <a:p>
            <a:r>
              <a:rPr lang="en-US" sz="2600" dirty="0"/>
              <a:t>Other field datasets</a:t>
            </a:r>
          </a:p>
          <a:p>
            <a:pPr lvl="1"/>
            <a:r>
              <a:rPr lang="en-US" sz="2200" dirty="0"/>
              <a:t>Clinical neuropsychology (</a:t>
            </a:r>
            <a:r>
              <a:rPr lang="en-US" sz="2200" i="1" dirty="0"/>
              <a:t>n </a:t>
            </a:r>
            <a:r>
              <a:rPr lang="en-US" sz="2200" dirty="0"/>
              <a:t>= 259)</a:t>
            </a:r>
          </a:p>
          <a:p>
            <a:pPr lvl="1"/>
            <a:r>
              <a:rPr lang="en-US" sz="2200" dirty="0"/>
              <a:t>Community mental health center (</a:t>
            </a:r>
            <a:r>
              <a:rPr lang="en-US" sz="2200" i="1" dirty="0"/>
              <a:t>n</a:t>
            </a:r>
            <a:r>
              <a:rPr lang="en-US" sz="2200" dirty="0"/>
              <a:t> = 791)</a:t>
            </a:r>
          </a:p>
          <a:p>
            <a:pPr lvl="1"/>
            <a:r>
              <a:rPr lang="en-US" sz="2200" dirty="0"/>
              <a:t>Private practice mental health clinic (</a:t>
            </a:r>
            <a:r>
              <a:rPr lang="en-US" sz="2200" i="1" dirty="0"/>
              <a:t>n </a:t>
            </a:r>
            <a:r>
              <a:rPr lang="en-US" sz="2200" dirty="0"/>
              <a:t>= 596)</a:t>
            </a:r>
          </a:p>
          <a:p>
            <a:pPr lvl="1"/>
            <a:r>
              <a:rPr lang="en-US" sz="2200" dirty="0"/>
              <a:t>Police-combined (</a:t>
            </a:r>
            <a:r>
              <a:rPr lang="en-US" sz="2200" i="1" dirty="0"/>
              <a:t>n </a:t>
            </a:r>
            <a:r>
              <a:rPr lang="en-US" sz="2200" dirty="0"/>
              <a:t>= 10,079)</a:t>
            </a:r>
          </a:p>
          <a:p>
            <a:pPr lvl="1"/>
            <a:endParaRPr lang="en-US" dirty="0"/>
          </a:p>
        </p:txBody>
      </p:sp>
    </p:spTree>
    <p:extLst>
      <p:ext uri="{BB962C8B-B14F-4D97-AF65-F5344CB8AC3E}">
        <p14:creationId xmlns:p14="http://schemas.microsoft.com/office/powerpoint/2010/main" val="193848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DA0DD-3714-1F8B-F877-0874CCC501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6603D6-9B6B-F999-28A8-B9C8B94D08D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9B85216-F544-C7C9-E9F8-013302AC4B38}"/>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1793405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CB886-9355-EE83-EA03-96684252DF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526CD53-8F0D-1552-EF08-C12AB3A149F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7339324-3FBB-2202-77CB-CEAC3AF76F44}"/>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3379424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C114-E1F4-DC2E-5F05-E23D3B9565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1737AD0-8FC2-482E-E178-4570BF9469F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2EC03AE-1E9A-6D72-2E5C-F3F90D549465}"/>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2757135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ECFC8-A336-AAA7-C9E8-4ECF8A9073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C2C55EE-A7C1-47E0-8EFE-8C116B07643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E77F103-6605-AB5D-E797-18594DF42BB8}"/>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1475184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F472F-32C2-C562-D1DD-E319D34B02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93CC762-BA01-A3E0-6E27-7B4E50D9F46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C1D3A85-CDA5-5B9E-AA6B-28AC212825B0}"/>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4214170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76BC1-BECD-D259-214C-84C9F8ADB7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F1425B2-C651-E21B-A389-093EF768B2A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231C909-8787-4D50-B35A-E54404940484}"/>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702351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B87FF-4D80-42EB-4F9E-9FAAB466D96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E1EB7B4-C72D-8E2F-EBFD-CDBF118A8F7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5471271-309F-9345-198C-35D362631309}"/>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1953980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4E23F-DC01-9222-E2B1-0587A53AA6D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E8C30F-E2ED-DEF0-D170-59814C99DE9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BF15412-C29B-C087-8C77-FAE3400476DA}"/>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2917405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2EDA1-00ED-FA49-7F10-87BE59767A4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D7EF21B-0DFD-83B0-58AC-EF2A8741C51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A4E87D7-0098-81D1-250C-FC4B47DA166D}"/>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2853846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CD24B-0566-8802-AE29-3C7CA3CF4DE5}"/>
              </a:ext>
            </a:extLst>
          </p:cNvPr>
          <p:cNvSpPr>
            <a:spLocks noGrp="1"/>
          </p:cNvSpPr>
          <p:nvPr>
            <p:ph type="title"/>
          </p:nvPr>
        </p:nvSpPr>
        <p:spPr/>
        <p:txBody>
          <a:bodyPr/>
          <a:lstStyle/>
          <a:p>
            <a:r>
              <a:rPr lang="en-US" dirty="0"/>
              <a:t>Incremental Elevation Rates</a:t>
            </a:r>
          </a:p>
        </p:txBody>
      </p:sp>
      <p:graphicFrame>
        <p:nvGraphicFramePr>
          <p:cNvPr id="4" name="Table 4">
            <a:extLst>
              <a:ext uri="{FF2B5EF4-FFF2-40B4-BE49-F238E27FC236}">
                <a16:creationId xmlns:a16="http://schemas.microsoft.com/office/drawing/2014/main" id="{F3620E6A-C131-C2F7-FFFC-9B0640D4EF78}"/>
              </a:ext>
            </a:extLst>
          </p:cNvPr>
          <p:cNvGraphicFramePr>
            <a:graphicFrameLocks noGrp="1"/>
          </p:cNvGraphicFramePr>
          <p:nvPr>
            <p:ph idx="1"/>
            <p:extLst>
              <p:ext uri="{D42A27DB-BD31-4B8C-83A1-F6EECF244321}">
                <p14:modId xmlns:p14="http://schemas.microsoft.com/office/powerpoint/2010/main" val="1282990605"/>
              </p:ext>
            </p:extLst>
          </p:nvPr>
        </p:nvGraphicFramePr>
        <p:xfrm>
          <a:off x="1096963" y="1846261"/>
          <a:ext cx="10058401" cy="2696556"/>
        </p:xfrm>
        <a:graphic>
          <a:graphicData uri="http://schemas.openxmlformats.org/drawingml/2006/table">
            <a:tbl>
              <a:tblPr firstRow="1" bandRow="1">
                <a:tableStyleId>{BC89EF96-8CEA-46FF-86C4-4CE0E7609802}</a:tableStyleId>
              </a:tblPr>
              <a:tblGrid>
                <a:gridCol w="2580092">
                  <a:extLst>
                    <a:ext uri="{9D8B030D-6E8A-4147-A177-3AD203B41FA5}">
                      <a16:colId xmlns:a16="http://schemas.microsoft.com/office/drawing/2014/main" val="173298209"/>
                    </a:ext>
                  </a:extLst>
                </a:gridCol>
                <a:gridCol w="1055451">
                  <a:extLst>
                    <a:ext uri="{9D8B030D-6E8A-4147-A177-3AD203B41FA5}">
                      <a16:colId xmlns:a16="http://schemas.microsoft.com/office/drawing/2014/main" val="1193617061"/>
                    </a:ext>
                  </a:extLst>
                </a:gridCol>
                <a:gridCol w="1055451">
                  <a:extLst>
                    <a:ext uri="{9D8B030D-6E8A-4147-A177-3AD203B41FA5}">
                      <a16:colId xmlns:a16="http://schemas.microsoft.com/office/drawing/2014/main" val="3049976040"/>
                    </a:ext>
                  </a:extLst>
                </a:gridCol>
                <a:gridCol w="1055451">
                  <a:extLst>
                    <a:ext uri="{9D8B030D-6E8A-4147-A177-3AD203B41FA5}">
                      <a16:colId xmlns:a16="http://schemas.microsoft.com/office/drawing/2014/main" val="833379649"/>
                    </a:ext>
                  </a:extLst>
                </a:gridCol>
                <a:gridCol w="1055451">
                  <a:extLst>
                    <a:ext uri="{9D8B030D-6E8A-4147-A177-3AD203B41FA5}">
                      <a16:colId xmlns:a16="http://schemas.microsoft.com/office/drawing/2014/main" val="3720188019"/>
                    </a:ext>
                  </a:extLst>
                </a:gridCol>
                <a:gridCol w="1055451">
                  <a:extLst>
                    <a:ext uri="{9D8B030D-6E8A-4147-A177-3AD203B41FA5}">
                      <a16:colId xmlns:a16="http://schemas.microsoft.com/office/drawing/2014/main" val="4108256994"/>
                    </a:ext>
                  </a:extLst>
                </a:gridCol>
                <a:gridCol w="1055451">
                  <a:extLst>
                    <a:ext uri="{9D8B030D-6E8A-4147-A177-3AD203B41FA5}">
                      <a16:colId xmlns:a16="http://schemas.microsoft.com/office/drawing/2014/main" val="2845635575"/>
                    </a:ext>
                  </a:extLst>
                </a:gridCol>
                <a:gridCol w="1145603">
                  <a:extLst>
                    <a:ext uri="{9D8B030D-6E8A-4147-A177-3AD203B41FA5}">
                      <a16:colId xmlns:a16="http://schemas.microsoft.com/office/drawing/2014/main" val="3852210744"/>
                    </a:ext>
                  </a:extLst>
                </a:gridCol>
              </a:tblGrid>
              <a:tr h="674139">
                <a:tc>
                  <a:txBody>
                    <a:bodyPr/>
                    <a:lstStyle/>
                    <a:p>
                      <a:endParaRPr lang="en-US" sz="2400" dirty="0"/>
                    </a:p>
                  </a:txBody>
                  <a:tcPr anchor="ctr"/>
                </a:tc>
                <a:tc>
                  <a:txBody>
                    <a:bodyPr/>
                    <a:lstStyle/>
                    <a:p>
                      <a:pPr algn="ctr"/>
                      <a:r>
                        <a:rPr lang="en-US" sz="2400" dirty="0"/>
                        <a:t>T ≥ 70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T ≥ 75</a:t>
                      </a:r>
                    </a:p>
                  </a:txBody>
                  <a:tcPr anchor="ctr"/>
                </a:tc>
                <a:tc>
                  <a:txBody>
                    <a:bodyPr/>
                    <a:lstStyle/>
                    <a:p>
                      <a:pPr algn="ctr"/>
                      <a:r>
                        <a:rPr lang="en-US" sz="2400" dirty="0"/>
                        <a:t>T ≥ 80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T ≥ 85</a:t>
                      </a:r>
                    </a:p>
                  </a:txBody>
                  <a:tcPr anchor="ctr"/>
                </a:tc>
                <a:tc>
                  <a:txBody>
                    <a:bodyPr/>
                    <a:lstStyle/>
                    <a:p>
                      <a:pPr algn="ctr"/>
                      <a:r>
                        <a:rPr lang="en-US" sz="2400" dirty="0"/>
                        <a:t>T ≥ 90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T ≥ 95</a:t>
                      </a:r>
                    </a:p>
                  </a:txBody>
                  <a:tcPr anchor="ctr"/>
                </a:tc>
                <a:tc>
                  <a:txBody>
                    <a:bodyPr/>
                    <a:lstStyle/>
                    <a:p>
                      <a:pPr algn="ctr"/>
                      <a:r>
                        <a:rPr lang="en-US" sz="2400" dirty="0"/>
                        <a:t>T ≥ 100</a:t>
                      </a:r>
                    </a:p>
                  </a:txBody>
                  <a:tcPr anchor="ctr"/>
                </a:tc>
                <a:extLst>
                  <a:ext uri="{0D108BD9-81ED-4DB2-BD59-A6C34878D82A}">
                    <a16:rowId xmlns:a16="http://schemas.microsoft.com/office/drawing/2014/main" val="2062793790"/>
                  </a:ext>
                </a:extLst>
              </a:tr>
              <a:tr h="674139">
                <a:tc>
                  <a:txBody>
                    <a:bodyPr/>
                    <a:lstStyle/>
                    <a:p>
                      <a:r>
                        <a:rPr lang="en-US" sz="2400" dirty="0"/>
                        <a:t>CRIN vs. VRIN/TRIN</a:t>
                      </a:r>
                    </a:p>
                  </a:txBody>
                  <a:tcPr anchor="ctr"/>
                </a:tc>
                <a:tc>
                  <a:txBody>
                    <a:bodyPr/>
                    <a:lstStyle/>
                    <a:p>
                      <a:pPr algn="ctr"/>
                      <a:r>
                        <a:rPr lang="en-US" sz="2400" dirty="0"/>
                        <a:t>.05</a:t>
                      </a:r>
                    </a:p>
                  </a:txBody>
                  <a:tcPr anchor="ctr"/>
                </a:tc>
                <a:tc>
                  <a:txBody>
                    <a:bodyPr/>
                    <a:lstStyle/>
                    <a:p>
                      <a:pPr algn="ctr"/>
                      <a:r>
                        <a:rPr lang="en-US" sz="2400" dirty="0"/>
                        <a:t>.09</a:t>
                      </a:r>
                    </a:p>
                  </a:txBody>
                  <a:tcPr anchor="ctr"/>
                </a:tc>
                <a:tc>
                  <a:txBody>
                    <a:bodyPr/>
                    <a:lstStyle/>
                    <a:p>
                      <a:pPr algn="ctr"/>
                      <a:r>
                        <a:rPr lang="en-US" sz="2400" dirty="0"/>
                        <a:t>.12</a:t>
                      </a:r>
                    </a:p>
                  </a:txBody>
                  <a:tcPr anchor="ctr"/>
                </a:tc>
                <a:tc>
                  <a:txBody>
                    <a:bodyPr/>
                    <a:lstStyle/>
                    <a:p>
                      <a:pPr algn="ctr"/>
                      <a:r>
                        <a:rPr lang="en-US" sz="2400" dirty="0"/>
                        <a:t>-</a:t>
                      </a:r>
                    </a:p>
                  </a:txBody>
                  <a:tcPr anchor="ctr"/>
                </a:tc>
                <a:tc>
                  <a:txBody>
                    <a:bodyPr/>
                    <a:lstStyle/>
                    <a:p>
                      <a:pPr algn="ctr"/>
                      <a:r>
                        <a:rPr lang="en-US" sz="2400" dirty="0"/>
                        <a:t>-</a:t>
                      </a:r>
                    </a:p>
                  </a:txBody>
                  <a:tcPr anchor="ctr"/>
                </a:tc>
                <a:tc>
                  <a:txBody>
                    <a:bodyPr/>
                    <a:lstStyle/>
                    <a:p>
                      <a:pPr algn="ctr"/>
                      <a:r>
                        <a:rPr lang="en-US" sz="2400" dirty="0"/>
                        <a:t>-</a:t>
                      </a:r>
                    </a:p>
                  </a:txBody>
                  <a:tcPr anchor="ctr"/>
                </a:tc>
                <a:tc>
                  <a:txBody>
                    <a:bodyPr/>
                    <a:lstStyle/>
                    <a:p>
                      <a:pPr algn="ctr"/>
                      <a:r>
                        <a:rPr lang="en-US" sz="2400" dirty="0"/>
                        <a:t>-</a:t>
                      </a:r>
                    </a:p>
                  </a:txBody>
                  <a:tcPr anchor="ctr"/>
                </a:tc>
                <a:extLst>
                  <a:ext uri="{0D108BD9-81ED-4DB2-BD59-A6C34878D82A}">
                    <a16:rowId xmlns:a16="http://schemas.microsoft.com/office/drawing/2014/main" val="1657102604"/>
                  </a:ext>
                </a:extLst>
              </a:tr>
              <a:tr h="674139">
                <a:tc>
                  <a:txBody>
                    <a:bodyPr/>
                    <a:lstStyle/>
                    <a:p>
                      <a:r>
                        <a:rPr lang="en-US" sz="2400" dirty="0"/>
                        <a:t>OVR vs. F/</a:t>
                      </a:r>
                      <a:r>
                        <a:rPr lang="en-US" sz="2400" dirty="0" err="1"/>
                        <a:t>Fp</a:t>
                      </a: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4024135899"/>
                  </a:ext>
                </a:extLst>
              </a:tr>
              <a:tr h="674139">
                <a:tc>
                  <a:txBody>
                    <a:bodyPr/>
                    <a:lstStyle/>
                    <a:p>
                      <a:r>
                        <a:rPr lang="en-US" sz="2400" dirty="0"/>
                        <a:t>UNR vs. L/K</a:t>
                      </a:r>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760465307"/>
                  </a:ext>
                </a:extLst>
              </a:tr>
            </a:tbl>
          </a:graphicData>
        </a:graphic>
      </p:graphicFrame>
    </p:spTree>
    <p:extLst>
      <p:ext uri="{BB962C8B-B14F-4D97-AF65-F5344CB8AC3E}">
        <p14:creationId xmlns:p14="http://schemas.microsoft.com/office/powerpoint/2010/main" val="1057670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CD24B-0566-8802-AE29-3C7CA3CF4DE5}"/>
              </a:ext>
            </a:extLst>
          </p:cNvPr>
          <p:cNvSpPr>
            <a:spLocks noGrp="1"/>
          </p:cNvSpPr>
          <p:nvPr>
            <p:ph type="title"/>
          </p:nvPr>
        </p:nvSpPr>
        <p:spPr/>
        <p:txBody>
          <a:bodyPr/>
          <a:lstStyle/>
          <a:p>
            <a:r>
              <a:rPr lang="en-US" dirty="0"/>
              <a:t>Incremental Elevation Rates</a:t>
            </a:r>
          </a:p>
        </p:txBody>
      </p:sp>
      <p:graphicFrame>
        <p:nvGraphicFramePr>
          <p:cNvPr id="4" name="Table 4">
            <a:extLst>
              <a:ext uri="{FF2B5EF4-FFF2-40B4-BE49-F238E27FC236}">
                <a16:creationId xmlns:a16="http://schemas.microsoft.com/office/drawing/2014/main" id="{F3620E6A-C131-C2F7-FFFC-9B0640D4EF78}"/>
              </a:ext>
            </a:extLst>
          </p:cNvPr>
          <p:cNvGraphicFramePr>
            <a:graphicFrameLocks noGrp="1"/>
          </p:cNvGraphicFramePr>
          <p:nvPr>
            <p:ph idx="1"/>
            <p:extLst>
              <p:ext uri="{D42A27DB-BD31-4B8C-83A1-F6EECF244321}">
                <p14:modId xmlns:p14="http://schemas.microsoft.com/office/powerpoint/2010/main" val="172568564"/>
              </p:ext>
            </p:extLst>
          </p:nvPr>
        </p:nvGraphicFramePr>
        <p:xfrm>
          <a:off x="1096963" y="1846261"/>
          <a:ext cx="10058401" cy="2696556"/>
        </p:xfrm>
        <a:graphic>
          <a:graphicData uri="http://schemas.openxmlformats.org/drawingml/2006/table">
            <a:tbl>
              <a:tblPr firstRow="1" bandRow="1">
                <a:tableStyleId>{BC89EF96-8CEA-46FF-86C4-4CE0E7609802}</a:tableStyleId>
              </a:tblPr>
              <a:tblGrid>
                <a:gridCol w="2580092">
                  <a:extLst>
                    <a:ext uri="{9D8B030D-6E8A-4147-A177-3AD203B41FA5}">
                      <a16:colId xmlns:a16="http://schemas.microsoft.com/office/drawing/2014/main" val="173298209"/>
                    </a:ext>
                  </a:extLst>
                </a:gridCol>
                <a:gridCol w="1055451">
                  <a:extLst>
                    <a:ext uri="{9D8B030D-6E8A-4147-A177-3AD203B41FA5}">
                      <a16:colId xmlns:a16="http://schemas.microsoft.com/office/drawing/2014/main" val="1193617061"/>
                    </a:ext>
                  </a:extLst>
                </a:gridCol>
                <a:gridCol w="1055451">
                  <a:extLst>
                    <a:ext uri="{9D8B030D-6E8A-4147-A177-3AD203B41FA5}">
                      <a16:colId xmlns:a16="http://schemas.microsoft.com/office/drawing/2014/main" val="3049976040"/>
                    </a:ext>
                  </a:extLst>
                </a:gridCol>
                <a:gridCol w="1055451">
                  <a:extLst>
                    <a:ext uri="{9D8B030D-6E8A-4147-A177-3AD203B41FA5}">
                      <a16:colId xmlns:a16="http://schemas.microsoft.com/office/drawing/2014/main" val="833379649"/>
                    </a:ext>
                  </a:extLst>
                </a:gridCol>
                <a:gridCol w="1055451">
                  <a:extLst>
                    <a:ext uri="{9D8B030D-6E8A-4147-A177-3AD203B41FA5}">
                      <a16:colId xmlns:a16="http://schemas.microsoft.com/office/drawing/2014/main" val="3720188019"/>
                    </a:ext>
                  </a:extLst>
                </a:gridCol>
                <a:gridCol w="1055451">
                  <a:extLst>
                    <a:ext uri="{9D8B030D-6E8A-4147-A177-3AD203B41FA5}">
                      <a16:colId xmlns:a16="http://schemas.microsoft.com/office/drawing/2014/main" val="4108256994"/>
                    </a:ext>
                  </a:extLst>
                </a:gridCol>
                <a:gridCol w="1055451">
                  <a:extLst>
                    <a:ext uri="{9D8B030D-6E8A-4147-A177-3AD203B41FA5}">
                      <a16:colId xmlns:a16="http://schemas.microsoft.com/office/drawing/2014/main" val="2845635575"/>
                    </a:ext>
                  </a:extLst>
                </a:gridCol>
                <a:gridCol w="1145603">
                  <a:extLst>
                    <a:ext uri="{9D8B030D-6E8A-4147-A177-3AD203B41FA5}">
                      <a16:colId xmlns:a16="http://schemas.microsoft.com/office/drawing/2014/main" val="3852210744"/>
                    </a:ext>
                  </a:extLst>
                </a:gridCol>
              </a:tblGrid>
              <a:tr h="674139">
                <a:tc>
                  <a:txBody>
                    <a:bodyPr/>
                    <a:lstStyle/>
                    <a:p>
                      <a:endParaRPr lang="en-US" sz="2400" dirty="0"/>
                    </a:p>
                  </a:txBody>
                  <a:tcPr anchor="ctr"/>
                </a:tc>
                <a:tc>
                  <a:txBody>
                    <a:bodyPr/>
                    <a:lstStyle/>
                    <a:p>
                      <a:pPr algn="ctr"/>
                      <a:r>
                        <a:rPr lang="en-US" sz="2400" dirty="0"/>
                        <a:t>T ≥ 70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T ≥ 75</a:t>
                      </a:r>
                    </a:p>
                  </a:txBody>
                  <a:tcPr anchor="ctr"/>
                </a:tc>
                <a:tc>
                  <a:txBody>
                    <a:bodyPr/>
                    <a:lstStyle/>
                    <a:p>
                      <a:pPr algn="ctr"/>
                      <a:r>
                        <a:rPr lang="en-US" sz="2400" dirty="0"/>
                        <a:t>T ≥ 80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T ≥ 85</a:t>
                      </a:r>
                    </a:p>
                  </a:txBody>
                  <a:tcPr anchor="ctr"/>
                </a:tc>
                <a:tc>
                  <a:txBody>
                    <a:bodyPr/>
                    <a:lstStyle/>
                    <a:p>
                      <a:pPr algn="ctr"/>
                      <a:r>
                        <a:rPr lang="en-US" sz="2400" dirty="0"/>
                        <a:t>T ≥ 90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T ≥ 95</a:t>
                      </a:r>
                    </a:p>
                  </a:txBody>
                  <a:tcPr anchor="ctr"/>
                </a:tc>
                <a:tc>
                  <a:txBody>
                    <a:bodyPr/>
                    <a:lstStyle/>
                    <a:p>
                      <a:pPr algn="ctr"/>
                      <a:r>
                        <a:rPr lang="en-US" sz="2400" dirty="0"/>
                        <a:t>T ≥ 100</a:t>
                      </a:r>
                    </a:p>
                  </a:txBody>
                  <a:tcPr anchor="ctr"/>
                </a:tc>
                <a:extLst>
                  <a:ext uri="{0D108BD9-81ED-4DB2-BD59-A6C34878D82A}">
                    <a16:rowId xmlns:a16="http://schemas.microsoft.com/office/drawing/2014/main" val="2062793790"/>
                  </a:ext>
                </a:extLst>
              </a:tr>
              <a:tr h="674139">
                <a:tc>
                  <a:txBody>
                    <a:bodyPr/>
                    <a:lstStyle/>
                    <a:p>
                      <a:r>
                        <a:rPr lang="en-US" sz="2400" dirty="0"/>
                        <a:t>CRIN vs. VRIN/TRIN</a:t>
                      </a:r>
                    </a:p>
                  </a:txBody>
                  <a:tcPr anchor="ctr"/>
                </a:tc>
                <a:tc>
                  <a:txBody>
                    <a:bodyPr/>
                    <a:lstStyle/>
                    <a:p>
                      <a:pPr algn="ctr"/>
                      <a:r>
                        <a:rPr lang="en-US" sz="2400" dirty="0"/>
                        <a:t>.05</a:t>
                      </a:r>
                    </a:p>
                  </a:txBody>
                  <a:tcPr anchor="ctr"/>
                </a:tc>
                <a:tc>
                  <a:txBody>
                    <a:bodyPr/>
                    <a:lstStyle/>
                    <a:p>
                      <a:pPr algn="ctr"/>
                      <a:r>
                        <a:rPr lang="en-US" sz="2400" dirty="0"/>
                        <a:t>.09</a:t>
                      </a:r>
                    </a:p>
                  </a:txBody>
                  <a:tcPr anchor="ctr"/>
                </a:tc>
                <a:tc>
                  <a:txBody>
                    <a:bodyPr/>
                    <a:lstStyle/>
                    <a:p>
                      <a:pPr algn="ctr"/>
                      <a:r>
                        <a:rPr lang="en-US" sz="2400" dirty="0"/>
                        <a:t>.12</a:t>
                      </a:r>
                    </a:p>
                  </a:txBody>
                  <a:tcPr anchor="ctr"/>
                </a:tc>
                <a:tc>
                  <a:txBody>
                    <a:bodyPr/>
                    <a:lstStyle/>
                    <a:p>
                      <a:pPr algn="ctr"/>
                      <a:r>
                        <a:rPr lang="en-US" sz="2400" dirty="0"/>
                        <a:t>-</a:t>
                      </a:r>
                    </a:p>
                  </a:txBody>
                  <a:tcPr anchor="ctr"/>
                </a:tc>
                <a:tc>
                  <a:txBody>
                    <a:bodyPr/>
                    <a:lstStyle/>
                    <a:p>
                      <a:pPr algn="ctr"/>
                      <a:r>
                        <a:rPr lang="en-US" sz="2400" dirty="0"/>
                        <a:t>-</a:t>
                      </a:r>
                    </a:p>
                  </a:txBody>
                  <a:tcPr anchor="ctr"/>
                </a:tc>
                <a:tc>
                  <a:txBody>
                    <a:bodyPr/>
                    <a:lstStyle/>
                    <a:p>
                      <a:pPr algn="ctr"/>
                      <a:r>
                        <a:rPr lang="en-US" sz="2400" dirty="0"/>
                        <a:t>-</a:t>
                      </a:r>
                    </a:p>
                  </a:txBody>
                  <a:tcPr anchor="ctr"/>
                </a:tc>
                <a:tc>
                  <a:txBody>
                    <a:bodyPr/>
                    <a:lstStyle/>
                    <a:p>
                      <a:pPr algn="ctr"/>
                      <a:r>
                        <a:rPr lang="en-US" sz="2400" dirty="0"/>
                        <a:t>-</a:t>
                      </a:r>
                    </a:p>
                  </a:txBody>
                  <a:tcPr anchor="ctr"/>
                </a:tc>
                <a:extLst>
                  <a:ext uri="{0D108BD9-81ED-4DB2-BD59-A6C34878D82A}">
                    <a16:rowId xmlns:a16="http://schemas.microsoft.com/office/drawing/2014/main" val="1657102604"/>
                  </a:ext>
                </a:extLst>
              </a:tr>
              <a:tr h="674139">
                <a:tc>
                  <a:txBody>
                    <a:bodyPr/>
                    <a:lstStyle/>
                    <a:p>
                      <a:r>
                        <a:rPr lang="en-US" sz="2400" dirty="0"/>
                        <a:t>OVR vs. F/</a:t>
                      </a:r>
                      <a:r>
                        <a:rPr lang="en-US" sz="2400" dirty="0" err="1"/>
                        <a:t>Fp</a:t>
                      </a:r>
                      <a:endParaRPr lang="en-US" sz="2400" dirty="0"/>
                    </a:p>
                  </a:txBody>
                  <a:tcPr anchor="ctr"/>
                </a:tc>
                <a:tc>
                  <a:txBody>
                    <a:bodyPr/>
                    <a:lstStyle/>
                    <a:p>
                      <a:pPr algn="ctr"/>
                      <a:r>
                        <a:rPr lang="en-US" sz="2400" dirty="0"/>
                        <a:t>.11</a:t>
                      </a:r>
                    </a:p>
                  </a:txBody>
                  <a:tcPr anchor="ctr"/>
                </a:tc>
                <a:tc>
                  <a:txBody>
                    <a:bodyPr/>
                    <a:lstStyle/>
                    <a:p>
                      <a:pPr algn="ctr"/>
                      <a:r>
                        <a:rPr lang="en-US" sz="2400" dirty="0"/>
                        <a:t>.06</a:t>
                      </a:r>
                    </a:p>
                  </a:txBody>
                  <a:tcPr anchor="ctr"/>
                </a:tc>
                <a:tc>
                  <a:txBody>
                    <a:bodyPr/>
                    <a:lstStyle/>
                    <a:p>
                      <a:pPr algn="ctr"/>
                      <a:r>
                        <a:rPr lang="en-US" sz="2400" dirty="0"/>
                        <a:t>.06</a:t>
                      </a:r>
                    </a:p>
                  </a:txBody>
                  <a:tcPr anchor="ctr"/>
                </a:tc>
                <a:tc>
                  <a:txBody>
                    <a:bodyPr/>
                    <a:lstStyle/>
                    <a:p>
                      <a:pPr algn="ctr"/>
                      <a:r>
                        <a:rPr lang="en-US" sz="2400" dirty="0"/>
                        <a:t>.03</a:t>
                      </a:r>
                    </a:p>
                  </a:txBody>
                  <a:tcPr anchor="ctr"/>
                </a:tc>
                <a:tc>
                  <a:txBody>
                    <a:bodyPr/>
                    <a:lstStyle/>
                    <a:p>
                      <a:pPr algn="ctr"/>
                      <a:r>
                        <a:rPr lang="en-US" sz="2400" dirty="0"/>
                        <a:t>.03</a:t>
                      </a:r>
                    </a:p>
                  </a:txBody>
                  <a:tcPr anchor="ctr"/>
                </a:tc>
                <a:tc>
                  <a:txBody>
                    <a:bodyPr/>
                    <a:lstStyle/>
                    <a:p>
                      <a:pPr algn="ctr"/>
                      <a:r>
                        <a:rPr lang="en-US" sz="2400" dirty="0"/>
                        <a:t>.05</a:t>
                      </a:r>
                    </a:p>
                  </a:txBody>
                  <a:tcPr anchor="ctr"/>
                </a:tc>
                <a:tc>
                  <a:txBody>
                    <a:bodyPr/>
                    <a:lstStyle/>
                    <a:p>
                      <a:pPr algn="ctr"/>
                      <a:r>
                        <a:rPr lang="en-US" sz="2400" dirty="0"/>
                        <a:t>.02</a:t>
                      </a:r>
                    </a:p>
                  </a:txBody>
                  <a:tcPr anchor="ctr"/>
                </a:tc>
                <a:extLst>
                  <a:ext uri="{0D108BD9-81ED-4DB2-BD59-A6C34878D82A}">
                    <a16:rowId xmlns:a16="http://schemas.microsoft.com/office/drawing/2014/main" val="4024135899"/>
                  </a:ext>
                </a:extLst>
              </a:tr>
              <a:tr h="674139">
                <a:tc>
                  <a:txBody>
                    <a:bodyPr/>
                    <a:lstStyle/>
                    <a:p>
                      <a:r>
                        <a:rPr lang="en-US" sz="2400" dirty="0"/>
                        <a:t>UNR vs. L/K</a:t>
                      </a:r>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760465307"/>
                  </a:ext>
                </a:extLst>
              </a:tr>
            </a:tbl>
          </a:graphicData>
        </a:graphic>
      </p:graphicFrame>
    </p:spTree>
    <p:extLst>
      <p:ext uri="{BB962C8B-B14F-4D97-AF65-F5344CB8AC3E}">
        <p14:creationId xmlns:p14="http://schemas.microsoft.com/office/powerpoint/2010/main" val="1327664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CD24B-0566-8802-AE29-3C7CA3CF4DE5}"/>
              </a:ext>
            </a:extLst>
          </p:cNvPr>
          <p:cNvSpPr>
            <a:spLocks noGrp="1"/>
          </p:cNvSpPr>
          <p:nvPr>
            <p:ph type="title"/>
          </p:nvPr>
        </p:nvSpPr>
        <p:spPr/>
        <p:txBody>
          <a:bodyPr/>
          <a:lstStyle/>
          <a:p>
            <a:r>
              <a:rPr lang="en-US" dirty="0"/>
              <a:t>Incremental Elevation Rates</a:t>
            </a:r>
          </a:p>
        </p:txBody>
      </p:sp>
      <p:graphicFrame>
        <p:nvGraphicFramePr>
          <p:cNvPr id="4" name="Table 4">
            <a:extLst>
              <a:ext uri="{FF2B5EF4-FFF2-40B4-BE49-F238E27FC236}">
                <a16:creationId xmlns:a16="http://schemas.microsoft.com/office/drawing/2014/main" id="{F3620E6A-C131-C2F7-FFFC-9B0640D4EF78}"/>
              </a:ext>
            </a:extLst>
          </p:cNvPr>
          <p:cNvGraphicFramePr>
            <a:graphicFrameLocks noGrp="1"/>
          </p:cNvGraphicFramePr>
          <p:nvPr>
            <p:ph idx="1"/>
          </p:nvPr>
        </p:nvGraphicFramePr>
        <p:xfrm>
          <a:off x="1096963" y="1846261"/>
          <a:ext cx="10058401" cy="2696556"/>
        </p:xfrm>
        <a:graphic>
          <a:graphicData uri="http://schemas.openxmlformats.org/drawingml/2006/table">
            <a:tbl>
              <a:tblPr firstRow="1" bandRow="1">
                <a:tableStyleId>{BC89EF96-8CEA-46FF-86C4-4CE0E7609802}</a:tableStyleId>
              </a:tblPr>
              <a:tblGrid>
                <a:gridCol w="2580092">
                  <a:extLst>
                    <a:ext uri="{9D8B030D-6E8A-4147-A177-3AD203B41FA5}">
                      <a16:colId xmlns:a16="http://schemas.microsoft.com/office/drawing/2014/main" val="173298209"/>
                    </a:ext>
                  </a:extLst>
                </a:gridCol>
                <a:gridCol w="1055451">
                  <a:extLst>
                    <a:ext uri="{9D8B030D-6E8A-4147-A177-3AD203B41FA5}">
                      <a16:colId xmlns:a16="http://schemas.microsoft.com/office/drawing/2014/main" val="1193617061"/>
                    </a:ext>
                  </a:extLst>
                </a:gridCol>
                <a:gridCol w="1055451">
                  <a:extLst>
                    <a:ext uri="{9D8B030D-6E8A-4147-A177-3AD203B41FA5}">
                      <a16:colId xmlns:a16="http://schemas.microsoft.com/office/drawing/2014/main" val="3049976040"/>
                    </a:ext>
                  </a:extLst>
                </a:gridCol>
                <a:gridCol w="1055451">
                  <a:extLst>
                    <a:ext uri="{9D8B030D-6E8A-4147-A177-3AD203B41FA5}">
                      <a16:colId xmlns:a16="http://schemas.microsoft.com/office/drawing/2014/main" val="833379649"/>
                    </a:ext>
                  </a:extLst>
                </a:gridCol>
                <a:gridCol w="1055451">
                  <a:extLst>
                    <a:ext uri="{9D8B030D-6E8A-4147-A177-3AD203B41FA5}">
                      <a16:colId xmlns:a16="http://schemas.microsoft.com/office/drawing/2014/main" val="3720188019"/>
                    </a:ext>
                  </a:extLst>
                </a:gridCol>
                <a:gridCol w="1055451">
                  <a:extLst>
                    <a:ext uri="{9D8B030D-6E8A-4147-A177-3AD203B41FA5}">
                      <a16:colId xmlns:a16="http://schemas.microsoft.com/office/drawing/2014/main" val="4108256994"/>
                    </a:ext>
                  </a:extLst>
                </a:gridCol>
                <a:gridCol w="1055451">
                  <a:extLst>
                    <a:ext uri="{9D8B030D-6E8A-4147-A177-3AD203B41FA5}">
                      <a16:colId xmlns:a16="http://schemas.microsoft.com/office/drawing/2014/main" val="2845635575"/>
                    </a:ext>
                  </a:extLst>
                </a:gridCol>
                <a:gridCol w="1145603">
                  <a:extLst>
                    <a:ext uri="{9D8B030D-6E8A-4147-A177-3AD203B41FA5}">
                      <a16:colId xmlns:a16="http://schemas.microsoft.com/office/drawing/2014/main" val="3852210744"/>
                    </a:ext>
                  </a:extLst>
                </a:gridCol>
              </a:tblGrid>
              <a:tr h="674139">
                <a:tc>
                  <a:txBody>
                    <a:bodyPr/>
                    <a:lstStyle/>
                    <a:p>
                      <a:endParaRPr lang="en-US" sz="2400" dirty="0"/>
                    </a:p>
                  </a:txBody>
                  <a:tcPr anchor="ctr"/>
                </a:tc>
                <a:tc>
                  <a:txBody>
                    <a:bodyPr/>
                    <a:lstStyle/>
                    <a:p>
                      <a:pPr algn="ctr"/>
                      <a:r>
                        <a:rPr lang="en-US" sz="2400" dirty="0"/>
                        <a:t>T ≥ 70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T ≥ 75</a:t>
                      </a:r>
                    </a:p>
                  </a:txBody>
                  <a:tcPr anchor="ctr"/>
                </a:tc>
                <a:tc>
                  <a:txBody>
                    <a:bodyPr/>
                    <a:lstStyle/>
                    <a:p>
                      <a:pPr algn="ctr"/>
                      <a:r>
                        <a:rPr lang="en-US" sz="2400" dirty="0"/>
                        <a:t>T ≥ 80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T ≥ 85</a:t>
                      </a:r>
                    </a:p>
                  </a:txBody>
                  <a:tcPr anchor="ctr"/>
                </a:tc>
                <a:tc>
                  <a:txBody>
                    <a:bodyPr/>
                    <a:lstStyle/>
                    <a:p>
                      <a:pPr algn="ctr"/>
                      <a:r>
                        <a:rPr lang="en-US" sz="2400" dirty="0"/>
                        <a:t>T ≥ 90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T ≥ 95</a:t>
                      </a:r>
                    </a:p>
                  </a:txBody>
                  <a:tcPr anchor="ctr"/>
                </a:tc>
                <a:tc>
                  <a:txBody>
                    <a:bodyPr/>
                    <a:lstStyle/>
                    <a:p>
                      <a:pPr algn="ctr"/>
                      <a:r>
                        <a:rPr lang="en-US" sz="2400" dirty="0"/>
                        <a:t>T ≥ 100</a:t>
                      </a:r>
                    </a:p>
                  </a:txBody>
                  <a:tcPr anchor="ctr"/>
                </a:tc>
                <a:extLst>
                  <a:ext uri="{0D108BD9-81ED-4DB2-BD59-A6C34878D82A}">
                    <a16:rowId xmlns:a16="http://schemas.microsoft.com/office/drawing/2014/main" val="2062793790"/>
                  </a:ext>
                </a:extLst>
              </a:tr>
              <a:tr h="674139">
                <a:tc>
                  <a:txBody>
                    <a:bodyPr/>
                    <a:lstStyle/>
                    <a:p>
                      <a:r>
                        <a:rPr lang="en-US" sz="2400" dirty="0"/>
                        <a:t>CRIN vs. VRIN/TRIN</a:t>
                      </a:r>
                    </a:p>
                  </a:txBody>
                  <a:tcPr anchor="ctr"/>
                </a:tc>
                <a:tc>
                  <a:txBody>
                    <a:bodyPr/>
                    <a:lstStyle/>
                    <a:p>
                      <a:pPr algn="ctr"/>
                      <a:r>
                        <a:rPr lang="en-US" sz="2400" dirty="0"/>
                        <a:t>.05</a:t>
                      </a:r>
                    </a:p>
                  </a:txBody>
                  <a:tcPr anchor="ctr"/>
                </a:tc>
                <a:tc>
                  <a:txBody>
                    <a:bodyPr/>
                    <a:lstStyle/>
                    <a:p>
                      <a:pPr algn="ctr"/>
                      <a:r>
                        <a:rPr lang="en-US" sz="2400" dirty="0"/>
                        <a:t>.09</a:t>
                      </a:r>
                    </a:p>
                  </a:txBody>
                  <a:tcPr anchor="ctr"/>
                </a:tc>
                <a:tc>
                  <a:txBody>
                    <a:bodyPr/>
                    <a:lstStyle/>
                    <a:p>
                      <a:pPr algn="ctr"/>
                      <a:r>
                        <a:rPr lang="en-US" sz="2400" dirty="0"/>
                        <a:t>.12</a:t>
                      </a:r>
                    </a:p>
                  </a:txBody>
                  <a:tcPr anchor="ctr"/>
                </a:tc>
                <a:tc>
                  <a:txBody>
                    <a:bodyPr/>
                    <a:lstStyle/>
                    <a:p>
                      <a:pPr algn="ctr"/>
                      <a:r>
                        <a:rPr lang="en-US" sz="2400" dirty="0"/>
                        <a:t>-</a:t>
                      </a:r>
                    </a:p>
                  </a:txBody>
                  <a:tcPr anchor="ctr"/>
                </a:tc>
                <a:tc>
                  <a:txBody>
                    <a:bodyPr/>
                    <a:lstStyle/>
                    <a:p>
                      <a:pPr algn="ctr"/>
                      <a:r>
                        <a:rPr lang="en-US" sz="2400" dirty="0"/>
                        <a:t>-</a:t>
                      </a:r>
                    </a:p>
                  </a:txBody>
                  <a:tcPr anchor="ctr"/>
                </a:tc>
                <a:tc>
                  <a:txBody>
                    <a:bodyPr/>
                    <a:lstStyle/>
                    <a:p>
                      <a:pPr algn="ctr"/>
                      <a:r>
                        <a:rPr lang="en-US" sz="2400" dirty="0"/>
                        <a:t>-</a:t>
                      </a:r>
                    </a:p>
                  </a:txBody>
                  <a:tcPr anchor="ctr"/>
                </a:tc>
                <a:tc>
                  <a:txBody>
                    <a:bodyPr/>
                    <a:lstStyle/>
                    <a:p>
                      <a:pPr algn="ctr"/>
                      <a:r>
                        <a:rPr lang="en-US" sz="2400" dirty="0"/>
                        <a:t>-</a:t>
                      </a:r>
                    </a:p>
                  </a:txBody>
                  <a:tcPr anchor="ctr"/>
                </a:tc>
                <a:extLst>
                  <a:ext uri="{0D108BD9-81ED-4DB2-BD59-A6C34878D82A}">
                    <a16:rowId xmlns:a16="http://schemas.microsoft.com/office/drawing/2014/main" val="1657102604"/>
                  </a:ext>
                </a:extLst>
              </a:tr>
              <a:tr h="674139">
                <a:tc>
                  <a:txBody>
                    <a:bodyPr/>
                    <a:lstStyle/>
                    <a:p>
                      <a:r>
                        <a:rPr lang="en-US" sz="2400" dirty="0"/>
                        <a:t>OVR vs. F/</a:t>
                      </a:r>
                      <a:r>
                        <a:rPr lang="en-US" sz="2400" dirty="0" err="1"/>
                        <a:t>Fp</a:t>
                      </a:r>
                      <a:endParaRPr lang="en-US" sz="2400" dirty="0"/>
                    </a:p>
                  </a:txBody>
                  <a:tcPr anchor="ctr"/>
                </a:tc>
                <a:tc>
                  <a:txBody>
                    <a:bodyPr/>
                    <a:lstStyle/>
                    <a:p>
                      <a:pPr algn="ctr"/>
                      <a:r>
                        <a:rPr lang="en-US" sz="2400" dirty="0"/>
                        <a:t>.11</a:t>
                      </a:r>
                    </a:p>
                  </a:txBody>
                  <a:tcPr anchor="ctr"/>
                </a:tc>
                <a:tc>
                  <a:txBody>
                    <a:bodyPr/>
                    <a:lstStyle/>
                    <a:p>
                      <a:pPr algn="ctr"/>
                      <a:r>
                        <a:rPr lang="en-US" sz="2400" dirty="0"/>
                        <a:t>.06</a:t>
                      </a:r>
                    </a:p>
                  </a:txBody>
                  <a:tcPr anchor="ctr"/>
                </a:tc>
                <a:tc>
                  <a:txBody>
                    <a:bodyPr/>
                    <a:lstStyle/>
                    <a:p>
                      <a:pPr algn="ctr"/>
                      <a:r>
                        <a:rPr lang="en-US" sz="2400" dirty="0"/>
                        <a:t>.06</a:t>
                      </a:r>
                    </a:p>
                  </a:txBody>
                  <a:tcPr anchor="ctr"/>
                </a:tc>
                <a:tc>
                  <a:txBody>
                    <a:bodyPr/>
                    <a:lstStyle/>
                    <a:p>
                      <a:pPr algn="ctr"/>
                      <a:r>
                        <a:rPr lang="en-US" sz="2400" dirty="0"/>
                        <a:t>.03</a:t>
                      </a:r>
                    </a:p>
                  </a:txBody>
                  <a:tcPr anchor="ctr"/>
                </a:tc>
                <a:tc>
                  <a:txBody>
                    <a:bodyPr/>
                    <a:lstStyle/>
                    <a:p>
                      <a:pPr algn="ctr"/>
                      <a:r>
                        <a:rPr lang="en-US" sz="2400" dirty="0"/>
                        <a:t>.03</a:t>
                      </a:r>
                    </a:p>
                  </a:txBody>
                  <a:tcPr anchor="ctr"/>
                </a:tc>
                <a:tc>
                  <a:txBody>
                    <a:bodyPr/>
                    <a:lstStyle/>
                    <a:p>
                      <a:pPr algn="ctr"/>
                      <a:r>
                        <a:rPr lang="en-US" sz="2400" dirty="0"/>
                        <a:t>.05</a:t>
                      </a:r>
                    </a:p>
                  </a:txBody>
                  <a:tcPr anchor="ctr"/>
                </a:tc>
                <a:tc>
                  <a:txBody>
                    <a:bodyPr/>
                    <a:lstStyle/>
                    <a:p>
                      <a:pPr algn="ctr"/>
                      <a:r>
                        <a:rPr lang="en-US" sz="2400" dirty="0"/>
                        <a:t>.02</a:t>
                      </a:r>
                    </a:p>
                  </a:txBody>
                  <a:tcPr anchor="ctr"/>
                </a:tc>
                <a:extLst>
                  <a:ext uri="{0D108BD9-81ED-4DB2-BD59-A6C34878D82A}">
                    <a16:rowId xmlns:a16="http://schemas.microsoft.com/office/drawing/2014/main" val="4024135899"/>
                  </a:ext>
                </a:extLst>
              </a:tr>
              <a:tr h="674139">
                <a:tc>
                  <a:txBody>
                    <a:bodyPr/>
                    <a:lstStyle/>
                    <a:p>
                      <a:r>
                        <a:rPr lang="en-US" sz="2400" dirty="0"/>
                        <a:t>UNR vs. L/K</a:t>
                      </a:r>
                    </a:p>
                  </a:txBody>
                  <a:tcPr anchor="ctr"/>
                </a:tc>
                <a:tc>
                  <a:txBody>
                    <a:bodyPr/>
                    <a:lstStyle/>
                    <a:p>
                      <a:pPr algn="ctr"/>
                      <a:r>
                        <a:rPr lang="en-US" sz="2400" dirty="0"/>
                        <a:t>.08</a:t>
                      </a:r>
                    </a:p>
                  </a:txBody>
                  <a:tcPr anchor="ctr"/>
                </a:tc>
                <a:tc>
                  <a:txBody>
                    <a:bodyPr/>
                    <a:lstStyle/>
                    <a:p>
                      <a:pPr algn="ctr"/>
                      <a:r>
                        <a:rPr lang="en-US" sz="2400" dirty="0"/>
                        <a:t>.19</a:t>
                      </a:r>
                    </a:p>
                  </a:txBody>
                  <a:tcPr anchor="ctr"/>
                </a:tc>
                <a:tc>
                  <a:txBody>
                    <a:bodyPr/>
                    <a:lstStyle/>
                    <a:p>
                      <a:pPr algn="ctr"/>
                      <a:r>
                        <a:rPr lang="en-US" sz="2400" dirty="0"/>
                        <a:t>.00</a:t>
                      </a:r>
                    </a:p>
                  </a:txBody>
                  <a:tcPr anchor="ctr"/>
                </a:tc>
                <a:tc>
                  <a:txBody>
                    <a:bodyPr/>
                    <a:lstStyle/>
                    <a:p>
                      <a:pPr algn="ctr"/>
                      <a:r>
                        <a:rPr lang="en-US" sz="2400" dirty="0"/>
                        <a:t>-</a:t>
                      </a:r>
                    </a:p>
                  </a:txBody>
                  <a:tcPr anchor="ctr"/>
                </a:tc>
                <a:tc>
                  <a:txBody>
                    <a:bodyPr/>
                    <a:lstStyle/>
                    <a:p>
                      <a:pPr algn="ctr"/>
                      <a:r>
                        <a:rPr lang="en-US" sz="2400" dirty="0"/>
                        <a:t>-</a:t>
                      </a:r>
                    </a:p>
                  </a:txBody>
                  <a:tcPr anchor="ctr"/>
                </a:tc>
                <a:tc>
                  <a:txBody>
                    <a:bodyPr/>
                    <a:lstStyle/>
                    <a:p>
                      <a:pPr algn="ctr"/>
                      <a:r>
                        <a:rPr lang="en-US" sz="2400" dirty="0"/>
                        <a:t>-</a:t>
                      </a:r>
                    </a:p>
                  </a:txBody>
                  <a:tcPr anchor="ctr"/>
                </a:tc>
                <a:tc>
                  <a:txBody>
                    <a:bodyPr/>
                    <a:lstStyle/>
                    <a:p>
                      <a:pPr algn="ctr"/>
                      <a:r>
                        <a:rPr lang="en-US" sz="2400" dirty="0"/>
                        <a:t>-</a:t>
                      </a:r>
                    </a:p>
                  </a:txBody>
                  <a:tcPr anchor="ctr"/>
                </a:tc>
                <a:extLst>
                  <a:ext uri="{0D108BD9-81ED-4DB2-BD59-A6C34878D82A}">
                    <a16:rowId xmlns:a16="http://schemas.microsoft.com/office/drawing/2014/main" val="760465307"/>
                  </a:ext>
                </a:extLst>
              </a:tr>
            </a:tbl>
          </a:graphicData>
        </a:graphic>
      </p:graphicFrame>
    </p:spTree>
    <p:extLst>
      <p:ext uri="{BB962C8B-B14F-4D97-AF65-F5344CB8AC3E}">
        <p14:creationId xmlns:p14="http://schemas.microsoft.com/office/powerpoint/2010/main" val="305474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1A552-CBBA-3316-E25F-964D1F33DAE3}"/>
              </a:ext>
            </a:extLst>
          </p:cNvPr>
          <p:cNvSpPr>
            <a:spLocks noGrp="1"/>
          </p:cNvSpPr>
          <p:nvPr>
            <p:ph type="title"/>
          </p:nvPr>
        </p:nvSpPr>
        <p:spPr/>
        <p:txBody>
          <a:bodyPr/>
          <a:lstStyle/>
          <a:p>
            <a:r>
              <a:rPr lang="en-US" dirty="0"/>
              <a:t>Discussion: OVR</a:t>
            </a:r>
          </a:p>
        </p:txBody>
      </p:sp>
      <p:sp>
        <p:nvSpPr>
          <p:cNvPr id="3" name="Content Placeholder 2">
            <a:extLst>
              <a:ext uri="{FF2B5EF4-FFF2-40B4-BE49-F238E27FC236}">
                <a16:creationId xmlns:a16="http://schemas.microsoft.com/office/drawing/2014/main" id="{248D2648-572B-A86C-EBA6-2FDD9528A848}"/>
              </a:ext>
            </a:extLst>
          </p:cNvPr>
          <p:cNvSpPr>
            <a:spLocks noGrp="1"/>
          </p:cNvSpPr>
          <p:nvPr>
            <p:ph idx="1"/>
          </p:nvPr>
        </p:nvSpPr>
        <p:spPr/>
        <p:txBody>
          <a:bodyPr/>
          <a:lstStyle/>
          <a:p>
            <a:r>
              <a:rPr lang="en-US" sz="2800" dirty="0"/>
              <a:t>Sensitive and specific to over-reporting under a range of context demands</a:t>
            </a:r>
          </a:p>
          <a:p>
            <a:r>
              <a:rPr lang="en-US" sz="2800" dirty="0"/>
              <a:t>Potential utility as additional protocol invalidation criterion alongside F and </a:t>
            </a:r>
            <a:r>
              <a:rPr lang="en-US" sz="2800" dirty="0" err="1"/>
              <a:t>Fp</a:t>
            </a:r>
            <a:endParaRPr lang="en-US" sz="2800" dirty="0"/>
          </a:p>
          <a:p>
            <a:pPr lvl="1"/>
            <a:r>
              <a:rPr lang="en-US" sz="2400" dirty="0"/>
              <a:t>Comparable elevation rates to F and </a:t>
            </a:r>
            <a:r>
              <a:rPr lang="en-US" sz="2400" dirty="0" err="1"/>
              <a:t>Fp</a:t>
            </a:r>
            <a:endParaRPr lang="en-US" sz="2400" dirty="0"/>
          </a:p>
          <a:p>
            <a:pPr lvl="1"/>
            <a:r>
              <a:rPr lang="en-US" sz="2400" dirty="0"/>
              <a:t>Identifies some cases not identified by F or </a:t>
            </a:r>
            <a:r>
              <a:rPr lang="en-US" sz="2400" dirty="0" err="1"/>
              <a:t>Fp</a:t>
            </a:r>
            <a:endParaRPr lang="en-US" sz="2400" dirty="0"/>
          </a:p>
          <a:p>
            <a:endParaRPr lang="en-US" dirty="0"/>
          </a:p>
          <a:p>
            <a:endParaRPr lang="en-US" dirty="0"/>
          </a:p>
        </p:txBody>
      </p:sp>
    </p:spTree>
    <p:extLst>
      <p:ext uri="{BB962C8B-B14F-4D97-AF65-F5344CB8AC3E}">
        <p14:creationId xmlns:p14="http://schemas.microsoft.com/office/powerpoint/2010/main" val="2124188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A5B67-3911-291A-D6F0-CA744D9CF794}"/>
              </a:ext>
            </a:extLst>
          </p:cNvPr>
          <p:cNvSpPr>
            <a:spLocks noGrp="1"/>
          </p:cNvSpPr>
          <p:nvPr>
            <p:ph type="title"/>
          </p:nvPr>
        </p:nvSpPr>
        <p:spPr/>
        <p:txBody>
          <a:bodyPr/>
          <a:lstStyle/>
          <a:p>
            <a:r>
              <a:rPr lang="en-US" dirty="0"/>
              <a:t>Discussion: UNR</a:t>
            </a:r>
          </a:p>
        </p:txBody>
      </p:sp>
      <p:sp>
        <p:nvSpPr>
          <p:cNvPr id="3" name="Content Placeholder 2">
            <a:extLst>
              <a:ext uri="{FF2B5EF4-FFF2-40B4-BE49-F238E27FC236}">
                <a16:creationId xmlns:a16="http://schemas.microsoft.com/office/drawing/2014/main" id="{C47875DC-2CD3-E259-E51E-093BAF60B0C6}"/>
              </a:ext>
            </a:extLst>
          </p:cNvPr>
          <p:cNvSpPr>
            <a:spLocks noGrp="1"/>
          </p:cNvSpPr>
          <p:nvPr>
            <p:ph idx="1"/>
          </p:nvPr>
        </p:nvSpPr>
        <p:spPr/>
        <p:txBody>
          <a:bodyPr>
            <a:normAutofit/>
          </a:bodyPr>
          <a:lstStyle/>
          <a:p>
            <a:r>
              <a:rPr lang="en-US" sz="2800" dirty="0"/>
              <a:t>Appears to meaningfully add to detection of under-reporting</a:t>
            </a:r>
          </a:p>
          <a:p>
            <a:r>
              <a:rPr lang="en-US" sz="2800" dirty="0"/>
              <a:t>Greatest advantage at low to moderate elevation rates</a:t>
            </a:r>
          </a:p>
          <a:p>
            <a:r>
              <a:rPr lang="en-US" sz="2800" dirty="0"/>
              <a:t>Little apparent advantage at very high elevations (i.e., ≥ 80T)</a:t>
            </a:r>
          </a:p>
        </p:txBody>
      </p:sp>
    </p:spTree>
    <p:extLst>
      <p:ext uri="{BB962C8B-B14F-4D97-AF65-F5344CB8AC3E}">
        <p14:creationId xmlns:p14="http://schemas.microsoft.com/office/powerpoint/2010/main" val="441591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D5AFF-1A78-A788-A423-73CAD3F3B341}"/>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AB0A1D30-D788-4514-0595-892AF3A93207}"/>
              </a:ext>
            </a:extLst>
          </p:cNvPr>
          <p:cNvSpPr>
            <a:spLocks noGrp="1"/>
          </p:cNvSpPr>
          <p:nvPr>
            <p:ph idx="1"/>
          </p:nvPr>
        </p:nvSpPr>
        <p:spPr/>
        <p:txBody>
          <a:bodyPr>
            <a:normAutofit fontScale="85000" lnSpcReduction="20000"/>
          </a:bodyPr>
          <a:lstStyle/>
          <a:p>
            <a:r>
              <a:rPr lang="en-US" baseline="30000" dirty="0"/>
              <a:t>1</a:t>
            </a:r>
            <a:r>
              <a:rPr lang="en-US" dirty="0"/>
              <a:t>Menton, W. H., </a:t>
            </a:r>
            <a:r>
              <a:rPr lang="en-US" dirty="0" err="1"/>
              <a:t>Crighton</a:t>
            </a:r>
            <a:r>
              <a:rPr lang="en-US" dirty="0"/>
              <a:t>, A. H., Ben-Porath, Y. S., Burchett, D. L., Dragon, W. R., &amp; Gervais, R. O. (2016, March). Exploring the Feasibility of Higher-Order Validity Scales in the MMPI-2-RF. Paper presented at the meeting of the Society for Personality Assessment, Chicago, IL.</a:t>
            </a:r>
          </a:p>
          <a:p>
            <a:r>
              <a:rPr lang="en-US" baseline="30000" dirty="0"/>
              <a:t>2</a:t>
            </a:r>
            <a:r>
              <a:rPr lang="en-US" dirty="0"/>
              <a:t>Ben-Porath, Y. S., &amp; </a:t>
            </a:r>
            <a:r>
              <a:rPr lang="en-US" dirty="0" err="1"/>
              <a:t>Tellegen</a:t>
            </a:r>
            <a:r>
              <a:rPr lang="en-US" dirty="0"/>
              <a:t>, A. (2008/2011). </a:t>
            </a:r>
            <a:r>
              <a:rPr lang="en-US" i="1" dirty="0"/>
              <a:t>MMPI-2-RF: Manual for administration, scoring and interpretation</a:t>
            </a:r>
            <a:r>
              <a:rPr lang="en-US" dirty="0"/>
              <a:t>. Minneapolis: University of Minnesota Press.</a:t>
            </a:r>
          </a:p>
          <a:p>
            <a:r>
              <a:rPr lang="en-US" baseline="30000" dirty="0"/>
              <a:t>3</a:t>
            </a:r>
            <a:r>
              <a:rPr lang="en-US" dirty="0"/>
              <a:t>Menton, W. H., Whitman, M. R., Hansen, A., </a:t>
            </a:r>
            <a:r>
              <a:rPr lang="en-US" dirty="0" err="1"/>
              <a:t>Tylicki</a:t>
            </a:r>
            <a:r>
              <a:rPr lang="en-US" dirty="0"/>
              <a:t>, J., </a:t>
            </a:r>
            <a:r>
              <a:rPr lang="en-US" dirty="0" err="1"/>
              <a:t>Tarescavage</a:t>
            </a:r>
            <a:r>
              <a:rPr lang="en-US" dirty="0"/>
              <a:t>, A. M., Gervais, R. O., </a:t>
            </a:r>
            <a:r>
              <a:rPr lang="en-US" dirty="0" err="1"/>
              <a:t>Wygant</a:t>
            </a:r>
            <a:r>
              <a:rPr lang="en-US" dirty="0"/>
              <a:t>, D. B., Ben-Porath, Y.S. (2021, June). Exploring the Feasibility of Higher-Order Over- and Under-Reporting Scales for the MMPI-3. Paper presented at the Annual MMPI Research Symposium, Minneapolis, MN.</a:t>
            </a:r>
          </a:p>
          <a:p>
            <a:r>
              <a:rPr lang="en-US" baseline="30000" dirty="0"/>
              <a:t>4</a:t>
            </a:r>
            <a:r>
              <a:rPr lang="en-US" dirty="0"/>
              <a:t>Ben-Porath, Y. S., &amp; </a:t>
            </a:r>
            <a:r>
              <a:rPr lang="en-US" dirty="0" err="1"/>
              <a:t>Tellegen</a:t>
            </a:r>
            <a:r>
              <a:rPr lang="en-US" dirty="0"/>
              <a:t>, A. (2020a). </a:t>
            </a:r>
            <a:r>
              <a:rPr lang="en-US" i="1" dirty="0"/>
              <a:t>MMPI-3 Manual for administration, scoring, and interpretation</a:t>
            </a:r>
            <a:r>
              <a:rPr lang="en-US" dirty="0"/>
              <a:t>. Minneapolis, MN: University of Minnesota Press.</a:t>
            </a:r>
          </a:p>
          <a:p>
            <a:r>
              <a:rPr lang="en-US" baseline="30000" dirty="0"/>
              <a:t>5</a:t>
            </a:r>
            <a:r>
              <a:rPr lang="en-US" dirty="0"/>
              <a:t>Whitman, M. R., </a:t>
            </a:r>
            <a:r>
              <a:rPr lang="en-US" dirty="0" err="1"/>
              <a:t>Tylicki</a:t>
            </a:r>
            <a:r>
              <a:rPr lang="en-US" dirty="0"/>
              <a:t>, J. L., &amp; Ben-Porath, Y. S. (2021). Utility of the MMPI-3 validity scales for detecting overreporting and underreporting and their effects on substantive scale validity: A simulation study. </a:t>
            </a:r>
            <a:r>
              <a:rPr lang="en-US" i="1" dirty="0"/>
              <a:t>Psychological Assessment</a:t>
            </a:r>
            <a:r>
              <a:rPr lang="en-US" dirty="0"/>
              <a:t>.</a:t>
            </a:r>
          </a:p>
          <a:p>
            <a:r>
              <a:rPr lang="en-US" baseline="30000" dirty="0"/>
              <a:t>6</a:t>
            </a:r>
            <a:r>
              <a:rPr lang="en-US" dirty="0"/>
              <a:t>Morris, N. M., </a:t>
            </a:r>
            <a:r>
              <a:rPr lang="en-US" dirty="0" err="1"/>
              <a:t>Mattera</a:t>
            </a:r>
            <a:r>
              <a:rPr lang="en-US" dirty="0"/>
              <a:t>, J., Golden, B., Moses, S., &amp; Ingram, P. B. (2021). Evaluating the performance of the MMPI-3 over-reporting scales: sophisticated simulators and the effects of comorbid conditions. </a:t>
            </a:r>
            <a:r>
              <a:rPr lang="en-US" i="1" dirty="0"/>
              <a:t>The Clinical Neuropsychologist</a:t>
            </a:r>
            <a:r>
              <a:rPr lang="en-US" dirty="0"/>
              <a:t>, 1-9.</a:t>
            </a:r>
          </a:p>
        </p:txBody>
      </p:sp>
    </p:spTree>
    <p:extLst>
      <p:ext uri="{BB962C8B-B14F-4D97-AF65-F5344CB8AC3E}">
        <p14:creationId xmlns:p14="http://schemas.microsoft.com/office/powerpoint/2010/main" val="1684694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B70C3F-91F4-2031-9DD4-968AC147EB38}"/>
              </a:ext>
            </a:extLst>
          </p:cNvPr>
          <p:cNvSpPr>
            <a:spLocks noGrp="1"/>
          </p:cNvSpPr>
          <p:nvPr>
            <p:ph type="title"/>
          </p:nvPr>
        </p:nvSpPr>
        <p:spPr>
          <a:xfrm>
            <a:off x="6411685" y="634946"/>
            <a:ext cx="5127171" cy="1450757"/>
          </a:xfrm>
        </p:spPr>
        <p:txBody>
          <a:bodyPr>
            <a:normAutofit/>
          </a:bodyPr>
          <a:lstStyle/>
          <a:p>
            <a:r>
              <a:rPr lang="en-US"/>
              <a:t>Questions?</a:t>
            </a:r>
          </a:p>
        </p:txBody>
      </p:sp>
      <p:pic>
        <p:nvPicPr>
          <p:cNvPr id="5" name="Picture 4" descr="Question mark boxes">
            <a:extLst>
              <a:ext uri="{FF2B5EF4-FFF2-40B4-BE49-F238E27FC236}">
                <a16:creationId xmlns:a16="http://schemas.microsoft.com/office/drawing/2014/main" id="{808650E0-BD05-EBD3-175B-D1DABCA3087B}"/>
              </a:ext>
            </a:extLst>
          </p:cNvPr>
          <p:cNvPicPr>
            <a:picLocks noChangeAspect="1"/>
          </p:cNvPicPr>
          <p:nvPr/>
        </p:nvPicPr>
        <p:blipFill rotWithShape="1">
          <a:blip r:embed="rId2"/>
          <a:srcRect l="33887" r="28006"/>
          <a:stretch/>
        </p:blipFill>
        <p:spPr>
          <a:xfrm>
            <a:off x="1591442" y="645106"/>
            <a:ext cx="3555127" cy="5247747"/>
          </a:xfrm>
          <a:prstGeom prst="rect">
            <a:avLst/>
          </a:prstGeom>
        </p:spPr>
      </p:pic>
      <p:cxnSp>
        <p:nvCxnSpPr>
          <p:cNvPr id="20" name="Straight Connector 19">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04B2250-276C-2546-5CF2-DBBF7DA75007}"/>
              </a:ext>
            </a:extLst>
          </p:cNvPr>
          <p:cNvSpPr>
            <a:spLocks noGrp="1"/>
          </p:cNvSpPr>
          <p:nvPr>
            <p:ph idx="1"/>
          </p:nvPr>
        </p:nvSpPr>
        <p:spPr>
          <a:xfrm>
            <a:off x="6411684" y="2198914"/>
            <a:ext cx="5127172" cy="3670180"/>
          </a:xfrm>
        </p:spPr>
        <p:txBody>
          <a:bodyPr>
            <a:normAutofit/>
          </a:bodyPr>
          <a:lstStyle/>
          <a:p>
            <a:r>
              <a:rPr lang="en-US" dirty="0">
                <a:hlinkClick r:id="rId3"/>
              </a:rPr>
              <a:t>bmenton@gmail.com</a:t>
            </a:r>
            <a:endParaRPr lang="en-US" dirty="0"/>
          </a:p>
          <a:p>
            <a:endParaRPr lang="en-US" dirty="0"/>
          </a:p>
        </p:txBody>
      </p:sp>
      <p:sp>
        <p:nvSpPr>
          <p:cNvPr id="22" name="Rectangle 21">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4A779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3B454E"/>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0794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A968-BD25-1EC4-5285-CA22D53D9F3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8D4C517-66FF-E331-495A-46355EB19AB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958EA1C-6F63-6720-4A32-5874884527A9}"/>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126145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A4C1C-134F-71F8-F511-25AC4F91458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07E62F6-3C8A-8D91-A936-5941F8976A4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E45F3AD-0F63-C945-82FC-2E40DAC7598C}"/>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1669007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01976-484E-AF15-8877-D2504166271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DEF3C22-432F-A735-3150-0A1072966EB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D808EB5-D86B-D13B-C941-CEFC9D1C3EFA}"/>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336023925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10092</TotalTime>
  <Words>3213</Words>
  <Application>Microsoft Office PowerPoint</Application>
  <PresentationFormat>Widescreen</PresentationFormat>
  <Paragraphs>264</Paragraphs>
  <Slides>24</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Retrospect</vt:lpstr>
      <vt:lpstr>Predictive Utility of Experimental Higher-Order Validity Scales for the MMPI-3</vt:lpstr>
      <vt:lpstr>Introduction</vt:lpstr>
      <vt:lpstr>Previous Work</vt:lpstr>
      <vt:lpstr>The Present Study</vt:lpstr>
      <vt:lpstr>Participants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Incremental Elevation Rates</vt:lpstr>
      <vt:lpstr>Incremental Elevation Rates</vt:lpstr>
      <vt:lpstr>Incremental Elevation Rates</vt:lpstr>
      <vt:lpstr>Discussion: OVR</vt:lpstr>
      <vt:lpstr>Discussion: UNR</vt:lpstr>
      <vt:lpstr>References</vt:lpstr>
      <vt:lpstr>Questions?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Predictive Utility of Experimental Higher-Order Validity Scales for the MMPI-3</dc:title>
  <dc:creator>Menton, William</dc:creator>
  <cp:lastModifiedBy>Menton, William</cp:lastModifiedBy>
  <cp:revision>8</cp:revision>
  <dcterms:created xsi:type="dcterms:W3CDTF">2022-06-05T19:52:16Z</dcterms:created>
  <dcterms:modified xsi:type="dcterms:W3CDTF">2022-06-12T20:06:37Z</dcterms:modified>
</cp:coreProperties>
</file>