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Lst>
  <p:notesMasterIdLst>
    <p:notesMasterId r:id="rId20"/>
  </p:notesMasterIdLst>
  <p:sldIdLst>
    <p:sldId id="401" r:id="rId5"/>
    <p:sldId id="403" r:id="rId6"/>
    <p:sldId id="427" r:id="rId7"/>
    <p:sldId id="428" r:id="rId8"/>
    <p:sldId id="432" r:id="rId9"/>
    <p:sldId id="420" r:id="rId10"/>
    <p:sldId id="337" r:id="rId11"/>
    <p:sldId id="338" r:id="rId12"/>
    <p:sldId id="421" r:id="rId13"/>
    <p:sldId id="413" r:id="rId14"/>
    <p:sldId id="414" r:id="rId15"/>
    <p:sldId id="417" r:id="rId16"/>
    <p:sldId id="429" r:id="rId17"/>
    <p:sldId id="431" r:id="rId18"/>
    <p:sldId id="41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72" userDrawn="1">
          <p15:clr>
            <a:srgbClr val="A4A3A4"/>
          </p15:clr>
        </p15:guide>
        <p15:guide id="3" pos="7008" userDrawn="1">
          <p15:clr>
            <a:srgbClr val="A4A3A4"/>
          </p15:clr>
        </p15:guide>
        <p15:guide id="4" orient="horz" pos="18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08" autoAdjust="0"/>
  </p:normalViewPr>
  <p:slideViewPr>
    <p:cSldViewPr snapToGrid="0">
      <p:cViewPr>
        <p:scale>
          <a:sx n="73" d="100"/>
          <a:sy n="73" d="100"/>
        </p:scale>
        <p:origin x="54" y="552"/>
      </p:cViewPr>
      <p:guideLst>
        <p:guide orient="horz" pos="2160"/>
        <p:guide pos="672"/>
        <p:guide pos="7008"/>
        <p:guide orient="horz" pos="1824"/>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D67ED0-6EEA-48F6-A9C1-BE754AABC76A}" type="doc">
      <dgm:prSet loTypeId="urn:microsoft.com/office/officeart/2017/3/layout/HorizontalPathTimeline#2" loCatId="other" qsTypeId="urn:microsoft.com/office/officeart/2005/8/quickstyle/simple1" qsCatId="simple" csTypeId="urn:microsoft.com/office/officeart/2005/8/colors/accent1_2" csCatId="accent1" phldr="1"/>
      <dgm:spPr/>
      <dgm:t>
        <a:bodyPr/>
        <a:lstStyle/>
        <a:p>
          <a:endParaRPr lang="en-US"/>
        </a:p>
      </dgm:t>
    </dgm:pt>
    <dgm:pt modelId="{AE62509E-8FD5-4BC0-8484-49407DA07B2D}">
      <dgm:prSet phldrT="[Text]" custT="1"/>
      <dgm:spPr/>
      <dgm:t>
        <a:bodyPr/>
        <a:lstStyle/>
        <a:p>
          <a:r>
            <a:rPr lang="en-US" sz="1800" dirty="0"/>
            <a:t>May 22’</a:t>
          </a:r>
          <a:endParaRPr lang="en-US" sz="2000" dirty="0"/>
        </a:p>
      </dgm:t>
    </dgm:pt>
    <dgm:pt modelId="{8F2C679D-77AF-46F9-9ACE-1E1D440B1883}" type="parTrans" cxnId="{B681E0E7-0B3A-4DB8-BF19-F9AE0E1C787B}">
      <dgm:prSet/>
      <dgm:spPr/>
      <dgm:t>
        <a:bodyPr/>
        <a:lstStyle/>
        <a:p>
          <a:endParaRPr lang="en-US"/>
        </a:p>
      </dgm:t>
    </dgm:pt>
    <dgm:pt modelId="{5C2CB4AF-F88D-4FBE-A40E-0CC048A23B9E}" type="sibTrans" cxnId="{B681E0E7-0B3A-4DB8-BF19-F9AE0E1C787B}">
      <dgm:prSet/>
      <dgm:spPr/>
      <dgm:t>
        <a:bodyPr/>
        <a:lstStyle/>
        <a:p>
          <a:endParaRPr lang="en-US"/>
        </a:p>
      </dgm:t>
    </dgm:pt>
    <dgm:pt modelId="{54A260F9-80FA-4E2A-BE87-2C0670B83857}">
      <dgm:prSet phldrT="[Text]" custT="1"/>
      <dgm:spPr/>
      <dgm:t>
        <a:bodyPr/>
        <a:lstStyle/>
        <a:p>
          <a:pPr algn="ctr"/>
          <a:r>
            <a:rPr lang="en-US" sz="1200" b="0" i="0" u="none" dirty="0"/>
            <a:t>First Year feasibility trial ends</a:t>
          </a:r>
        </a:p>
        <a:p>
          <a:pPr algn="ctr"/>
          <a:endParaRPr lang="en-US" sz="1200" b="0" i="0" u="none" dirty="0"/>
        </a:p>
        <a:p>
          <a:pPr algn="ctr"/>
          <a:r>
            <a:rPr lang="en-US" sz="1200" b="0" i="0" u="none" dirty="0"/>
            <a:t>Problem Solving for Measure Administration Issues</a:t>
          </a:r>
        </a:p>
        <a:p>
          <a:pPr algn="ctr"/>
          <a:endParaRPr lang="en-US" sz="1200" b="0" i="0" u="none" dirty="0"/>
        </a:p>
        <a:p>
          <a:pPr algn="ctr"/>
          <a:r>
            <a:rPr lang="en-US" sz="1200" b="0" i="0" u="none" dirty="0"/>
            <a:t>Expanded Recruitment Base</a:t>
          </a:r>
          <a:endParaRPr lang="en-US" sz="1200" dirty="0"/>
        </a:p>
      </dgm:t>
    </dgm:pt>
    <dgm:pt modelId="{3E4E3177-8F1B-40ED-B20A-6A6F0041E180}" type="parTrans" cxnId="{0D49E980-DE7B-46C8-A240-0AF3E38E1055}">
      <dgm:prSet/>
      <dgm:spPr/>
      <dgm:t>
        <a:bodyPr/>
        <a:lstStyle/>
        <a:p>
          <a:endParaRPr lang="en-US"/>
        </a:p>
      </dgm:t>
    </dgm:pt>
    <dgm:pt modelId="{BA9E60E0-CF2E-4096-A9F4-556713DB9AE4}" type="sibTrans" cxnId="{0D49E980-DE7B-46C8-A240-0AF3E38E1055}">
      <dgm:prSet/>
      <dgm:spPr/>
      <dgm:t>
        <a:bodyPr/>
        <a:lstStyle/>
        <a:p>
          <a:endParaRPr lang="en-US"/>
        </a:p>
      </dgm:t>
    </dgm:pt>
    <dgm:pt modelId="{20928AAA-F457-4A09-8AAC-A82210983FBE}">
      <dgm:prSet phldrT="[Text]" custT="1"/>
      <dgm:spPr/>
      <dgm:t>
        <a:bodyPr/>
        <a:lstStyle/>
        <a:p>
          <a:r>
            <a:rPr lang="en-US" sz="1800" dirty="0"/>
            <a:t>June 22’</a:t>
          </a:r>
          <a:endParaRPr lang="en-US" sz="2000" dirty="0"/>
        </a:p>
      </dgm:t>
    </dgm:pt>
    <dgm:pt modelId="{915085CE-2C78-4B64-8FF4-E48DB7BD55D2}" type="parTrans" cxnId="{BA476174-221B-4A3D-B4E2-5FCC084B59D3}">
      <dgm:prSet/>
      <dgm:spPr/>
      <dgm:t>
        <a:bodyPr/>
        <a:lstStyle/>
        <a:p>
          <a:endParaRPr lang="en-US"/>
        </a:p>
      </dgm:t>
    </dgm:pt>
    <dgm:pt modelId="{EB5D5454-A5E9-4E37-B514-DFC5324A66C0}" type="sibTrans" cxnId="{BA476174-221B-4A3D-B4E2-5FCC084B59D3}">
      <dgm:prSet/>
      <dgm:spPr/>
      <dgm:t>
        <a:bodyPr/>
        <a:lstStyle/>
        <a:p>
          <a:endParaRPr lang="en-US"/>
        </a:p>
      </dgm:t>
    </dgm:pt>
    <dgm:pt modelId="{9C6534A9-4C27-4998-80A5-DF23882CAE25}">
      <dgm:prSet phldrT="[Text]" custT="1"/>
      <dgm:spPr/>
      <dgm:t>
        <a:bodyPr/>
        <a:lstStyle/>
        <a:p>
          <a:pPr algn="ctr"/>
          <a:r>
            <a:rPr lang="en-US" sz="1200" b="0" i="0" u="none" dirty="0"/>
            <a:t>2</a:t>
          </a:r>
          <a:r>
            <a:rPr lang="en-US" sz="1200" b="0" i="0" u="none" baseline="30000" dirty="0"/>
            <a:t>nd</a:t>
          </a:r>
          <a:r>
            <a:rPr lang="en-US" sz="1200" b="0" i="0" u="none" dirty="0"/>
            <a:t> Wave of summer data collection Starts</a:t>
          </a:r>
        </a:p>
        <a:p>
          <a:pPr algn="ctr"/>
          <a:endParaRPr lang="en-US" sz="1200" b="0" i="0" u="none" dirty="0"/>
        </a:p>
        <a:p>
          <a:pPr algn="ctr"/>
          <a:r>
            <a:rPr lang="en-US" sz="1200" b="0" i="0" u="none" dirty="0"/>
            <a:t>16 clinicians, up to 4 clients each at a time during each of two summer semesters</a:t>
          </a:r>
        </a:p>
        <a:p>
          <a:pPr algn="ctr"/>
          <a:r>
            <a:rPr lang="en-US" sz="1200" i="1" dirty="0"/>
            <a:t>n = 89 pre-screened and started June 1</a:t>
          </a:r>
          <a:r>
            <a:rPr lang="en-US" sz="1200" i="1" baseline="30000" dirty="0"/>
            <a:t>st</a:t>
          </a:r>
          <a:r>
            <a:rPr lang="en-US" sz="1200" i="1" dirty="0"/>
            <a:t> </a:t>
          </a:r>
        </a:p>
      </dgm:t>
    </dgm:pt>
    <dgm:pt modelId="{0AA7231B-9394-4732-A7BE-3EB3CF2F8D70}" type="parTrans" cxnId="{82290D4D-2346-4E6C-B254-B9EAA4D01A23}">
      <dgm:prSet/>
      <dgm:spPr/>
      <dgm:t>
        <a:bodyPr/>
        <a:lstStyle/>
        <a:p>
          <a:endParaRPr lang="en-US"/>
        </a:p>
      </dgm:t>
    </dgm:pt>
    <dgm:pt modelId="{83B69D46-737C-4589-B359-6BD9DD58BC91}" type="sibTrans" cxnId="{82290D4D-2346-4E6C-B254-B9EAA4D01A23}">
      <dgm:prSet/>
      <dgm:spPr/>
      <dgm:t>
        <a:bodyPr/>
        <a:lstStyle/>
        <a:p>
          <a:endParaRPr lang="en-US"/>
        </a:p>
      </dgm:t>
    </dgm:pt>
    <dgm:pt modelId="{03738E35-4243-4E7D-A93F-C07DA3901E78}">
      <dgm:prSet phldrT="[Text]" custT="1"/>
      <dgm:spPr/>
      <dgm:t>
        <a:bodyPr/>
        <a:lstStyle/>
        <a:p>
          <a:r>
            <a:rPr lang="en-US" sz="1800" dirty="0"/>
            <a:t>December 22’</a:t>
          </a:r>
          <a:endParaRPr lang="en-US" sz="2400" dirty="0"/>
        </a:p>
      </dgm:t>
    </dgm:pt>
    <dgm:pt modelId="{DABBAF6C-D1C9-42E1-B928-5ACDE3D21AB0}" type="parTrans" cxnId="{E41AD5BE-76F3-4A9E-8059-7FC968661703}">
      <dgm:prSet/>
      <dgm:spPr/>
      <dgm:t>
        <a:bodyPr/>
        <a:lstStyle/>
        <a:p>
          <a:endParaRPr lang="en-US"/>
        </a:p>
      </dgm:t>
    </dgm:pt>
    <dgm:pt modelId="{6BF5896A-A334-45B0-B451-09159F55B184}" type="sibTrans" cxnId="{E41AD5BE-76F3-4A9E-8059-7FC968661703}">
      <dgm:prSet/>
      <dgm:spPr/>
      <dgm:t>
        <a:bodyPr/>
        <a:lstStyle/>
        <a:p>
          <a:endParaRPr lang="en-US"/>
        </a:p>
      </dgm:t>
    </dgm:pt>
    <dgm:pt modelId="{34C8CD19-04E2-4488-965F-DC841C470D45}">
      <dgm:prSet phldrT="[Text]" custT="1"/>
      <dgm:spPr/>
      <dgm:t>
        <a:bodyPr/>
        <a:lstStyle/>
        <a:p>
          <a:pPr algn="ctr"/>
          <a:r>
            <a:rPr lang="en-US" sz="1200" dirty="0"/>
            <a:t>2</a:t>
          </a:r>
          <a:r>
            <a:rPr lang="en-US" sz="1200" baseline="30000" dirty="0"/>
            <a:t>nd</a:t>
          </a:r>
          <a:r>
            <a:rPr lang="en-US" sz="1200" dirty="0"/>
            <a:t> Wave (Fall) of Data collection concludes</a:t>
          </a:r>
        </a:p>
        <a:p>
          <a:pPr algn="ctr"/>
          <a:endParaRPr lang="en-US" sz="1200" dirty="0"/>
        </a:p>
        <a:p>
          <a:pPr algn="ctr"/>
          <a:r>
            <a:rPr lang="en-US" sz="1200" dirty="0"/>
            <a:t>Anticipated 90 clients</a:t>
          </a:r>
        </a:p>
      </dgm:t>
    </dgm:pt>
    <dgm:pt modelId="{CD5F7DE2-2AD1-4CE8-AAC7-AD9C8E180CEA}" type="parTrans" cxnId="{07030C4E-4D62-4240-B10F-E41B801C763E}">
      <dgm:prSet/>
      <dgm:spPr/>
      <dgm:t>
        <a:bodyPr/>
        <a:lstStyle/>
        <a:p>
          <a:endParaRPr lang="en-US"/>
        </a:p>
      </dgm:t>
    </dgm:pt>
    <dgm:pt modelId="{7CE5955C-EC28-4D1B-9459-0C5458B1797D}" type="sibTrans" cxnId="{07030C4E-4D62-4240-B10F-E41B801C763E}">
      <dgm:prSet/>
      <dgm:spPr/>
      <dgm:t>
        <a:bodyPr/>
        <a:lstStyle/>
        <a:p>
          <a:endParaRPr lang="en-US"/>
        </a:p>
      </dgm:t>
    </dgm:pt>
    <dgm:pt modelId="{06FDC3BC-D033-45AB-9EB6-A7C45BCB6B38}">
      <dgm:prSet phldrT="[Text]" custT="1"/>
      <dgm:spPr/>
      <dgm:t>
        <a:bodyPr/>
        <a:lstStyle/>
        <a:p>
          <a:r>
            <a:rPr lang="en-US" sz="1800" dirty="0"/>
            <a:t>May 23’</a:t>
          </a:r>
        </a:p>
      </dgm:t>
    </dgm:pt>
    <dgm:pt modelId="{AE8D3FC7-A2EC-4411-8FC9-32D2EBC1DCFC}" type="parTrans" cxnId="{7F17C71C-B893-439D-9C19-726E87643D18}">
      <dgm:prSet/>
      <dgm:spPr/>
      <dgm:t>
        <a:bodyPr/>
        <a:lstStyle/>
        <a:p>
          <a:endParaRPr lang="en-US"/>
        </a:p>
      </dgm:t>
    </dgm:pt>
    <dgm:pt modelId="{E7E54C53-26D6-4B3A-9FFA-C1495F5EDD1A}" type="sibTrans" cxnId="{7F17C71C-B893-439D-9C19-726E87643D18}">
      <dgm:prSet/>
      <dgm:spPr/>
      <dgm:t>
        <a:bodyPr/>
        <a:lstStyle/>
        <a:p>
          <a:endParaRPr lang="en-US"/>
        </a:p>
      </dgm:t>
    </dgm:pt>
    <dgm:pt modelId="{500431A8-10F8-49D1-8B45-612B3E1A8B7E}">
      <dgm:prSet phldrT="[Text]" custT="1"/>
      <dgm:spPr/>
      <dgm:t>
        <a:bodyPr/>
        <a:lstStyle/>
        <a:p>
          <a:pPr algn="ctr"/>
          <a:r>
            <a:rPr lang="en-US" sz="1200" dirty="0"/>
            <a:t>2</a:t>
          </a:r>
          <a:r>
            <a:rPr lang="en-US" sz="1200" baseline="30000" dirty="0"/>
            <a:t>nd</a:t>
          </a:r>
          <a:r>
            <a:rPr lang="en-US" sz="1200" dirty="0"/>
            <a:t> Wave Completed</a:t>
          </a:r>
        </a:p>
        <a:p>
          <a:pPr algn="ctr"/>
          <a:endParaRPr lang="en-US" sz="1200" dirty="0"/>
        </a:p>
        <a:p>
          <a:pPr algn="ctr"/>
          <a:r>
            <a:rPr lang="en-US" sz="1200" dirty="0"/>
            <a:t>Total Recruitment Anticipated = 250</a:t>
          </a:r>
        </a:p>
      </dgm:t>
    </dgm:pt>
    <dgm:pt modelId="{33E2C2DF-4043-4CA4-8F5A-F17A730BDAB3}" type="parTrans" cxnId="{2AF48965-6D29-4263-8627-0C1546F9BFFD}">
      <dgm:prSet/>
      <dgm:spPr/>
      <dgm:t>
        <a:bodyPr/>
        <a:lstStyle/>
        <a:p>
          <a:endParaRPr lang="en-US"/>
        </a:p>
      </dgm:t>
    </dgm:pt>
    <dgm:pt modelId="{F667323A-E1D9-4CF4-B17B-1A42B16A0835}" type="sibTrans" cxnId="{2AF48965-6D29-4263-8627-0C1546F9BFFD}">
      <dgm:prSet/>
      <dgm:spPr/>
      <dgm:t>
        <a:bodyPr/>
        <a:lstStyle/>
        <a:p>
          <a:endParaRPr lang="en-US"/>
        </a:p>
      </dgm:t>
    </dgm:pt>
    <dgm:pt modelId="{9EDAF963-6421-41D1-B581-2F79B34A655B}">
      <dgm:prSet phldrT="[Text]" custT="1"/>
      <dgm:spPr/>
      <dgm:t>
        <a:bodyPr/>
        <a:lstStyle/>
        <a:p>
          <a:r>
            <a:rPr lang="en-US" sz="1800" dirty="0"/>
            <a:t>December 23’</a:t>
          </a:r>
        </a:p>
      </dgm:t>
    </dgm:pt>
    <dgm:pt modelId="{622CE2A2-A586-4B7A-9096-2D0710E9A95A}" type="parTrans" cxnId="{7655CF1A-0F75-4A56-8065-A100AF38F2BA}">
      <dgm:prSet/>
      <dgm:spPr/>
      <dgm:t>
        <a:bodyPr/>
        <a:lstStyle/>
        <a:p>
          <a:endParaRPr lang="en-US"/>
        </a:p>
      </dgm:t>
    </dgm:pt>
    <dgm:pt modelId="{A07D7702-21FC-45E4-B398-903A40DD9BC8}" type="sibTrans" cxnId="{7655CF1A-0F75-4A56-8065-A100AF38F2BA}">
      <dgm:prSet/>
      <dgm:spPr/>
      <dgm:t>
        <a:bodyPr/>
        <a:lstStyle/>
        <a:p>
          <a:endParaRPr lang="en-US"/>
        </a:p>
      </dgm:t>
    </dgm:pt>
    <dgm:pt modelId="{A35B6065-1624-4504-8183-35EBAF5B32C7}">
      <dgm:prSet custT="1"/>
      <dgm:spPr/>
      <dgm:t>
        <a:bodyPr/>
        <a:lstStyle/>
        <a:p>
          <a:pPr algn="ctr"/>
          <a:r>
            <a:rPr lang="en-US" sz="1200" b="0" i="0" u="none" dirty="0"/>
            <a:t>Initial Manuscripts Submitted</a:t>
          </a:r>
          <a:endParaRPr lang="en-US" sz="1200" dirty="0"/>
        </a:p>
      </dgm:t>
    </dgm:pt>
    <dgm:pt modelId="{58663D7E-37B2-4D0E-9CAC-43E35AD81FFE}" type="parTrans" cxnId="{1026F4ED-44C6-4CD3-8FB3-A4584BF8D120}">
      <dgm:prSet/>
      <dgm:spPr/>
      <dgm:t>
        <a:bodyPr/>
        <a:lstStyle/>
        <a:p>
          <a:endParaRPr lang="en-US"/>
        </a:p>
      </dgm:t>
    </dgm:pt>
    <dgm:pt modelId="{DC52FD48-DA2D-4E05-8EAC-F1B603486682}" type="sibTrans" cxnId="{1026F4ED-44C6-4CD3-8FB3-A4584BF8D120}">
      <dgm:prSet/>
      <dgm:spPr/>
      <dgm:t>
        <a:bodyPr/>
        <a:lstStyle/>
        <a:p>
          <a:endParaRPr lang="en-US"/>
        </a:p>
      </dgm:t>
    </dgm:pt>
    <dgm:pt modelId="{93C358AC-5BA0-4CB6-B22F-1B95FA53D0F3}" type="pres">
      <dgm:prSet presAssocID="{44D67ED0-6EEA-48F6-A9C1-BE754AABC76A}" presName="root" presStyleCnt="0">
        <dgm:presLayoutVars>
          <dgm:chMax/>
          <dgm:chPref/>
          <dgm:dir/>
          <dgm:animLvl val="lvl"/>
        </dgm:presLayoutVars>
      </dgm:prSet>
      <dgm:spPr/>
    </dgm:pt>
    <dgm:pt modelId="{9F83E70B-EE6D-407B-8E1F-FE26817B3B1D}" type="pres">
      <dgm:prSet presAssocID="{44D67ED0-6EEA-48F6-A9C1-BE754AABC76A}" presName="divider" presStyleLbl="asst0" presStyleIdx="0" presStyleCnt="1"/>
      <dgm:spPr/>
    </dgm:pt>
    <dgm:pt modelId="{EE6F6E1A-AC88-44BD-8034-0C2734A7943C}" type="pres">
      <dgm:prSet presAssocID="{44D67ED0-6EEA-48F6-A9C1-BE754AABC76A}" presName="nodes" presStyleCnt="0">
        <dgm:presLayoutVars>
          <dgm:chMax/>
          <dgm:chPref/>
          <dgm:animLvl val="lvl"/>
        </dgm:presLayoutVars>
      </dgm:prSet>
      <dgm:spPr/>
    </dgm:pt>
    <dgm:pt modelId="{27CC3FEA-4989-4FE6-A03A-48D0F90DB146}" type="pres">
      <dgm:prSet presAssocID="{AE62509E-8FD5-4BC0-8484-49407DA07B2D}" presName="composite" presStyleCnt="0"/>
      <dgm:spPr/>
    </dgm:pt>
    <dgm:pt modelId="{B3AC6DBE-85B6-4AF3-BADF-7E1E82B735CC}" type="pres">
      <dgm:prSet presAssocID="{AE62509E-8FD5-4BC0-8484-49407DA07B2D}" presName="ConnectorPoint" presStyleLbl="fgAcc1" presStyleIdx="0" presStyleCnt="5"/>
      <dgm:spPr/>
    </dgm:pt>
    <dgm:pt modelId="{EAA550E8-D286-40B4-9B20-40DE0FCA02CE}" type="pres">
      <dgm:prSet presAssocID="{AE62509E-8FD5-4BC0-8484-49407DA07B2D}" presName="ConnectLine" presStyleLbl="alignNode1" presStyleIdx="0" presStyleCnt="5"/>
      <dgm:spPr>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gm:spPr>
    </dgm:pt>
    <dgm:pt modelId="{13B6FF8E-261C-4941-9C10-4D13C6F1D5E7}" type="pres">
      <dgm:prSet presAssocID="{AE62509E-8FD5-4BC0-8484-49407DA07B2D}" presName="FlexibleEmptyPlaceHolder" presStyleCnt="0"/>
      <dgm:spPr/>
    </dgm:pt>
    <dgm:pt modelId="{408DCC00-CC60-4F76-9C61-F00E7DBFC778}" type="pres">
      <dgm:prSet presAssocID="{AE62509E-8FD5-4BC0-8484-49407DA07B2D}" presName="L2TextContainer" presStyleLbl="bgAcc1" presStyleIdx="0" presStyleCnt="5" custScaleX="110000" custScaleY="110000">
        <dgm:presLayoutVars>
          <dgm:chMax val="0"/>
          <dgm:chPref val="0"/>
          <dgm:bulletEnabled val="1"/>
        </dgm:presLayoutVars>
      </dgm:prSet>
      <dgm:spPr/>
    </dgm:pt>
    <dgm:pt modelId="{5C96A5F5-16B2-4AEA-9591-B66C220F4A65}" type="pres">
      <dgm:prSet presAssocID="{AE62509E-8FD5-4BC0-8484-49407DA07B2D}" presName="L1TextContainer" presStyleLbl="revTx" presStyleIdx="0" presStyleCnt="5">
        <dgm:presLayoutVars>
          <dgm:chMax val="1"/>
          <dgm:chPref val="1"/>
          <dgm:bulletEnabled val="1"/>
        </dgm:presLayoutVars>
      </dgm:prSet>
      <dgm:spPr/>
    </dgm:pt>
    <dgm:pt modelId="{22931EBF-FF0E-4476-B965-7C4CFFC57D5D}" type="pres">
      <dgm:prSet presAssocID="{AE62509E-8FD5-4BC0-8484-49407DA07B2D}" presName="EmptyPlaceHolder" presStyleCnt="0"/>
      <dgm:spPr/>
    </dgm:pt>
    <dgm:pt modelId="{E3B24336-549D-49F0-9359-D66050EB5874}" type="pres">
      <dgm:prSet presAssocID="{5C2CB4AF-F88D-4FBE-A40E-0CC048A23B9E}" presName="spaceBetweenRectangles" presStyleCnt="0"/>
      <dgm:spPr/>
    </dgm:pt>
    <dgm:pt modelId="{8BD40F87-7EF8-4BE4-972F-FA3FE5A18736}" type="pres">
      <dgm:prSet presAssocID="{20928AAA-F457-4A09-8AAC-A82210983FBE}" presName="composite" presStyleCnt="0"/>
      <dgm:spPr/>
    </dgm:pt>
    <dgm:pt modelId="{F34C40A7-6131-4EF1-9887-E7EEA86D1562}" type="pres">
      <dgm:prSet presAssocID="{20928AAA-F457-4A09-8AAC-A82210983FBE}" presName="ConnectorPoint" presStyleLbl="fgAcc1" presStyleIdx="1" presStyleCnt="5"/>
      <dgm:spPr/>
    </dgm:pt>
    <dgm:pt modelId="{14186A17-7B9F-4674-AD57-FF0C87A3CB32}" type="pres">
      <dgm:prSet presAssocID="{20928AAA-F457-4A09-8AAC-A82210983FBE}" presName="ConnectLine" presStyleLbl="alignNode1" presStyleIdx="1" presStyleCnt="5"/>
      <dgm:spPr>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gm:spPr>
    </dgm:pt>
    <dgm:pt modelId="{975F3CEC-6BAC-4EFC-B44F-278583CEC78C}" type="pres">
      <dgm:prSet presAssocID="{20928AAA-F457-4A09-8AAC-A82210983FBE}" presName="FlexibleEmptyPlaceHolder" presStyleCnt="0"/>
      <dgm:spPr/>
    </dgm:pt>
    <dgm:pt modelId="{3A73CBFE-397D-467A-A65B-E19FAB2953BB}" type="pres">
      <dgm:prSet presAssocID="{20928AAA-F457-4A09-8AAC-A82210983FBE}" presName="L2TextContainer" presStyleLbl="bgAcc1" presStyleIdx="1" presStyleCnt="5" custScaleX="121274" custScaleY="110000">
        <dgm:presLayoutVars>
          <dgm:chMax val="0"/>
          <dgm:chPref val="0"/>
          <dgm:bulletEnabled val="1"/>
        </dgm:presLayoutVars>
      </dgm:prSet>
      <dgm:spPr/>
    </dgm:pt>
    <dgm:pt modelId="{730471FC-8FAF-49B2-8F42-63D391F759BE}" type="pres">
      <dgm:prSet presAssocID="{20928AAA-F457-4A09-8AAC-A82210983FBE}" presName="L1TextContainer" presStyleLbl="revTx" presStyleIdx="1" presStyleCnt="5">
        <dgm:presLayoutVars>
          <dgm:chMax val="1"/>
          <dgm:chPref val="1"/>
          <dgm:bulletEnabled val="1"/>
        </dgm:presLayoutVars>
      </dgm:prSet>
      <dgm:spPr/>
    </dgm:pt>
    <dgm:pt modelId="{E5B7BEAE-1C65-4A3E-9D69-CA6F92F97FF3}" type="pres">
      <dgm:prSet presAssocID="{20928AAA-F457-4A09-8AAC-A82210983FBE}" presName="EmptyPlaceHolder" presStyleCnt="0"/>
      <dgm:spPr/>
    </dgm:pt>
    <dgm:pt modelId="{1BC83304-6330-4FF6-994A-D02AC933FCB6}" type="pres">
      <dgm:prSet presAssocID="{EB5D5454-A5E9-4E37-B514-DFC5324A66C0}" presName="spaceBetweenRectangles" presStyleCnt="0"/>
      <dgm:spPr/>
    </dgm:pt>
    <dgm:pt modelId="{8D6C0F72-35C7-4FDF-BDAC-4FF565A33A17}" type="pres">
      <dgm:prSet presAssocID="{03738E35-4243-4E7D-A93F-C07DA3901E78}" presName="composite" presStyleCnt="0"/>
      <dgm:spPr/>
    </dgm:pt>
    <dgm:pt modelId="{79B0CEDC-0005-4ACE-AB25-DB9533DC85C2}" type="pres">
      <dgm:prSet presAssocID="{03738E35-4243-4E7D-A93F-C07DA3901E78}" presName="ConnectorPoint" presStyleLbl="fgAcc1" presStyleIdx="2" presStyleCnt="5"/>
      <dgm:spPr/>
    </dgm:pt>
    <dgm:pt modelId="{F1C3FD7B-71E0-4012-B7CE-2C80433ED975}" type="pres">
      <dgm:prSet presAssocID="{03738E35-4243-4E7D-A93F-C07DA3901E78}" presName="ConnectLine" presStyleLbl="alignNode1" presStyleIdx="2" presStyleCnt="5"/>
      <dgm:spPr>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gm:spPr>
    </dgm:pt>
    <dgm:pt modelId="{8D7DE9DA-72BE-42E6-8909-E3D0EB4CA475}" type="pres">
      <dgm:prSet presAssocID="{03738E35-4243-4E7D-A93F-C07DA3901E78}" presName="FlexibleEmptyPlaceHolder" presStyleCnt="0"/>
      <dgm:spPr/>
    </dgm:pt>
    <dgm:pt modelId="{2467EBEC-ACAC-4EF4-B856-39067B4D928B}" type="pres">
      <dgm:prSet presAssocID="{03738E35-4243-4E7D-A93F-C07DA3901E78}" presName="L2TextContainer" presStyleLbl="bgAcc1" presStyleIdx="2" presStyleCnt="5" custScaleX="84173" custScaleY="110000">
        <dgm:presLayoutVars>
          <dgm:chMax val="0"/>
          <dgm:chPref val="0"/>
          <dgm:bulletEnabled val="1"/>
        </dgm:presLayoutVars>
      </dgm:prSet>
      <dgm:spPr/>
    </dgm:pt>
    <dgm:pt modelId="{7605329C-2B32-4CD7-9B69-1B3DAB88562E}" type="pres">
      <dgm:prSet presAssocID="{03738E35-4243-4E7D-A93F-C07DA3901E78}" presName="L1TextContainer" presStyleLbl="revTx" presStyleIdx="2" presStyleCnt="5">
        <dgm:presLayoutVars>
          <dgm:chMax val="1"/>
          <dgm:chPref val="1"/>
          <dgm:bulletEnabled val="1"/>
        </dgm:presLayoutVars>
      </dgm:prSet>
      <dgm:spPr/>
    </dgm:pt>
    <dgm:pt modelId="{E4D18DE3-4D68-4CCA-A662-044FD68AA3B7}" type="pres">
      <dgm:prSet presAssocID="{03738E35-4243-4E7D-A93F-C07DA3901E78}" presName="EmptyPlaceHolder" presStyleCnt="0"/>
      <dgm:spPr/>
    </dgm:pt>
    <dgm:pt modelId="{E17860F2-27FB-497F-B5FF-0D9A9A3F8F3C}" type="pres">
      <dgm:prSet presAssocID="{6BF5896A-A334-45B0-B451-09159F55B184}" presName="spaceBetweenRectangles" presStyleCnt="0"/>
      <dgm:spPr/>
    </dgm:pt>
    <dgm:pt modelId="{6DBCD425-4B34-4A04-996A-F488EA345CEB}" type="pres">
      <dgm:prSet presAssocID="{06FDC3BC-D033-45AB-9EB6-A7C45BCB6B38}" presName="composite" presStyleCnt="0"/>
      <dgm:spPr/>
    </dgm:pt>
    <dgm:pt modelId="{3FE75B81-9D06-4F9F-BD87-C2A832B06693}" type="pres">
      <dgm:prSet presAssocID="{06FDC3BC-D033-45AB-9EB6-A7C45BCB6B38}" presName="ConnectorPoint" presStyleLbl="fgAcc1" presStyleIdx="3" presStyleCnt="5"/>
      <dgm:spPr/>
    </dgm:pt>
    <dgm:pt modelId="{49B749E6-BF6B-43D3-BC78-61C4A55E8F98}" type="pres">
      <dgm:prSet presAssocID="{06FDC3BC-D033-45AB-9EB6-A7C45BCB6B38}" presName="ConnectLine" presStyleLbl="alignNode1" presStyleIdx="3" presStyleCnt="5"/>
      <dgm:spPr>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gm:spPr>
    </dgm:pt>
    <dgm:pt modelId="{1CD873BC-76D9-419E-8474-A0A73E62C271}" type="pres">
      <dgm:prSet presAssocID="{06FDC3BC-D033-45AB-9EB6-A7C45BCB6B38}" presName="FlexibleEmptyPlaceHolder" presStyleCnt="0"/>
      <dgm:spPr/>
    </dgm:pt>
    <dgm:pt modelId="{98D787F2-3566-4B4B-934F-5C8EBFBD3E56}" type="pres">
      <dgm:prSet presAssocID="{06FDC3BC-D033-45AB-9EB6-A7C45BCB6B38}" presName="L2TextContainer" presStyleLbl="bgAcc1" presStyleIdx="3" presStyleCnt="5" custScaleX="110000" custScaleY="110000" custLinFactNeighborX="12254">
        <dgm:presLayoutVars>
          <dgm:chMax val="0"/>
          <dgm:chPref val="0"/>
          <dgm:bulletEnabled val="1"/>
        </dgm:presLayoutVars>
      </dgm:prSet>
      <dgm:spPr/>
    </dgm:pt>
    <dgm:pt modelId="{4C592FDC-E0AC-4F61-ACEF-1C00BD20E463}" type="pres">
      <dgm:prSet presAssocID="{06FDC3BC-D033-45AB-9EB6-A7C45BCB6B38}" presName="L1TextContainer" presStyleLbl="revTx" presStyleIdx="3" presStyleCnt="5" custScaleX="101520" custLinFactNeighborX="13690">
        <dgm:presLayoutVars>
          <dgm:chMax val="1"/>
          <dgm:chPref val="1"/>
          <dgm:bulletEnabled val="1"/>
        </dgm:presLayoutVars>
      </dgm:prSet>
      <dgm:spPr/>
    </dgm:pt>
    <dgm:pt modelId="{36256BC0-1AE2-4345-A906-E5061A4DB427}" type="pres">
      <dgm:prSet presAssocID="{06FDC3BC-D033-45AB-9EB6-A7C45BCB6B38}" presName="EmptyPlaceHolder" presStyleCnt="0"/>
      <dgm:spPr/>
    </dgm:pt>
    <dgm:pt modelId="{3692401C-5BC2-4EFB-8617-4BA7EEEA3BA8}" type="pres">
      <dgm:prSet presAssocID="{E7E54C53-26D6-4B3A-9FFA-C1495F5EDD1A}" presName="spaceBetweenRectangles" presStyleCnt="0"/>
      <dgm:spPr/>
    </dgm:pt>
    <dgm:pt modelId="{E4F95361-E3A6-4C17-B7E8-D7E8059058E1}" type="pres">
      <dgm:prSet presAssocID="{9EDAF963-6421-41D1-B581-2F79B34A655B}" presName="composite" presStyleCnt="0"/>
      <dgm:spPr/>
    </dgm:pt>
    <dgm:pt modelId="{7C951B90-1017-4E6B-808F-061A18AC976C}" type="pres">
      <dgm:prSet presAssocID="{9EDAF963-6421-41D1-B581-2F79B34A655B}" presName="ConnectorPoint" presStyleLbl="fgAcc1" presStyleIdx="4" presStyleCnt="5"/>
      <dgm:spPr/>
    </dgm:pt>
    <dgm:pt modelId="{DE3E8A8B-9693-4833-9262-AF7EC983C5C1}" type="pres">
      <dgm:prSet presAssocID="{9EDAF963-6421-41D1-B581-2F79B34A655B}" presName="ConnectLine" presStyleLbl="alignNode1" presStyleIdx="4" presStyleCnt="5"/>
      <dgm:spPr>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gm:spPr>
    </dgm:pt>
    <dgm:pt modelId="{A46E7037-222C-45A0-A0DF-8C6B5DD443BF}" type="pres">
      <dgm:prSet presAssocID="{9EDAF963-6421-41D1-B581-2F79B34A655B}" presName="FlexibleEmptyPlaceHolder" presStyleCnt="0"/>
      <dgm:spPr/>
    </dgm:pt>
    <dgm:pt modelId="{3FE1CF47-3984-4A03-8FA5-32EF57C9F592}" type="pres">
      <dgm:prSet presAssocID="{9EDAF963-6421-41D1-B581-2F79B34A655B}" presName="L2TextContainer" presStyleLbl="bgAcc1" presStyleIdx="4" presStyleCnt="5" custScaleX="103901" custLinFactNeighborX="19370" custLinFactNeighborY="1803">
        <dgm:presLayoutVars>
          <dgm:chMax val="0"/>
          <dgm:chPref val="0"/>
          <dgm:bulletEnabled val="1"/>
        </dgm:presLayoutVars>
      </dgm:prSet>
      <dgm:spPr/>
    </dgm:pt>
    <dgm:pt modelId="{85B18390-D674-4D1A-A88C-77F65C5E0FA0}" type="pres">
      <dgm:prSet presAssocID="{9EDAF963-6421-41D1-B581-2F79B34A655B}" presName="L1TextContainer" presStyleLbl="revTx" presStyleIdx="4" presStyleCnt="5" custLinFactNeighborX="19234">
        <dgm:presLayoutVars>
          <dgm:chMax val="1"/>
          <dgm:chPref val="1"/>
          <dgm:bulletEnabled val="1"/>
        </dgm:presLayoutVars>
      </dgm:prSet>
      <dgm:spPr/>
    </dgm:pt>
    <dgm:pt modelId="{A722EF93-B85C-4140-B98F-F5D492BD70D3}" type="pres">
      <dgm:prSet presAssocID="{9EDAF963-6421-41D1-B581-2F79B34A655B}" presName="EmptyPlaceHolder" presStyleCnt="0"/>
      <dgm:spPr/>
    </dgm:pt>
  </dgm:ptLst>
  <dgm:cxnLst>
    <dgm:cxn modelId="{1A1A5602-9CFD-454D-B81F-1F25DEBDBB35}" type="presOf" srcId="{34C8CD19-04E2-4488-965F-DC841C470D45}" destId="{2467EBEC-ACAC-4EF4-B856-39067B4D928B}" srcOrd="0" destOrd="0" presId="urn:microsoft.com/office/officeart/2017/3/layout/HorizontalPathTimeline#2"/>
    <dgm:cxn modelId="{3ABC0605-C2F4-4E5C-9F25-72CC3043C8F2}" type="presOf" srcId="{9EDAF963-6421-41D1-B581-2F79B34A655B}" destId="{85B18390-D674-4D1A-A88C-77F65C5E0FA0}" srcOrd="0" destOrd="0" presId="urn:microsoft.com/office/officeart/2017/3/layout/HorizontalPathTimeline#2"/>
    <dgm:cxn modelId="{6AEBAF17-8066-4544-8662-5EF4C3DFD47C}" type="presOf" srcId="{A35B6065-1624-4504-8183-35EBAF5B32C7}" destId="{3FE1CF47-3984-4A03-8FA5-32EF57C9F592}" srcOrd="0" destOrd="0" presId="urn:microsoft.com/office/officeart/2017/3/layout/HorizontalPathTimeline#2"/>
    <dgm:cxn modelId="{7655CF1A-0F75-4A56-8065-A100AF38F2BA}" srcId="{44D67ED0-6EEA-48F6-A9C1-BE754AABC76A}" destId="{9EDAF963-6421-41D1-B581-2F79B34A655B}" srcOrd="4" destOrd="0" parTransId="{622CE2A2-A586-4B7A-9096-2D0710E9A95A}" sibTransId="{A07D7702-21FC-45E4-B398-903A40DD9BC8}"/>
    <dgm:cxn modelId="{7F17C71C-B893-439D-9C19-726E87643D18}" srcId="{44D67ED0-6EEA-48F6-A9C1-BE754AABC76A}" destId="{06FDC3BC-D033-45AB-9EB6-A7C45BCB6B38}" srcOrd="3" destOrd="0" parTransId="{AE8D3FC7-A2EC-4411-8FC9-32D2EBC1DCFC}" sibTransId="{E7E54C53-26D6-4B3A-9FFA-C1495F5EDD1A}"/>
    <dgm:cxn modelId="{ABC35420-2881-483F-B687-1FB2F346360F}" type="presOf" srcId="{44D67ED0-6EEA-48F6-A9C1-BE754AABC76A}" destId="{93C358AC-5BA0-4CB6-B22F-1B95FA53D0F3}" srcOrd="0" destOrd="0" presId="urn:microsoft.com/office/officeart/2017/3/layout/HorizontalPathTimeline#2"/>
    <dgm:cxn modelId="{892D9639-44C7-4CB0-9328-A856DAF67BF3}" type="presOf" srcId="{06FDC3BC-D033-45AB-9EB6-A7C45BCB6B38}" destId="{4C592FDC-E0AC-4F61-ACEF-1C00BD20E463}" srcOrd="0" destOrd="0" presId="urn:microsoft.com/office/officeart/2017/3/layout/HorizontalPathTimeline#2"/>
    <dgm:cxn modelId="{2AF48965-6D29-4263-8627-0C1546F9BFFD}" srcId="{06FDC3BC-D033-45AB-9EB6-A7C45BCB6B38}" destId="{500431A8-10F8-49D1-8B45-612B3E1A8B7E}" srcOrd="0" destOrd="0" parTransId="{33E2C2DF-4043-4CA4-8F5A-F17A730BDAB3}" sibTransId="{F667323A-E1D9-4CF4-B17B-1A42B16A0835}"/>
    <dgm:cxn modelId="{82290D4D-2346-4E6C-B254-B9EAA4D01A23}" srcId="{20928AAA-F457-4A09-8AAC-A82210983FBE}" destId="{9C6534A9-4C27-4998-80A5-DF23882CAE25}" srcOrd="0" destOrd="0" parTransId="{0AA7231B-9394-4732-A7BE-3EB3CF2F8D70}" sibTransId="{83B69D46-737C-4589-B359-6BD9DD58BC91}"/>
    <dgm:cxn modelId="{07030C4E-4D62-4240-B10F-E41B801C763E}" srcId="{03738E35-4243-4E7D-A93F-C07DA3901E78}" destId="{34C8CD19-04E2-4488-965F-DC841C470D45}" srcOrd="0" destOrd="0" parTransId="{CD5F7DE2-2AD1-4CE8-AAC7-AD9C8E180CEA}" sibTransId="{7CE5955C-EC28-4D1B-9459-0C5458B1797D}"/>
    <dgm:cxn modelId="{BA476174-221B-4A3D-B4E2-5FCC084B59D3}" srcId="{44D67ED0-6EEA-48F6-A9C1-BE754AABC76A}" destId="{20928AAA-F457-4A09-8AAC-A82210983FBE}" srcOrd="1" destOrd="0" parTransId="{915085CE-2C78-4B64-8FF4-E48DB7BD55D2}" sibTransId="{EB5D5454-A5E9-4E37-B514-DFC5324A66C0}"/>
    <dgm:cxn modelId="{6D78A77D-E8C3-44F7-BA7A-2EB94AAF655C}" type="presOf" srcId="{9C6534A9-4C27-4998-80A5-DF23882CAE25}" destId="{3A73CBFE-397D-467A-A65B-E19FAB2953BB}" srcOrd="0" destOrd="0" presId="urn:microsoft.com/office/officeart/2017/3/layout/HorizontalPathTimeline#2"/>
    <dgm:cxn modelId="{0D49E980-DE7B-46C8-A240-0AF3E38E1055}" srcId="{AE62509E-8FD5-4BC0-8484-49407DA07B2D}" destId="{54A260F9-80FA-4E2A-BE87-2C0670B83857}" srcOrd="0" destOrd="0" parTransId="{3E4E3177-8F1B-40ED-B20A-6A6F0041E180}" sibTransId="{BA9E60E0-CF2E-4096-A9F4-556713DB9AE4}"/>
    <dgm:cxn modelId="{4746DDBA-39D9-4779-AA84-9E67056DD78D}" type="presOf" srcId="{20928AAA-F457-4A09-8AAC-A82210983FBE}" destId="{730471FC-8FAF-49B2-8F42-63D391F759BE}" srcOrd="0" destOrd="0" presId="urn:microsoft.com/office/officeart/2017/3/layout/HorizontalPathTimeline#2"/>
    <dgm:cxn modelId="{E41AD5BE-76F3-4A9E-8059-7FC968661703}" srcId="{44D67ED0-6EEA-48F6-A9C1-BE754AABC76A}" destId="{03738E35-4243-4E7D-A93F-C07DA3901E78}" srcOrd="2" destOrd="0" parTransId="{DABBAF6C-D1C9-42E1-B928-5ACDE3D21AB0}" sibTransId="{6BF5896A-A334-45B0-B451-09159F55B184}"/>
    <dgm:cxn modelId="{8E29C2C0-0274-4EA3-9FF2-BC466EA71A55}" type="presOf" srcId="{54A260F9-80FA-4E2A-BE87-2C0670B83857}" destId="{408DCC00-CC60-4F76-9C61-F00E7DBFC778}" srcOrd="0" destOrd="0" presId="urn:microsoft.com/office/officeart/2017/3/layout/HorizontalPathTimeline#2"/>
    <dgm:cxn modelId="{F02F5BC1-ADCB-49B8-8B9B-A880FE3F3007}" type="presOf" srcId="{03738E35-4243-4E7D-A93F-C07DA3901E78}" destId="{7605329C-2B32-4CD7-9B69-1B3DAB88562E}" srcOrd="0" destOrd="0" presId="urn:microsoft.com/office/officeart/2017/3/layout/HorizontalPathTimeline#2"/>
    <dgm:cxn modelId="{8B22CAC4-50C4-49FF-9FBB-3928257695F0}" type="presOf" srcId="{500431A8-10F8-49D1-8B45-612B3E1A8B7E}" destId="{98D787F2-3566-4B4B-934F-5C8EBFBD3E56}" srcOrd="0" destOrd="0" presId="urn:microsoft.com/office/officeart/2017/3/layout/HorizontalPathTimeline#2"/>
    <dgm:cxn modelId="{FB22A1C5-F573-4FC4-BF5E-BFBDF858D131}" type="presOf" srcId="{AE62509E-8FD5-4BC0-8484-49407DA07B2D}" destId="{5C96A5F5-16B2-4AEA-9591-B66C220F4A65}" srcOrd="0" destOrd="0" presId="urn:microsoft.com/office/officeart/2017/3/layout/HorizontalPathTimeline#2"/>
    <dgm:cxn modelId="{B681E0E7-0B3A-4DB8-BF19-F9AE0E1C787B}" srcId="{44D67ED0-6EEA-48F6-A9C1-BE754AABC76A}" destId="{AE62509E-8FD5-4BC0-8484-49407DA07B2D}" srcOrd="0" destOrd="0" parTransId="{8F2C679D-77AF-46F9-9ACE-1E1D440B1883}" sibTransId="{5C2CB4AF-F88D-4FBE-A40E-0CC048A23B9E}"/>
    <dgm:cxn modelId="{1026F4ED-44C6-4CD3-8FB3-A4584BF8D120}" srcId="{9EDAF963-6421-41D1-B581-2F79B34A655B}" destId="{A35B6065-1624-4504-8183-35EBAF5B32C7}" srcOrd="0" destOrd="0" parTransId="{58663D7E-37B2-4D0E-9CAC-43E35AD81FFE}" sibTransId="{DC52FD48-DA2D-4E05-8EAC-F1B603486682}"/>
    <dgm:cxn modelId="{149B274D-97B1-4D7D-8606-A060E69D9396}" type="presParOf" srcId="{93C358AC-5BA0-4CB6-B22F-1B95FA53D0F3}" destId="{9F83E70B-EE6D-407B-8E1F-FE26817B3B1D}" srcOrd="0" destOrd="0" presId="urn:microsoft.com/office/officeart/2017/3/layout/HorizontalPathTimeline#2"/>
    <dgm:cxn modelId="{9C64AB4C-6C50-4B98-94C3-1FB3A10037C8}" type="presParOf" srcId="{93C358AC-5BA0-4CB6-B22F-1B95FA53D0F3}" destId="{EE6F6E1A-AC88-44BD-8034-0C2734A7943C}" srcOrd="1" destOrd="0" presId="urn:microsoft.com/office/officeart/2017/3/layout/HorizontalPathTimeline#2"/>
    <dgm:cxn modelId="{1FD49278-35FB-4A87-8037-150A03088969}" type="presParOf" srcId="{EE6F6E1A-AC88-44BD-8034-0C2734A7943C}" destId="{27CC3FEA-4989-4FE6-A03A-48D0F90DB146}" srcOrd="0" destOrd="0" presId="urn:microsoft.com/office/officeart/2017/3/layout/HorizontalPathTimeline#2"/>
    <dgm:cxn modelId="{0FDCEE2C-9049-4A7D-A4AD-A3FAB2668504}" type="presParOf" srcId="{27CC3FEA-4989-4FE6-A03A-48D0F90DB146}" destId="{B3AC6DBE-85B6-4AF3-BADF-7E1E82B735CC}" srcOrd="0" destOrd="0" presId="urn:microsoft.com/office/officeart/2017/3/layout/HorizontalPathTimeline#2"/>
    <dgm:cxn modelId="{BD07AC6A-3A2F-47FE-9350-7DA4A29DB905}" type="presParOf" srcId="{27CC3FEA-4989-4FE6-A03A-48D0F90DB146}" destId="{EAA550E8-D286-40B4-9B20-40DE0FCA02CE}" srcOrd="1" destOrd="0" presId="urn:microsoft.com/office/officeart/2017/3/layout/HorizontalPathTimeline#2"/>
    <dgm:cxn modelId="{4EF19140-CE0B-4443-9D3C-912EE4A13BBB}" type="presParOf" srcId="{27CC3FEA-4989-4FE6-A03A-48D0F90DB146}" destId="{13B6FF8E-261C-4941-9C10-4D13C6F1D5E7}" srcOrd="2" destOrd="0" presId="urn:microsoft.com/office/officeart/2017/3/layout/HorizontalPathTimeline#2"/>
    <dgm:cxn modelId="{BF1AB424-047D-439E-A52A-C93F108309A7}" type="presParOf" srcId="{27CC3FEA-4989-4FE6-A03A-48D0F90DB146}" destId="{408DCC00-CC60-4F76-9C61-F00E7DBFC778}" srcOrd="3" destOrd="0" presId="urn:microsoft.com/office/officeart/2017/3/layout/HorizontalPathTimeline#2"/>
    <dgm:cxn modelId="{27C26064-6724-421D-AD07-4F8CD8E80135}" type="presParOf" srcId="{27CC3FEA-4989-4FE6-A03A-48D0F90DB146}" destId="{5C96A5F5-16B2-4AEA-9591-B66C220F4A65}" srcOrd="4" destOrd="0" presId="urn:microsoft.com/office/officeart/2017/3/layout/HorizontalPathTimeline#2"/>
    <dgm:cxn modelId="{292F4599-0304-4E05-BAB2-EE49D095460E}" type="presParOf" srcId="{27CC3FEA-4989-4FE6-A03A-48D0F90DB146}" destId="{22931EBF-FF0E-4476-B965-7C4CFFC57D5D}" srcOrd="5" destOrd="0" presId="urn:microsoft.com/office/officeart/2017/3/layout/HorizontalPathTimeline#2"/>
    <dgm:cxn modelId="{8392B015-2B04-43E7-9510-B7789EEB7846}" type="presParOf" srcId="{EE6F6E1A-AC88-44BD-8034-0C2734A7943C}" destId="{E3B24336-549D-49F0-9359-D66050EB5874}" srcOrd="1" destOrd="0" presId="urn:microsoft.com/office/officeart/2017/3/layout/HorizontalPathTimeline#2"/>
    <dgm:cxn modelId="{B4F8EBC0-FB8F-4814-B17C-8A8160450CE9}" type="presParOf" srcId="{EE6F6E1A-AC88-44BD-8034-0C2734A7943C}" destId="{8BD40F87-7EF8-4BE4-972F-FA3FE5A18736}" srcOrd="2" destOrd="0" presId="urn:microsoft.com/office/officeart/2017/3/layout/HorizontalPathTimeline#2"/>
    <dgm:cxn modelId="{BDBA57D5-9585-44EE-8137-B662DD0CCB3D}" type="presParOf" srcId="{8BD40F87-7EF8-4BE4-972F-FA3FE5A18736}" destId="{F34C40A7-6131-4EF1-9887-E7EEA86D1562}" srcOrd="0" destOrd="0" presId="urn:microsoft.com/office/officeart/2017/3/layout/HorizontalPathTimeline#2"/>
    <dgm:cxn modelId="{A58D608F-ECC9-4F53-924C-CA1FA9876CB6}" type="presParOf" srcId="{8BD40F87-7EF8-4BE4-972F-FA3FE5A18736}" destId="{14186A17-7B9F-4674-AD57-FF0C87A3CB32}" srcOrd="1" destOrd="0" presId="urn:microsoft.com/office/officeart/2017/3/layout/HorizontalPathTimeline#2"/>
    <dgm:cxn modelId="{35DB642F-8986-4C8A-8727-43F26FC8D8C5}" type="presParOf" srcId="{8BD40F87-7EF8-4BE4-972F-FA3FE5A18736}" destId="{975F3CEC-6BAC-4EFC-B44F-278583CEC78C}" srcOrd="2" destOrd="0" presId="urn:microsoft.com/office/officeart/2017/3/layout/HorizontalPathTimeline#2"/>
    <dgm:cxn modelId="{5F763E16-0EC2-45FD-9E65-98D18623BFAC}" type="presParOf" srcId="{8BD40F87-7EF8-4BE4-972F-FA3FE5A18736}" destId="{3A73CBFE-397D-467A-A65B-E19FAB2953BB}" srcOrd="3" destOrd="0" presId="urn:microsoft.com/office/officeart/2017/3/layout/HorizontalPathTimeline#2"/>
    <dgm:cxn modelId="{756051C9-E47D-483A-A215-FDD1F893B06F}" type="presParOf" srcId="{8BD40F87-7EF8-4BE4-972F-FA3FE5A18736}" destId="{730471FC-8FAF-49B2-8F42-63D391F759BE}" srcOrd="4" destOrd="0" presId="urn:microsoft.com/office/officeart/2017/3/layout/HorizontalPathTimeline#2"/>
    <dgm:cxn modelId="{5BE04A7E-2CB3-4EBF-92EC-859AF2F0516B}" type="presParOf" srcId="{8BD40F87-7EF8-4BE4-972F-FA3FE5A18736}" destId="{E5B7BEAE-1C65-4A3E-9D69-CA6F92F97FF3}" srcOrd="5" destOrd="0" presId="urn:microsoft.com/office/officeart/2017/3/layout/HorizontalPathTimeline#2"/>
    <dgm:cxn modelId="{DA44D99E-95F4-455B-924A-281175A3046A}" type="presParOf" srcId="{EE6F6E1A-AC88-44BD-8034-0C2734A7943C}" destId="{1BC83304-6330-4FF6-994A-D02AC933FCB6}" srcOrd="3" destOrd="0" presId="urn:microsoft.com/office/officeart/2017/3/layout/HorizontalPathTimeline#2"/>
    <dgm:cxn modelId="{DDACE856-1745-4149-B5B3-4C4B7FF09D1D}" type="presParOf" srcId="{EE6F6E1A-AC88-44BD-8034-0C2734A7943C}" destId="{8D6C0F72-35C7-4FDF-BDAC-4FF565A33A17}" srcOrd="4" destOrd="0" presId="urn:microsoft.com/office/officeart/2017/3/layout/HorizontalPathTimeline#2"/>
    <dgm:cxn modelId="{A02D9B70-41D7-496D-956C-A57245DB7C97}" type="presParOf" srcId="{8D6C0F72-35C7-4FDF-BDAC-4FF565A33A17}" destId="{79B0CEDC-0005-4ACE-AB25-DB9533DC85C2}" srcOrd="0" destOrd="0" presId="urn:microsoft.com/office/officeart/2017/3/layout/HorizontalPathTimeline#2"/>
    <dgm:cxn modelId="{A40BF6BD-D76C-49F7-AFD2-3BBED3A0034D}" type="presParOf" srcId="{8D6C0F72-35C7-4FDF-BDAC-4FF565A33A17}" destId="{F1C3FD7B-71E0-4012-B7CE-2C80433ED975}" srcOrd="1" destOrd="0" presId="urn:microsoft.com/office/officeart/2017/3/layout/HorizontalPathTimeline#2"/>
    <dgm:cxn modelId="{FD0F136A-2C48-4E26-B042-74A913D58944}" type="presParOf" srcId="{8D6C0F72-35C7-4FDF-BDAC-4FF565A33A17}" destId="{8D7DE9DA-72BE-42E6-8909-E3D0EB4CA475}" srcOrd="2" destOrd="0" presId="urn:microsoft.com/office/officeart/2017/3/layout/HorizontalPathTimeline#2"/>
    <dgm:cxn modelId="{C87FB66A-D457-4ABE-9A01-18B0288F7603}" type="presParOf" srcId="{8D6C0F72-35C7-4FDF-BDAC-4FF565A33A17}" destId="{2467EBEC-ACAC-4EF4-B856-39067B4D928B}" srcOrd="3" destOrd="0" presId="urn:microsoft.com/office/officeart/2017/3/layout/HorizontalPathTimeline#2"/>
    <dgm:cxn modelId="{FC2E878F-005A-4C2D-BDCB-A15D56AFD437}" type="presParOf" srcId="{8D6C0F72-35C7-4FDF-BDAC-4FF565A33A17}" destId="{7605329C-2B32-4CD7-9B69-1B3DAB88562E}" srcOrd="4" destOrd="0" presId="urn:microsoft.com/office/officeart/2017/3/layout/HorizontalPathTimeline#2"/>
    <dgm:cxn modelId="{91A72D46-162A-44DF-8333-8CF3D7F18806}" type="presParOf" srcId="{8D6C0F72-35C7-4FDF-BDAC-4FF565A33A17}" destId="{E4D18DE3-4D68-4CCA-A662-044FD68AA3B7}" srcOrd="5" destOrd="0" presId="urn:microsoft.com/office/officeart/2017/3/layout/HorizontalPathTimeline#2"/>
    <dgm:cxn modelId="{55D4590A-17B1-4D23-BD2A-0A917ED41DF8}" type="presParOf" srcId="{EE6F6E1A-AC88-44BD-8034-0C2734A7943C}" destId="{E17860F2-27FB-497F-B5FF-0D9A9A3F8F3C}" srcOrd="5" destOrd="0" presId="urn:microsoft.com/office/officeart/2017/3/layout/HorizontalPathTimeline#2"/>
    <dgm:cxn modelId="{C060EC36-2D52-4E74-B2FF-D6AEDCEA39CF}" type="presParOf" srcId="{EE6F6E1A-AC88-44BD-8034-0C2734A7943C}" destId="{6DBCD425-4B34-4A04-996A-F488EA345CEB}" srcOrd="6" destOrd="0" presId="urn:microsoft.com/office/officeart/2017/3/layout/HorizontalPathTimeline#2"/>
    <dgm:cxn modelId="{5B8FAFCD-0337-481A-A515-5E2208BAA43B}" type="presParOf" srcId="{6DBCD425-4B34-4A04-996A-F488EA345CEB}" destId="{3FE75B81-9D06-4F9F-BD87-C2A832B06693}" srcOrd="0" destOrd="0" presId="urn:microsoft.com/office/officeart/2017/3/layout/HorizontalPathTimeline#2"/>
    <dgm:cxn modelId="{CABF254E-8788-4460-820B-64E7C7068892}" type="presParOf" srcId="{6DBCD425-4B34-4A04-996A-F488EA345CEB}" destId="{49B749E6-BF6B-43D3-BC78-61C4A55E8F98}" srcOrd="1" destOrd="0" presId="urn:microsoft.com/office/officeart/2017/3/layout/HorizontalPathTimeline#2"/>
    <dgm:cxn modelId="{37E6E349-A2CC-4416-A736-033A307C692A}" type="presParOf" srcId="{6DBCD425-4B34-4A04-996A-F488EA345CEB}" destId="{1CD873BC-76D9-419E-8474-A0A73E62C271}" srcOrd="2" destOrd="0" presId="urn:microsoft.com/office/officeart/2017/3/layout/HorizontalPathTimeline#2"/>
    <dgm:cxn modelId="{2783BF52-F308-4311-8977-D73E36FDECBE}" type="presParOf" srcId="{6DBCD425-4B34-4A04-996A-F488EA345CEB}" destId="{98D787F2-3566-4B4B-934F-5C8EBFBD3E56}" srcOrd="3" destOrd="0" presId="urn:microsoft.com/office/officeart/2017/3/layout/HorizontalPathTimeline#2"/>
    <dgm:cxn modelId="{1A7CD4CD-D354-40D6-9BF7-EDDFC38776E3}" type="presParOf" srcId="{6DBCD425-4B34-4A04-996A-F488EA345CEB}" destId="{4C592FDC-E0AC-4F61-ACEF-1C00BD20E463}" srcOrd="4" destOrd="0" presId="urn:microsoft.com/office/officeart/2017/3/layout/HorizontalPathTimeline#2"/>
    <dgm:cxn modelId="{8BD74D04-C976-436D-A1FC-1AF4BD999F92}" type="presParOf" srcId="{6DBCD425-4B34-4A04-996A-F488EA345CEB}" destId="{36256BC0-1AE2-4345-A906-E5061A4DB427}" srcOrd="5" destOrd="0" presId="urn:microsoft.com/office/officeart/2017/3/layout/HorizontalPathTimeline#2"/>
    <dgm:cxn modelId="{FBDC4D6F-B0E6-4ADF-96F2-8BCE7E426D7F}" type="presParOf" srcId="{EE6F6E1A-AC88-44BD-8034-0C2734A7943C}" destId="{3692401C-5BC2-4EFB-8617-4BA7EEEA3BA8}" srcOrd="7" destOrd="0" presId="urn:microsoft.com/office/officeart/2017/3/layout/HorizontalPathTimeline#2"/>
    <dgm:cxn modelId="{E61E6255-6640-4A2D-851E-FD5F56E3F981}" type="presParOf" srcId="{EE6F6E1A-AC88-44BD-8034-0C2734A7943C}" destId="{E4F95361-E3A6-4C17-B7E8-D7E8059058E1}" srcOrd="8" destOrd="0" presId="urn:microsoft.com/office/officeart/2017/3/layout/HorizontalPathTimeline#2"/>
    <dgm:cxn modelId="{DA6B659C-126E-403E-AF8C-00475CED2E99}" type="presParOf" srcId="{E4F95361-E3A6-4C17-B7E8-D7E8059058E1}" destId="{7C951B90-1017-4E6B-808F-061A18AC976C}" srcOrd="0" destOrd="0" presId="urn:microsoft.com/office/officeart/2017/3/layout/HorizontalPathTimeline#2"/>
    <dgm:cxn modelId="{873B5496-8CB4-4627-B2A3-D545C912336C}" type="presParOf" srcId="{E4F95361-E3A6-4C17-B7E8-D7E8059058E1}" destId="{DE3E8A8B-9693-4833-9262-AF7EC983C5C1}" srcOrd="1" destOrd="0" presId="urn:microsoft.com/office/officeart/2017/3/layout/HorizontalPathTimeline#2"/>
    <dgm:cxn modelId="{4F62F065-CE32-4D6B-8205-8257A5939B65}" type="presParOf" srcId="{E4F95361-E3A6-4C17-B7E8-D7E8059058E1}" destId="{A46E7037-222C-45A0-A0DF-8C6B5DD443BF}" srcOrd="2" destOrd="0" presId="urn:microsoft.com/office/officeart/2017/3/layout/HorizontalPathTimeline#2"/>
    <dgm:cxn modelId="{27AB7A67-2379-411F-8D91-773913F1B3C5}" type="presParOf" srcId="{E4F95361-E3A6-4C17-B7E8-D7E8059058E1}" destId="{3FE1CF47-3984-4A03-8FA5-32EF57C9F592}" srcOrd="3" destOrd="0" presId="urn:microsoft.com/office/officeart/2017/3/layout/HorizontalPathTimeline#2"/>
    <dgm:cxn modelId="{8D2A91AE-8E0E-486B-8990-4E0C0780260D}" type="presParOf" srcId="{E4F95361-E3A6-4C17-B7E8-D7E8059058E1}" destId="{85B18390-D674-4D1A-A88C-77F65C5E0FA0}" srcOrd="4" destOrd="0" presId="urn:microsoft.com/office/officeart/2017/3/layout/HorizontalPathTimeline#2"/>
    <dgm:cxn modelId="{EBFDD04A-3EC6-47AB-ABC9-C50AE2529D89}" type="presParOf" srcId="{E4F95361-E3A6-4C17-B7E8-D7E8059058E1}" destId="{A722EF93-B85C-4140-B98F-F5D492BD70D3}" srcOrd="5" destOrd="0" presId="urn:microsoft.com/office/officeart/2017/3/layout/HorizontalPathTimelin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3E70B-EE6D-407B-8E1F-FE26817B3B1D}">
      <dsp:nvSpPr>
        <dsp:cNvPr id="0" name=""/>
        <dsp:cNvSpPr/>
      </dsp:nvSpPr>
      <dsp:spPr>
        <a:xfrm>
          <a:off x="0" y="1844228"/>
          <a:ext cx="10058399" cy="1536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A550E8-D286-40B4-9B20-40DE0FCA02CE}">
      <dsp:nvSpPr>
        <dsp:cNvPr id="0" name=""/>
        <dsp:cNvSpPr/>
      </dsp:nvSpPr>
      <dsp:spPr>
        <a:xfrm>
          <a:off x="1649866" y="1184340"/>
          <a:ext cx="0" cy="803007"/>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408DCC00-CC60-4F76-9C61-F00E7DBFC778}">
      <dsp:nvSpPr>
        <dsp:cNvPr id="0" name=""/>
        <dsp:cNvSpPr/>
      </dsp:nvSpPr>
      <dsp:spPr>
        <a:xfrm>
          <a:off x="67447" y="-29776"/>
          <a:ext cx="3164838" cy="131017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098" tIns="71431" rIns="142098" bIns="71431" numCol="1" spcCol="1270" anchor="ctr" anchorCtr="0">
          <a:noAutofit/>
        </a:bodyPr>
        <a:lstStyle/>
        <a:p>
          <a:pPr marL="0" lvl="0" indent="0" algn="ctr" defTabSz="533400">
            <a:lnSpc>
              <a:spcPct val="90000"/>
            </a:lnSpc>
            <a:spcBef>
              <a:spcPct val="0"/>
            </a:spcBef>
            <a:spcAft>
              <a:spcPct val="35000"/>
            </a:spcAft>
            <a:buNone/>
          </a:pPr>
          <a:r>
            <a:rPr lang="en-US" sz="1200" b="0" i="0" u="none" kern="1200" dirty="0"/>
            <a:t>First Year feasibility trial ends</a:t>
          </a:r>
        </a:p>
        <a:p>
          <a:pPr marL="0" lvl="0" indent="0" algn="ctr" defTabSz="533400">
            <a:lnSpc>
              <a:spcPct val="90000"/>
            </a:lnSpc>
            <a:spcBef>
              <a:spcPct val="0"/>
            </a:spcBef>
            <a:spcAft>
              <a:spcPct val="35000"/>
            </a:spcAft>
            <a:buNone/>
          </a:pPr>
          <a:endParaRPr lang="en-US" sz="1200" b="0" i="0" u="none" kern="1200" dirty="0"/>
        </a:p>
        <a:p>
          <a:pPr marL="0" lvl="0" indent="0" algn="ctr" defTabSz="533400">
            <a:lnSpc>
              <a:spcPct val="90000"/>
            </a:lnSpc>
            <a:spcBef>
              <a:spcPct val="0"/>
            </a:spcBef>
            <a:spcAft>
              <a:spcPct val="35000"/>
            </a:spcAft>
            <a:buNone/>
          </a:pPr>
          <a:r>
            <a:rPr lang="en-US" sz="1200" b="0" i="0" u="none" kern="1200" dirty="0"/>
            <a:t>Problem Solving for Measure Administration Issues</a:t>
          </a:r>
        </a:p>
        <a:p>
          <a:pPr marL="0" lvl="0" indent="0" algn="ctr" defTabSz="533400">
            <a:lnSpc>
              <a:spcPct val="90000"/>
            </a:lnSpc>
            <a:spcBef>
              <a:spcPct val="0"/>
            </a:spcBef>
            <a:spcAft>
              <a:spcPct val="35000"/>
            </a:spcAft>
            <a:buNone/>
          </a:pPr>
          <a:endParaRPr lang="en-US" sz="1200" b="0" i="0" u="none" kern="1200" dirty="0"/>
        </a:p>
        <a:p>
          <a:pPr marL="0" lvl="0" indent="0" algn="ctr" defTabSz="533400">
            <a:lnSpc>
              <a:spcPct val="90000"/>
            </a:lnSpc>
            <a:spcBef>
              <a:spcPct val="0"/>
            </a:spcBef>
            <a:spcAft>
              <a:spcPct val="35000"/>
            </a:spcAft>
            <a:buNone/>
          </a:pPr>
          <a:r>
            <a:rPr lang="en-US" sz="1200" b="0" i="0" u="none" kern="1200" dirty="0"/>
            <a:t>Expanded Recruitment Base</a:t>
          </a:r>
          <a:endParaRPr lang="en-US" sz="1200" kern="1200" dirty="0"/>
        </a:p>
      </dsp:txBody>
      <dsp:txXfrm>
        <a:off x="67447" y="-29776"/>
        <a:ext cx="3164838" cy="1310170"/>
      </dsp:txXfrm>
    </dsp:sp>
    <dsp:sp modelId="{5C96A5F5-16B2-4AEA-9591-B66C220F4A65}">
      <dsp:nvSpPr>
        <dsp:cNvPr id="0" name=""/>
        <dsp:cNvSpPr/>
      </dsp:nvSpPr>
      <dsp:spPr>
        <a:xfrm>
          <a:off x="342082" y="2093007"/>
          <a:ext cx="2615568" cy="434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pPr>
          <a:r>
            <a:rPr lang="en-US" sz="1800" kern="1200" dirty="0"/>
            <a:t>May 22’</a:t>
          </a:r>
          <a:endParaRPr lang="en-US" sz="2000" kern="1200" dirty="0"/>
        </a:p>
      </dsp:txBody>
      <dsp:txXfrm>
        <a:off x="342082" y="2093007"/>
        <a:ext cx="2615568" cy="434162"/>
      </dsp:txXfrm>
    </dsp:sp>
    <dsp:sp modelId="{B3AC6DBE-85B6-4AF3-BADF-7E1E82B735CC}">
      <dsp:nvSpPr>
        <dsp:cNvPr id="0" name=""/>
        <dsp:cNvSpPr/>
      </dsp:nvSpPr>
      <dsp:spPr>
        <a:xfrm>
          <a:off x="1597037" y="1898018"/>
          <a:ext cx="105658" cy="10565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186A17-7B9F-4674-AD57-FF0C87A3CB32}">
      <dsp:nvSpPr>
        <dsp:cNvPr id="0" name=""/>
        <dsp:cNvSpPr/>
      </dsp:nvSpPr>
      <dsp:spPr>
        <a:xfrm>
          <a:off x="3394469" y="1856055"/>
          <a:ext cx="0" cy="803007"/>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3A73CBFE-397D-467A-A65B-E19FAB2953BB}">
      <dsp:nvSpPr>
        <dsp:cNvPr id="0" name=""/>
        <dsp:cNvSpPr/>
      </dsp:nvSpPr>
      <dsp:spPr>
        <a:xfrm>
          <a:off x="1649866" y="2563129"/>
          <a:ext cx="3489205" cy="130752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098" tIns="71287" rIns="142098" bIns="71287" numCol="1" spcCol="1270" anchor="ctr" anchorCtr="0">
          <a:noAutofit/>
        </a:bodyPr>
        <a:lstStyle/>
        <a:p>
          <a:pPr marL="0" lvl="0" indent="0" algn="ctr" defTabSz="533400">
            <a:lnSpc>
              <a:spcPct val="90000"/>
            </a:lnSpc>
            <a:spcBef>
              <a:spcPct val="0"/>
            </a:spcBef>
            <a:spcAft>
              <a:spcPct val="35000"/>
            </a:spcAft>
            <a:buNone/>
          </a:pPr>
          <a:r>
            <a:rPr lang="en-US" sz="1200" b="0" i="0" u="none" kern="1200" dirty="0"/>
            <a:t>2</a:t>
          </a:r>
          <a:r>
            <a:rPr lang="en-US" sz="1200" b="0" i="0" u="none" kern="1200" baseline="30000" dirty="0"/>
            <a:t>nd</a:t>
          </a:r>
          <a:r>
            <a:rPr lang="en-US" sz="1200" b="0" i="0" u="none" kern="1200" dirty="0"/>
            <a:t> Wave of summer data collection Starts</a:t>
          </a:r>
        </a:p>
        <a:p>
          <a:pPr marL="0" lvl="0" indent="0" algn="ctr" defTabSz="533400">
            <a:lnSpc>
              <a:spcPct val="90000"/>
            </a:lnSpc>
            <a:spcBef>
              <a:spcPct val="0"/>
            </a:spcBef>
            <a:spcAft>
              <a:spcPct val="35000"/>
            </a:spcAft>
            <a:buNone/>
          </a:pPr>
          <a:endParaRPr lang="en-US" sz="1200" b="0" i="0" u="none" kern="1200" dirty="0"/>
        </a:p>
        <a:p>
          <a:pPr marL="0" lvl="0" indent="0" algn="ctr" defTabSz="533400">
            <a:lnSpc>
              <a:spcPct val="90000"/>
            </a:lnSpc>
            <a:spcBef>
              <a:spcPct val="0"/>
            </a:spcBef>
            <a:spcAft>
              <a:spcPct val="35000"/>
            </a:spcAft>
            <a:buNone/>
          </a:pPr>
          <a:r>
            <a:rPr lang="en-US" sz="1200" b="0" i="0" u="none" kern="1200" dirty="0"/>
            <a:t>16 clinicians, up to 4 clients each at a time during each of two summer semesters</a:t>
          </a:r>
        </a:p>
        <a:p>
          <a:pPr marL="0" lvl="0" indent="0" algn="ctr" defTabSz="533400">
            <a:lnSpc>
              <a:spcPct val="90000"/>
            </a:lnSpc>
            <a:spcBef>
              <a:spcPct val="0"/>
            </a:spcBef>
            <a:spcAft>
              <a:spcPct val="35000"/>
            </a:spcAft>
            <a:buNone/>
          </a:pPr>
          <a:r>
            <a:rPr lang="en-US" sz="1200" i="1" kern="1200" dirty="0"/>
            <a:t>n = 89 pre-screened and started June 1</a:t>
          </a:r>
          <a:r>
            <a:rPr lang="en-US" sz="1200" i="1" kern="1200" baseline="30000" dirty="0"/>
            <a:t>st</a:t>
          </a:r>
          <a:r>
            <a:rPr lang="en-US" sz="1200" i="1" kern="1200" dirty="0"/>
            <a:t> </a:t>
          </a:r>
        </a:p>
      </dsp:txBody>
      <dsp:txXfrm>
        <a:off x="1649866" y="2563129"/>
        <a:ext cx="3489205" cy="1307529"/>
      </dsp:txXfrm>
    </dsp:sp>
    <dsp:sp modelId="{730471FC-8FAF-49B2-8F42-63D391F759BE}">
      <dsp:nvSpPr>
        <dsp:cNvPr id="0" name=""/>
        <dsp:cNvSpPr/>
      </dsp:nvSpPr>
      <dsp:spPr>
        <a:xfrm>
          <a:off x="2086685" y="1316234"/>
          <a:ext cx="2615568" cy="434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pPr>
          <a:r>
            <a:rPr lang="en-US" sz="1800" kern="1200" dirty="0"/>
            <a:t>June 22’</a:t>
          </a:r>
          <a:endParaRPr lang="en-US" sz="2000" kern="1200" dirty="0"/>
        </a:p>
      </dsp:txBody>
      <dsp:txXfrm>
        <a:off x="2086685" y="1316234"/>
        <a:ext cx="2615568" cy="434162"/>
      </dsp:txXfrm>
    </dsp:sp>
    <dsp:sp modelId="{F34C40A7-6131-4EF1-9887-E7EEA86D1562}">
      <dsp:nvSpPr>
        <dsp:cNvPr id="0" name=""/>
        <dsp:cNvSpPr/>
      </dsp:nvSpPr>
      <dsp:spPr>
        <a:xfrm>
          <a:off x="3336225" y="1839726"/>
          <a:ext cx="116488" cy="10565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C3FD7B-71E0-4012-B7CE-2C80433ED975}">
      <dsp:nvSpPr>
        <dsp:cNvPr id="0" name=""/>
        <dsp:cNvSpPr/>
      </dsp:nvSpPr>
      <dsp:spPr>
        <a:xfrm>
          <a:off x="5139072" y="1154563"/>
          <a:ext cx="0" cy="803007"/>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2467EBEC-ACAC-4EF4-B856-39067B4D928B}">
      <dsp:nvSpPr>
        <dsp:cNvPr id="0" name=""/>
        <dsp:cNvSpPr/>
      </dsp:nvSpPr>
      <dsp:spPr>
        <a:xfrm>
          <a:off x="3892530" y="229876"/>
          <a:ext cx="2042457" cy="100695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842" tIns="54900" rIns="119842" bIns="54900" numCol="1" spcCol="1270" anchor="ctr" anchorCtr="0">
          <a:noAutofit/>
        </a:bodyPr>
        <a:lstStyle/>
        <a:p>
          <a:pPr marL="0" lvl="0" indent="0" algn="ctr" defTabSz="533400">
            <a:lnSpc>
              <a:spcPct val="90000"/>
            </a:lnSpc>
            <a:spcBef>
              <a:spcPct val="0"/>
            </a:spcBef>
            <a:spcAft>
              <a:spcPct val="35000"/>
            </a:spcAft>
            <a:buNone/>
          </a:pPr>
          <a:r>
            <a:rPr lang="en-US" sz="1200" kern="1200" dirty="0"/>
            <a:t>2</a:t>
          </a:r>
          <a:r>
            <a:rPr lang="en-US" sz="1200" kern="1200" baseline="30000" dirty="0"/>
            <a:t>nd</a:t>
          </a:r>
          <a:r>
            <a:rPr lang="en-US" sz="1200" kern="1200" dirty="0"/>
            <a:t> Wave (Fall) of Data collection concludes</a:t>
          </a:r>
        </a:p>
        <a:p>
          <a:pPr marL="0" lvl="0" indent="0" algn="ctr" defTabSz="533400">
            <a:lnSpc>
              <a:spcPct val="90000"/>
            </a:lnSpc>
            <a:spcBef>
              <a:spcPct val="0"/>
            </a:spcBef>
            <a:spcAft>
              <a:spcPct val="35000"/>
            </a:spcAft>
            <a:buNone/>
          </a:pPr>
          <a:endParaRPr lang="en-US" sz="1200" kern="1200" dirty="0"/>
        </a:p>
        <a:p>
          <a:pPr marL="0" lvl="0" indent="0" algn="ctr" defTabSz="533400">
            <a:lnSpc>
              <a:spcPct val="90000"/>
            </a:lnSpc>
            <a:spcBef>
              <a:spcPct val="0"/>
            </a:spcBef>
            <a:spcAft>
              <a:spcPct val="35000"/>
            </a:spcAft>
            <a:buNone/>
          </a:pPr>
          <a:r>
            <a:rPr lang="en-US" sz="1200" kern="1200" dirty="0"/>
            <a:t>Anticipated 90 clients</a:t>
          </a:r>
        </a:p>
      </dsp:txBody>
      <dsp:txXfrm>
        <a:off x="3892530" y="229876"/>
        <a:ext cx="2042457" cy="1006958"/>
      </dsp:txXfrm>
    </dsp:sp>
    <dsp:sp modelId="{7605329C-2B32-4CD7-9B69-1B3DAB88562E}">
      <dsp:nvSpPr>
        <dsp:cNvPr id="0" name=""/>
        <dsp:cNvSpPr/>
      </dsp:nvSpPr>
      <dsp:spPr>
        <a:xfrm>
          <a:off x="3831287" y="2063230"/>
          <a:ext cx="2615568" cy="434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pPr>
          <a:r>
            <a:rPr lang="en-US" sz="1800" kern="1200" dirty="0"/>
            <a:t>December 22’</a:t>
          </a:r>
          <a:endParaRPr lang="en-US" sz="2400" kern="1200" dirty="0"/>
        </a:p>
      </dsp:txBody>
      <dsp:txXfrm>
        <a:off x="3831287" y="2063230"/>
        <a:ext cx="2615568" cy="434162"/>
      </dsp:txXfrm>
    </dsp:sp>
    <dsp:sp modelId="{79B0CEDC-0005-4ACE-AB25-DB9533DC85C2}">
      <dsp:nvSpPr>
        <dsp:cNvPr id="0" name=""/>
        <dsp:cNvSpPr/>
      </dsp:nvSpPr>
      <dsp:spPr>
        <a:xfrm>
          <a:off x="5105044" y="1868242"/>
          <a:ext cx="68054" cy="10565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B749E6-BF6B-43D3-BC78-61C4A55E8F98}">
      <dsp:nvSpPr>
        <dsp:cNvPr id="0" name=""/>
        <dsp:cNvSpPr/>
      </dsp:nvSpPr>
      <dsp:spPr>
        <a:xfrm>
          <a:off x="7126365" y="1884571"/>
          <a:ext cx="0" cy="803007"/>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98D787F2-3566-4B4B-934F-5C8EBFBD3E56}">
      <dsp:nvSpPr>
        <dsp:cNvPr id="0" name=""/>
        <dsp:cNvSpPr/>
      </dsp:nvSpPr>
      <dsp:spPr>
        <a:xfrm>
          <a:off x="5543946" y="2614889"/>
          <a:ext cx="3164838" cy="79615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098" tIns="43407" rIns="142098" bIns="43407" numCol="1" spcCol="1270" anchor="ctr" anchorCtr="0">
          <a:noAutofit/>
        </a:bodyPr>
        <a:lstStyle/>
        <a:p>
          <a:pPr marL="0" lvl="0" indent="0" algn="ctr" defTabSz="533400">
            <a:lnSpc>
              <a:spcPct val="90000"/>
            </a:lnSpc>
            <a:spcBef>
              <a:spcPct val="0"/>
            </a:spcBef>
            <a:spcAft>
              <a:spcPct val="35000"/>
            </a:spcAft>
            <a:buNone/>
          </a:pPr>
          <a:r>
            <a:rPr lang="en-US" sz="1200" kern="1200" dirty="0"/>
            <a:t>2</a:t>
          </a:r>
          <a:r>
            <a:rPr lang="en-US" sz="1200" kern="1200" baseline="30000" dirty="0"/>
            <a:t>nd</a:t>
          </a:r>
          <a:r>
            <a:rPr lang="en-US" sz="1200" kern="1200" dirty="0"/>
            <a:t> Wave Completed</a:t>
          </a:r>
        </a:p>
        <a:p>
          <a:pPr marL="0" lvl="0" indent="0" algn="ctr" defTabSz="533400">
            <a:lnSpc>
              <a:spcPct val="90000"/>
            </a:lnSpc>
            <a:spcBef>
              <a:spcPct val="0"/>
            </a:spcBef>
            <a:spcAft>
              <a:spcPct val="35000"/>
            </a:spcAft>
            <a:buNone/>
          </a:pPr>
          <a:endParaRPr lang="en-US" sz="1200" kern="1200" dirty="0"/>
        </a:p>
        <a:p>
          <a:pPr marL="0" lvl="0" indent="0" algn="ctr" defTabSz="533400">
            <a:lnSpc>
              <a:spcPct val="90000"/>
            </a:lnSpc>
            <a:spcBef>
              <a:spcPct val="0"/>
            </a:spcBef>
            <a:spcAft>
              <a:spcPct val="35000"/>
            </a:spcAft>
            <a:buNone/>
          </a:pPr>
          <a:r>
            <a:rPr lang="en-US" sz="1200" kern="1200" dirty="0"/>
            <a:t>Total Recruitment Anticipated = 250</a:t>
          </a:r>
        </a:p>
      </dsp:txBody>
      <dsp:txXfrm>
        <a:off x="5543946" y="2614889"/>
        <a:ext cx="3164838" cy="796156"/>
      </dsp:txXfrm>
    </dsp:sp>
    <dsp:sp modelId="{4C592FDC-E0AC-4F61-ACEF-1C00BD20E463}">
      <dsp:nvSpPr>
        <dsp:cNvPr id="0" name=""/>
        <dsp:cNvSpPr/>
      </dsp:nvSpPr>
      <dsp:spPr>
        <a:xfrm>
          <a:off x="5804211" y="1344750"/>
          <a:ext cx="2655325" cy="434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pPr>
          <a:r>
            <a:rPr lang="en-US" sz="1800" kern="1200" dirty="0"/>
            <a:t>May 23’</a:t>
          </a:r>
        </a:p>
      </dsp:txBody>
      <dsp:txXfrm>
        <a:off x="5804211" y="1344750"/>
        <a:ext cx="2655325" cy="434162"/>
      </dsp:txXfrm>
    </dsp:sp>
    <dsp:sp modelId="{3FE75B81-9D06-4F9F-BD87-C2A832B06693}">
      <dsp:nvSpPr>
        <dsp:cNvPr id="0" name=""/>
        <dsp:cNvSpPr/>
      </dsp:nvSpPr>
      <dsp:spPr>
        <a:xfrm>
          <a:off x="7073536" y="1868242"/>
          <a:ext cx="105658" cy="10565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3E8A8B-9693-4833-9262-AF7EC983C5C1}">
      <dsp:nvSpPr>
        <dsp:cNvPr id="0" name=""/>
        <dsp:cNvSpPr/>
      </dsp:nvSpPr>
      <dsp:spPr>
        <a:xfrm>
          <a:off x="8563718" y="1201455"/>
          <a:ext cx="0" cy="730007"/>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3FE1CF47-3984-4A03-8FA5-32EF57C9F592}">
      <dsp:nvSpPr>
        <dsp:cNvPr id="0" name=""/>
        <dsp:cNvSpPr/>
      </dsp:nvSpPr>
      <dsp:spPr>
        <a:xfrm>
          <a:off x="7069037" y="625133"/>
          <a:ext cx="2989362" cy="57632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098" tIns="34563" rIns="142098" bIns="34563" numCol="1" spcCol="1270" anchor="ctr" anchorCtr="0">
          <a:noAutofit/>
        </a:bodyPr>
        <a:lstStyle/>
        <a:p>
          <a:pPr marL="0" lvl="0" indent="0" algn="ctr" defTabSz="533400">
            <a:lnSpc>
              <a:spcPct val="90000"/>
            </a:lnSpc>
            <a:spcBef>
              <a:spcPct val="0"/>
            </a:spcBef>
            <a:spcAft>
              <a:spcPct val="35000"/>
            </a:spcAft>
            <a:buNone/>
          </a:pPr>
          <a:r>
            <a:rPr lang="en-US" sz="1200" b="0" i="0" u="none" kern="1200" dirty="0"/>
            <a:t>Initial Manuscripts Submitted</a:t>
          </a:r>
          <a:endParaRPr lang="en-US" sz="1200" kern="1200" dirty="0"/>
        </a:p>
      </dsp:txBody>
      <dsp:txXfrm>
        <a:off x="7069037" y="625133"/>
        <a:ext cx="2989362" cy="576321"/>
      </dsp:txXfrm>
    </dsp:sp>
    <dsp:sp modelId="{85B18390-D674-4D1A-A88C-77F65C5E0FA0}">
      <dsp:nvSpPr>
        <dsp:cNvPr id="0" name=""/>
        <dsp:cNvSpPr/>
      </dsp:nvSpPr>
      <dsp:spPr>
        <a:xfrm>
          <a:off x="7442831" y="2063230"/>
          <a:ext cx="2615568" cy="434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pPr>
          <a:r>
            <a:rPr lang="en-US" sz="1800" kern="1200" dirty="0"/>
            <a:t>December 23’</a:t>
          </a:r>
        </a:p>
      </dsp:txBody>
      <dsp:txXfrm>
        <a:off x="7442831" y="2063230"/>
        <a:ext cx="2615568" cy="434162"/>
      </dsp:txXfrm>
    </dsp:sp>
    <dsp:sp modelId="{7C951B90-1017-4E6B-808F-061A18AC976C}">
      <dsp:nvSpPr>
        <dsp:cNvPr id="0" name=""/>
        <dsp:cNvSpPr/>
      </dsp:nvSpPr>
      <dsp:spPr>
        <a:xfrm>
          <a:off x="8513818" y="1883435"/>
          <a:ext cx="99800" cy="9605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2">
  <dgm:title val="Horizontal Path Timeline"/>
  <dgm:desc val="Use to show a list of events in chronological order. The rectangular shape contains the description while the date is shown near the circular dot. It’s the perfect SmartArt for displaying large amount of text with a short date format."/>
  <dgm:catLst>
    <dgm:cat type="timeline" pri="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dir/>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asst0">
      <dgm:alg type="sp"/>
      <dgm:shape xmlns:r="http://schemas.openxmlformats.org/officeDocument/2006/relationships" type="rect" r:blip="">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6"/>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2TextContainer" refType="w" fact="0.88"/>
                <dgm:constr type="h" for="ch" forName="L2TextContainer" refType="h" fact="0.15"/>
                <dgm:constr type="h" for="ch" forName="L2TextContainer" refType="h" op="lte" fact="0.31"/>
                <dgm:constr type="b" for="ch" forName="L2TextContainer" refType="h" fact="0.31"/>
                <dgm:constr type="l" for="ch" forName="L2TextContainer" refType="w" fact="0.06"/>
                <dgm:constr type="w" for="ch" forName="ConnectLine"/>
                <dgm:constr type="l" for="ch" forName="ConnectLine" refType="w" fact="0.5"/>
                <dgm:constr type="h" for="ch" forName="ConnectLine" refType="h" fact="0.19"/>
                <dgm:constr type="t" for="ch" forName="ConnectLine" refType="h" fact="0.31"/>
                <dgm:constr type="w" for="ch" forName="FlexibleEmptyPlaceHolder" refType="w"/>
                <dgm:constr type="h" for="ch" forName="FlexibleEmptyPlaceHolder" refType="h" fact="0.16"/>
                <dgm:constr type="h" for="ch" forName="FlexibleEmptyPlaceHolder" refType="h" op="gte" fact="0.005"/>
                <dgm:constr type="t" for="ch" forName="FlexibleEmptyPlaceHolder" refType="h" fact="0"/>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L1TextContainer" refType="w" fact="0.8"/>
                <dgm:constr type="l" for="ch" forName="L1TextContainer" refType="w" fact="0.1"/>
                <dgm:constr type="t" for="ch" forName="L1TextContainer" refType="h" fact="0.537"/>
                <dgm:constr type="h" for="ch" forName="L1TextContainer" refType="h" fact="0.113"/>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EmptyPlaceHolder" refType="w"/>
                <dgm:constr type="h" for="ch" forName="EmptyPlaceHolder" refType="h" fact="0.35"/>
                <dgm:constr type="t" for="ch" forName="EmptyPlaceHolder" refType="h" fact="0"/>
                <dgm:constr type="w" for="ch" forName="FlexibleEmptyPlaceHolder" refType="w"/>
                <dgm:constr type="h" for="ch" forName="FlexibleEmptyPlaceHolder" refType="h" fact="0.16"/>
                <dgm:constr type="h" for="ch" forName="FlexibleEmptyPlaceHolder" refType="h" op="gte" fact="0.005"/>
                <dgm:constr type="b" for="ch" forName="FlexibleEmptyPlaceHolder" refType="h"/>
                <dgm:constr type="w" for="ch" forName="L1TextContainer" refType="w" fact="0.8"/>
                <dgm:constr type="l" for="ch" forName="L1TextContainer" refType="w" fact="0.1"/>
                <dgm:constr type="t" for="ch" forName="L1TextContainer" refType="h" fact="0.35"/>
                <dgm:constr type="h" for="ch" forName="L1TextContainer" refType="h" fact="0.113"/>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ConnectLine"/>
                <dgm:constr type="l" for="ch" forName="ConnectLine" refType="w" fact="0.5"/>
                <dgm:constr type="h" for="ch" forName="ConnectLine" refType="h" fact="0.19"/>
                <dgm:constr type="t" for="ch" forName="ConnectLine" refType="h" fact="0.5"/>
                <dgm:constr type="w" for="ch" forName="L2TextContainer" refType="w" fact="0.88"/>
                <dgm:constr type="h" for="ch" forName="L2TextContainer" refType="h" fact="0.15"/>
                <dgm:constr type="h" for="ch" forName="L2TextContainer" refType="h" op="lte" fact="0.31"/>
                <dgm:constr type="t" for="ch" forName="L2TextContainer" refType="h" fact="0.69"/>
                <dgm:constr type="l" for="ch" forName="L2TextContainer" refType="w" fact="0.06"/>
              </dgm:constrLst>
            </dgm:else>
          </dgm:choose>
          <dgm:layoutNode name="ConnectorPoint" styleLbl="fgAcc1" moveWith="L2TextContainer">
            <dgm:alg type="sp"/>
            <dgm:shape xmlns:r="http://schemas.openxmlformats.org/officeDocument/2006/relationships" type="ellipse" r:blip="" zOrderOff="10">
              <dgm:adjLst/>
            </dgm:shape>
            <dgm:presOf/>
            <dgm:constrLst/>
          </dgm:layoutNode>
          <dgm:layoutNode name="ConnectLine" styleLbl="alignNode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FlexibleEmptyPlaceHolder">
            <dgm:alg type="sp"/>
            <dgm:shape xmlns:r="http://schemas.openxmlformats.org/officeDocument/2006/relationships" r:blip="">
              <dgm:adjLst/>
            </dgm:shape>
            <dgm:presOf/>
            <dgm:constrLst/>
          </dgm:layoutNode>
          <dgm:layoutNode name="L2TextContainer" styleLbl="bgAcc1">
            <dgm:varLst>
              <dgm:chMax val="0"/>
              <dgm:chPref val="0"/>
              <dgm:bulletEnabled val="1"/>
            </dgm:varLst>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w" fact="0.14"/>
              <dgm:constr type="rMarg" refType="w" fact="0.14"/>
              <dgm:constr type="tMarg" refType="h" fact="0.17"/>
              <dgm:constr type="bMarg" refType="h" fact="0.17"/>
            </dgm:constrLst>
            <dgm:ruleLst>
              <dgm:rule type="h" val="INF" fact="NaN" max="NaN"/>
              <dgm:rule type="primFontSz" val="11" fact="NaN" max="NaN"/>
            </dgm:ruleLst>
          </dgm:layoutNod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RTLAlign" val="ctr"/>
                  <dgm:param type="parTxRTLAlign" val="ctr"/>
                </dgm:alg>
              </dgm:if>
              <dgm:else name="Name89">
                <dgm:alg type="tx">
                  <dgm:param type="txAnchorHorz" val="ctr"/>
                  <dgm:param type="txAnchorVert" val="b"/>
                  <dgm:param type="parTxRTL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60B616-BCB2-4E7C-BAA6-B90DF21B9EDF}" type="datetimeFigureOut">
              <a:rPr lang="en-US" smtClean="0"/>
              <a:t>6/15/2022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0EDF81-139F-488C-872B-4720FBA6BF98}" type="slidenum">
              <a:rPr lang="en-US" smtClean="0"/>
              <a:t>‹#›</a:t>
            </a:fld>
            <a:endParaRPr lang="en-US" dirty="0"/>
          </a:p>
        </p:txBody>
      </p:sp>
    </p:spTree>
    <p:extLst>
      <p:ext uri="{BB962C8B-B14F-4D97-AF65-F5344CB8AC3E}">
        <p14:creationId xmlns:p14="http://schemas.microsoft.com/office/powerpoint/2010/main" val="3464707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96E645-4CAF-6044-A69B-253515A096E6}" type="slidenum">
              <a:rPr lang="en-US" smtClean="0"/>
              <a:t>7</a:t>
            </a:fld>
            <a:endParaRPr lang="en-US"/>
          </a:p>
        </p:txBody>
      </p:sp>
    </p:spTree>
    <p:extLst>
      <p:ext uri="{BB962C8B-B14F-4D97-AF65-F5344CB8AC3E}">
        <p14:creationId xmlns:p14="http://schemas.microsoft.com/office/powerpoint/2010/main" val="2534780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linear causal link between problem and treatment is not fit with psychology (more physical science/ medical model)</a:t>
            </a:r>
          </a:p>
          <a:p>
            <a:r>
              <a:rPr lang="en-US" sz="1300" dirty="0"/>
              <a:t>In our approach, we do not ignore the problem; know the problem well enough to know when it is gone;</a:t>
            </a:r>
          </a:p>
          <a:p>
            <a:r>
              <a:rPr lang="en-US" sz="1300" dirty="0"/>
              <a:t>Know your strengths; Know how you best grow; Know your values / What is meaningful &amp; enjoyable to you</a:t>
            </a:r>
          </a:p>
          <a:p>
            <a:r>
              <a:rPr lang="en-US" sz="1300" dirty="0"/>
              <a:t>Outgrow the problem through approach goals, positive emotions, strengths, and hope</a:t>
            </a:r>
          </a:p>
          <a:p>
            <a:endParaRPr lang="en-US" dirty="0"/>
          </a:p>
        </p:txBody>
      </p:sp>
      <p:sp>
        <p:nvSpPr>
          <p:cNvPr id="4" name="Slide Number Placeholder 3"/>
          <p:cNvSpPr>
            <a:spLocks noGrp="1"/>
          </p:cNvSpPr>
          <p:nvPr>
            <p:ph type="sldNum" sz="quarter" idx="10"/>
          </p:nvPr>
        </p:nvSpPr>
        <p:spPr/>
        <p:txBody>
          <a:bodyPr/>
          <a:lstStyle/>
          <a:p>
            <a:fld id="{AA96E645-4CAF-6044-A69B-253515A096E6}" type="slidenum">
              <a:rPr lang="en-US" smtClean="0"/>
              <a:t>8</a:t>
            </a:fld>
            <a:endParaRPr lang="en-US"/>
          </a:p>
        </p:txBody>
      </p:sp>
    </p:spTree>
    <p:extLst>
      <p:ext uri="{BB962C8B-B14F-4D97-AF65-F5344CB8AC3E}">
        <p14:creationId xmlns:p14="http://schemas.microsoft.com/office/powerpoint/2010/main" val="582484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932688" y="1673352"/>
            <a:ext cx="5596128" cy="3511296"/>
          </a:xfrm>
        </p:spPr>
        <p:txBody>
          <a:bodyPr anchor="ctr">
            <a:normAutofit/>
          </a:bodyPr>
          <a:lstStyle>
            <a:lvl1pPr algn="l">
              <a:lnSpc>
                <a:spcPct val="100000"/>
              </a:lnSpc>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8110728" y="1674546"/>
            <a:ext cx="3401568" cy="3508908"/>
          </a:xfrm>
        </p:spPr>
        <p:txBody>
          <a:bodyPr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801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3" name="Picture Placeholder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a:lstStyle>
            <a:lvl1pPr marL="0" indent="0">
              <a:buNone/>
              <a:defRPr sz="20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a:lstStyle>
            <a:lvl1pPr algn="l">
              <a:defRPr/>
            </a:lvl1pPr>
          </a:lstStyle>
          <a:p>
            <a:pPr algn="l"/>
            <a:r>
              <a:rPr lang="en-US" dirty="0"/>
              <a:t>Presentation Title</a:t>
            </a:r>
          </a:p>
        </p:txBody>
      </p:sp>
      <p:sp>
        <p:nvSpPr>
          <p:cNvPr id="19" name="Picture Placeholder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anchor="ctr"/>
          <a:lstStyle>
            <a:lvl1pPr algn="ctr">
              <a:buNone/>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79664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anchor="ctr">
            <a:normAutofit/>
          </a:bodyPr>
          <a:lstStyle>
            <a:lvl1pPr>
              <a:defRPr sz="4000">
                <a:solidFill>
                  <a:schemeClr val="bg1"/>
                </a:solidFill>
              </a:defRPr>
            </a:lvl1pPr>
          </a:lstStyle>
          <a:p>
            <a:r>
              <a:rPr lang="en-US" dirty="0"/>
              <a:t>Title</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5" name="Content Placeholder 13">
            <a:extLst>
              <a:ext uri="{FF2B5EF4-FFF2-40B4-BE49-F238E27FC236}">
                <a16:creationId xmlns:a16="http://schemas.microsoft.com/office/drawing/2014/main" id="{CCD14F82-32BC-4E61-83EA-CB71ED780A3F}"/>
              </a:ext>
            </a:extLst>
          </p:cNvPr>
          <p:cNvSpPr>
            <a:spLocks noGrp="1"/>
          </p:cNvSpPr>
          <p:nvPr>
            <p:ph sz="quarter" idx="13"/>
          </p:nvPr>
        </p:nvSpPr>
        <p:spPr>
          <a:xfrm>
            <a:off x="6735763" y="712788"/>
            <a:ext cx="4618037" cy="5432425"/>
          </a:xfrm>
        </p:spPr>
        <p:txBody>
          <a:bodyPr anchor="ct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365546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2 pictures">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5" name="Picture Placeholder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anchor="b">
            <a:normAutofit/>
          </a:bodyPr>
          <a:lstStyle>
            <a:lvl1pPr algn="r">
              <a:defRPr sz="4800"/>
            </a:lvl1pPr>
          </a:lstStyle>
          <a:p>
            <a:r>
              <a:rPr lang="en-US" dirty="0"/>
              <a:t>Title here</a:t>
            </a:r>
          </a:p>
        </p:txBody>
      </p:sp>
      <p:sp>
        <p:nvSpPr>
          <p:cNvPr id="18" name="Subtitle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44927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56427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3328416" y="2002536"/>
            <a:ext cx="5541264" cy="2148840"/>
          </a:xfrm>
        </p:spPr>
        <p:txBody>
          <a:bodyPr anchor="b">
            <a:normAutofit/>
          </a:bodyPr>
          <a:lstStyle>
            <a:lvl1pPr algn="ctr">
              <a:defRPr sz="3600">
                <a:solidFill>
                  <a:schemeClr val="bg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8" name="Text Placeholder 7">
            <a:extLst>
              <a:ext uri="{FF2B5EF4-FFF2-40B4-BE49-F238E27FC236}">
                <a16:creationId xmlns:a16="http://schemas.microsoft.com/office/drawing/2014/main" id="{DB993D08-8A5D-4511-89F2-22508AFAC62D}"/>
              </a:ext>
            </a:extLst>
          </p:cNvPr>
          <p:cNvSpPr>
            <a:spLocks noGrp="1"/>
          </p:cNvSpPr>
          <p:nvPr>
            <p:ph type="body" sz="quarter" idx="13"/>
          </p:nvPr>
        </p:nvSpPr>
        <p:spPr>
          <a:xfrm>
            <a:off x="3877056" y="4297680"/>
            <a:ext cx="4434840" cy="1188720"/>
          </a:xfrm>
        </p:spPr>
        <p:txBody>
          <a:bodyPr/>
          <a:lstStyle>
            <a:lvl1pPr marL="0" indent="0" algn="ctr">
              <a:buNone/>
              <a:defRPr sz="240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54925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3" name="Picture Placeholder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4" name="Picture Placeholder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5" name="Picture Placeholder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5" name="Title 4">
            <a:extLst>
              <a:ext uri="{FF2B5EF4-FFF2-40B4-BE49-F238E27FC236}">
                <a16:creationId xmlns:a16="http://schemas.microsoft.com/office/drawing/2014/main" id="{DE7D0FB3-AA0E-43D7-A0BC-3BEE75E725EF}"/>
              </a:ext>
            </a:extLst>
          </p:cNvPr>
          <p:cNvSpPr>
            <a:spLocks noGrp="1"/>
          </p:cNvSpPr>
          <p:nvPr>
            <p:ph type="title"/>
          </p:nvPr>
        </p:nvSpPr>
        <p:spPr/>
        <p:txBody>
          <a:bodyPr/>
          <a:lstStyle>
            <a:lvl1pPr algn="ctr">
              <a:defRPr/>
            </a:lvl1pPr>
          </a:lstStyle>
          <a:p>
            <a:r>
              <a:rPr lang="en-US"/>
              <a:t>Click to edit Master title style</a:t>
            </a:r>
          </a:p>
        </p:txBody>
      </p:sp>
      <p:sp>
        <p:nvSpPr>
          <p:cNvPr id="61" name="Text Placeholder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2" name="Text Placeholder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3" name="Text Placeholder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4" name="Text Placeholder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5" name="Text Placeholder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6" name="Text Placeholder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7" name="Text Placeholder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8" name="Text Placeholder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9" name="Text Placeholder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70" name="Text Placeholder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Tree>
    <p:extLst>
      <p:ext uri="{BB962C8B-B14F-4D97-AF65-F5344CB8AC3E}">
        <p14:creationId xmlns:p14="http://schemas.microsoft.com/office/powerpoint/2010/main" val="3420658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6100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0208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4541520"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4541520"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1" name="Text Placeholder 4">
            <a:extLst>
              <a:ext uri="{FF2B5EF4-FFF2-40B4-BE49-F238E27FC236}">
                <a16:creationId xmlns:a16="http://schemas.microsoft.com/office/drawing/2014/main" id="{B4B72819-870F-4CC8-9DEF-58C3AB4CD685}"/>
              </a:ext>
            </a:extLst>
          </p:cNvPr>
          <p:cNvSpPr>
            <a:spLocks noGrp="1"/>
          </p:cNvSpPr>
          <p:nvPr>
            <p:ph type="body" sz="quarter" idx="13"/>
          </p:nvPr>
        </p:nvSpPr>
        <p:spPr>
          <a:xfrm>
            <a:off x="8243252"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D7812E9D-BE2A-41F4-AA15-DC0B8C56AE77}"/>
              </a:ext>
            </a:extLst>
          </p:cNvPr>
          <p:cNvSpPr>
            <a:spLocks noGrp="1"/>
          </p:cNvSpPr>
          <p:nvPr>
            <p:ph sz="quarter" idx="14"/>
          </p:nvPr>
        </p:nvSpPr>
        <p:spPr>
          <a:xfrm>
            <a:off x="8243252"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61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6" name="Picture Placeholder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6739128" y="365760"/>
            <a:ext cx="4617720" cy="2578608"/>
          </a:xfrm>
        </p:spPr>
        <p:txBody>
          <a:bodyPr anchor="b">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6739128" y="3127248"/>
            <a:ext cx="4617720" cy="3054096"/>
          </a:xfrm>
        </p:spPr>
        <p:txBody>
          <a:bodyPr/>
          <a:lstStyle>
            <a:lvl1pPr marL="0" indent="0">
              <a:buNone/>
              <a:defRPr sz="1800"/>
            </a:lvl1pPr>
            <a:lvl2pPr marL="228600">
              <a:defRPr sz="1800"/>
            </a:lvl2pPr>
            <a:lvl3pPr marL="457200">
              <a:defRPr sz="1800"/>
            </a:lvl3pPr>
            <a:lvl4pPr marL="68580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a:lstStyle>
            <a:lvl1pPr algn="l">
              <a:defRPr/>
            </a:lvl1pPr>
          </a:lstStyle>
          <a:p>
            <a:pPr algn="l"/>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554462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5" name="Title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anchor="b"/>
          <a:lstStyle>
            <a:lvl1pPr>
              <a:defRPr sz="4000"/>
            </a:lvl1pPr>
          </a:lstStyle>
          <a:p>
            <a:r>
              <a:rPr lang="en-US"/>
              <a:t>Click to edit Master title style</a:t>
            </a:r>
          </a:p>
        </p:txBody>
      </p:sp>
      <p:sp>
        <p:nvSpPr>
          <p:cNvPr id="7" name="Text Placeholder 6">
            <a:extLst>
              <a:ext uri="{FF2B5EF4-FFF2-40B4-BE49-F238E27FC236}">
                <a16:creationId xmlns:a16="http://schemas.microsoft.com/office/drawing/2014/main" id="{AE97A506-D3A6-4ED8-8315-385575046882}"/>
              </a:ext>
            </a:extLst>
          </p:cNvPr>
          <p:cNvSpPr>
            <a:spLocks noGrp="1"/>
          </p:cNvSpPr>
          <p:nvPr>
            <p:ph type="body" sz="quarter" idx="13"/>
          </p:nvPr>
        </p:nvSpPr>
        <p:spPr>
          <a:xfrm>
            <a:off x="838199" y="2898648"/>
            <a:ext cx="4443984" cy="594360"/>
          </a:xfrm>
        </p:spPr>
        <p:txBody>
          <a:bodyPr/>
          <a:lstStyle>
            <a:lvl1pPr marL="0" indent="0">
              <a:buNone/>
              <a:defRPr sz="2000"/>
            </a:lvl1pPr>
          </a:lstStyle>
          <a:p>
            <a:pPr lvl="0"/>
            <a:r>
              <a:rPr lang="en-US"/>
              <a:t>Click to edit Master text styles</a:t>
            </a:r>
          </a:p>
        </p:txBody>
      </p:sp>
      <p:sp>
        <p:nvSpPr>
          <p:cNvPr id="8" name="Text Placeholder 6">
            <a:extLst>
              <a:ext uri="{FF2B5EF4-FFF2-40B4-BE49-F238E27FC236}">
                <a16:creationId xmlns:a16="http://schemas.microsoft.com/office/drawing/2014/main" id="{D85D9E25-B25F-4DB6-B381-E134A525C7A1}"/>
              </a:ext>
            </a:extLst>
          </p:cNvPr>
          <p:cNvSpPr>
            <a:spLocks noGrp="1"/>
          </p:cNvSpPr>
          <p:nvPr>
            <p:ph type="body" sz="quarter" idx="14"/>
          </p:nvPr>
        </p:nvSpPr>
        <p:spPr>
          <a:xfrm>
            <a:off x="838199" y="3639312"/>
            <a:ext cx="4443984" cy="594360"/>
          </a:xfrm>
        </p:spPr>
        <p:txBody>
          <a:bodyPr/>
          <a:lstStyle>
            <a:lvl1pPr marL="0" indent="0">
              <a:buNone/>
              <a:defRPr sz="2000"/>
            </a:lvl1pPr>
          </a:lstStyle>
          <a:p>
            <a:pPr lvl="0"/>
            <a:r>
              <a:rPr lang="en-US"/>
              <a:t>Click to edit Master text styles</a:t>
            </a:r>
          </a:p>
        </p:txBody>
      </p:sp>
      <p:sp>
        <p:nvSpPr>
          <p:cNvPr id="9" name="Text Placeholder 6">
            <a:extLst>
              <a:ext uri="{FF2B5EF4-FFF2-40B4-BE49-F238E27FC236}">
                <a16:creationId xmlns:a16="http://schemas.microsoft.com/office/drawing/2014/main" id="{6CE2F152-3B4C-4389-9A9C-82E3C8649A90}"/>
              </a:ext>
            </a:extLst>
          </p:cNvPr>
          <p:cNvSpPr>
            <a:spLocks noGrp="1"/>
          </p:cNvSpPr>
          <p:nvPr>
            <p:ph type="body" sz="quarter" idx="15"/>
          </p:nvPr>
        </p:nvSpPr>
        <p:spPr>
          <a:xfrm>
            <a:off x="838199" y="4389120"/>
            <a:ext cx="4443984" cy="594360"/>
          </a:xfrm>
        </p:spPr>
        <p:txBody>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405897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3862530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292733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dirty="0">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r>
              <a:rPr lang="en-US" dirty="0"/>
              <a:t>Presentation Title</a:t>
            </a:r>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9076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406699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34461973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5" r:id="rId5"/>
    <p:sldLayoutId id="2147483739" r:id="rId6"/>
    <p:sldLayoutId id="2147483748" r:id="rId7"/>
    <p:sldLayoutId id="2147483737" r:id="rId8"/>
    <p:sldLayoutId id="2147483738" r:id="rId9"/>
    <p:sldLayoutId id="2147483749" r:id="rId10"/>
    <p:sldLayoutId id="2147483750" r:id="rId11"/>
    <p:sldLayoutId id="2147483751" r:id="rId12"/>
    <p:sldLayoutId id="2147483736" r:id="rId13"/>
    <p:sldLayoutId id="2147483740" r:id="rId14"/>
    <p:sldLayoutId id="2147483742" r:id="rId15"/>
    <p:sldLayoutId id="2147483743" r:id="rId16"/>
  </p:sldLayoutIdLst>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CF5B-E8DE-48F3-9581-51BBEC47AE73}"/>
              </a:ext>
            </a:extLst>
          </p:cNvPr>
          <p:cNvSpPr>
            <a:spLocks noGrp="1"/>
          </p:cNvSpPr>
          <p:nvPr>
            <p:ph type="ctrTitle"/>
          </p:nvPr>
        </p:nvSpPr>
        <p:spPr>
          <a:xfrm>
            <a:off x="499872" y="1438460"/>
            <a:ext cx="5596128" cy="3511296"/>
          </a:xfrm>
        </p:spPr>
        <p:txBody>
          <a:bodyPr>
            <a:normAutofit fontScale="90000"/>
          </a:bodyPr>
          <a:lstStyle/>
          <a:p>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Using the MMPI-3 to predict treatment engagement and outcomes in a community telehealth clinic using a positive psychology treatment protocol</a:t>
            </a:r>
            <a:r>
              <a:rPr lang="en-US" sz="3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8000" dirty="0"/>
          </a:p>
        </p:txBody>
      </p:sp>
      <p:sp>
        <p:nvSpPr>
          <p:cNvPr id="3" name="Subtitle 2">
            <a:extLst>
              <a:ext uri="{FF2B5EF4-FFF2-40B4-BE49-F238E27FC236}">
                <a16:creationId xmlns:a16="http://schemas.microsoft.com/office/drawing/2014/main" id="{EF5D29EF-CFED-41EF-9138-BE844655F339}"/>
              </a:ext>
            </a:extLst>
          </p:cNvPr>
          <p:cNvSpPr>
            <a:spLocks noGrp="1"/>
          </p:cNvSpPr>
          <p:nvPr>
            <p:ph type="subTitle" idx="1"/>
          </p:nvPr>
        </p:nvSpPr>
        <p:spPr>
          <a:xfrm>
            <a:off x="8753108" y="1945133"/>
            <a:ext cx="3401568" cy="3508908"/>
          </a:xfrm>
        </p:spPr>
        <p:txBody>
          <a:bodyPr/>
          <a:lstStyle/>
          <a:p>
            <a:r>
              <a:rPr lang="en-US" dirty="0"/>
              <a:t>Brian Cole</a:t>
            </a:r>
          </a:p>
          <a:p>
            <a:endParaRPr lang="en-US" dirty="0"/>
          </a:p>
          <a:p>
            <a:endParaRPr lang="en-US" sz="1800" dirty="0"/>
          </a:p>
          <a:p>
            <a:r>
              <a:rPr lang="en-US" dirty="0"/>
              <a:t>Paul Ingram</a:t>
            </a:r>
          </a:p>
        </p:txBody>
      </p:sp>
      <p:pic>
        <p:nvPicPr>
          <p:cNvPr id="5" name="Picture 4" descr="Logo&#10;&#10;Description automatically generated">
            <a:extLst>
              <a:ext uri="{FF2B5EF4-FFF2-40B4-BE49-F238E27FC236}">
                <a16:creationId xmlns:a16="http://schemas.microsoft.com/office/drawing/2014/main" id="{951DC815-4688-4F2F-593A-F4D74E9684A0}"/>
              </a:ext>
            </a:extLst>
          </p:cNvPr>
          <p:cNvPicPr>
            <a:picLocks noChangeAspect="1"/>
          </p:cNvPicPr>
          <p:nvPr/>
        </p:nvPicPr>
        <p:blipFill>
          <a:blip r:embed="rId2"/>
          <a:stretch>
            <a:fillRect/>
          </a:stretch>
        </p:blipFill>
        <p:spPr>
          <a:xfrm>
            <a:off x="7722361" y="1926771"/>
            <a:ext cx="1333945" cy="1184988"/>
          </a:xfrm>
          <a:prstGeom prst="rect">
            <a:avLst/>
          </a:prstGeom>
        </p:spPr>
      </p:pic>
      <p:pic>
        <p:nvPicPr>
          <p:cNvPr id="7" name="Picture 6" descr="A picture containing arrow&#10;&#10;Description automatically generated">
            <a:extLst>
              <a:ext uri="{FF2B5EF4-FFF2-40B4-BE49-F238E27FC236}">
                <a16:creationId xmlns:a16="http://schemas.microsoft.com/office/drawing/2014/main" id="{20627F30-9814-44D6-1A1F-3BF275C4BC6B}"/>
              </a:ext>
            </a:extLst>
          </p:cNvPr>
          <p:cNvPicPr>
            <a:picLocks noChangeAspect="1"/>
          </p:cNvPicPr>
          <p:nvPr/>
        </p:nvPicPr>
        <p:blipFill>
          <a:blip r:embed="rId3"/>
          <a:stretch>
            <a:fillRect/>
          </a:stretch>
        </p:blipFill>
        <p:spPr>
          <a:xfrm>
            <a:off x="7700451" y="3429000"/>
            <a:ext cx="1355855" cy="1349829"/>
          </a:xfrm>
          <a:prstGeom prst="rect">
            <a:avLst/>
          </a:prstGeom>
        </p:spPr>
      </p:pic>
    </p:spTree>
    <p:extLst>
      <p:ext uri="{BB962C8B-B14F-4D97-AF65-F5344CB8AC3E}">
        <p14:creationId xmlns:p14="http://schemas.microsoft.com/office/powerpoint/2010/main" val="2074766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idx="4294967295"/>
          </p:nvPr>
        </p:nvSpPr>
        <p:spPr>
          <a:xfrm>
            <a:off x="4495800" y="143741"/>
            <a:ext cx="3200400" cy="541193"/>
          </a:xfrm>
        </p:spPr>
        <p:txBody>
          <a:bodyPr>
            <a:normAutofit fontScale="90000"/>
          </a:bodyPr>
          <a:lstStyle/>
          <a:p>
            <a:r>
              <a:rPr lang="en-US" dirty="0"/>
              <a:t>Agenda</a:t>
            </a:r>
          </a:p>
        </p:txBody>
      </p:sp>
      <p:sp>
        <p:nvSpPr>
          <p:cNvPr id="5" name="Content Placeholder 4">
            <a:extLst>
              <a:ext uri="{FF2B5EF4-FFF2-40B4-BE49-F238E27FC236}">
                <a16:creationId xmlns:a16="http://schemas.microsoft.com/office/drawing/2014/main" id="{07F79409-2936-4FDC-BF6F-45FC9FDA836A}"/>
              </a:ext>
            </a:extLst>
          </p:cNvPr>
          <p:cNvSpPr>
            <a:spLocks noGrp="1"/>
          </p:cNvSpPr>
          <p:nvPr>
            <p:ph idx="4294967295"/>
          </p:nvPr>
        </p:nvSpPr>
        <p:spPr>
          <a:xfrm>
            <a:off x="3299112" y="917287"/>
            <a:ext cx="7678883" cy="3529013"/>
          </a:xfrm>
        </p:spPr>
        <p:txBody>
          <a:bodyPr/>
          <a:lstStyle/>
          <a:p>
            <a:pPr marL="0" indent="0">
              <a:buNone/>
            </a:pPr>
            <a:r>
              <a:rPr lang="en-US" b="1" dirty="0"/>
              <a:t>I.  </a:t>
            </a:r>
            <a:r>
              <a:rPr lang="en-US" dirty="0"/>
              <a:t>Positive Psychology Intervention</a:t>
            </a:r>
          </a:p>
          <a:p>
            <a:pPr marL="0" indent="0">
              <a:buNone/>
            </a:pPr>
            <a:r>
              <a:rPr lang="en-US" b="1" dirty="0"/>
              <a:t>II. </a:t>
            </a:r>
            <a:r>
              <a:rPr lang="en-US" dirty="0"/>
              <a:t>Data Collected</a:t>
            </a:r>
          </a:p>
          <a:p>
            <a:pPr marL="0" indent="0">
              <a:buNone/>
            </a:pPr>
            <a:r>
              <a:rPr lang="en-US" b="1" dirty="0"/>
              <a:t>III. </a:t>
            </a:r>
            <a:r>
              <a:rPr lang="en-US" dirty="0"/>
              <a:t>Preliminary and Proposed Analysis</a:t>
            </a:r>
          </a:p>
          <a:p>
            <a:pPr marL="0" indent="0">
              <a:buNone/>
            </a:pPr>
            <a:r>
              <a:rPr lang="en-US" b="1" dirty="0"/>
              <a:t>IV. </a:t>
            </a:r>
            <a:r>
              <a:rPr lang="en-US" dirty="0"/>
              <a:t>The next 18 months</a:t>
            </a:r>
          </a:p>
        </p:txBody>
      </p:sp>
      <p:pic>
        <p:nvPicPr>
          <p:cNvPr id="27" name="Picture 26">
            <a:extLst>
              <a:ext uri="{FF2B5EF4-FFF2-40B4-BE49-F238E27FC236}">
                <a16:creationId xmlns:a16="http://schemas.microsoft.com/office/drawing/2014/main" id="{AF66FA6B-4213-D4E3-00A3-79AFE2193084}"/>
              </a:ext>
            </a:extLst>
          </p:cNvPr>
          <p:cNvPicPr>
            <a:picLocks noChangeAspect="1"/>
          </p:cNvPicPr>
          <p:nvPr/>
        </p:nvPicPr>
        <p:blipFill>
          <a:blip r:embed="rId2"/>
          <a:stretch>
            <a:fillRect/>
          </a:stretch>
        </p:blipFill>
        <p:spPr>
          <a:xfrm>
            <a:off x="2125861" y="3125308"/>
            <a:ext cx="7940278" cy="3588951"/>
          </a:xfrm>
          <a:prstGeom prst="rect">
            <a:avLst/>
          </a:prstGeom>
        </p:spPr>
      </p:pic>
    </p:spTree>
    <p:extLst>
      <p:ext uri="{BB962C8B-B14F-4D97-AF65-F5344CB8AC3E}">
        <p14:creationId xmlns:p14="http://schemas.microsoft.com/office/powerpoint/2010/main" val="1912948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F9B7CEE-6780-6475-4475-6350BAAA44B3}"/>
              </a:ext>
            </a:extLst>
          </p:cNvPr>
          <p:cNvSpPr/>
          <p:nvPr/>
        </p:nvSpPr>
        <p:spPr>
          <a:xfrm>
            <a:off x="3736094" y="0"/>
            <a:ext cx="4161717"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Study Goals</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6" name="Content Placeholder 4">
            <a:extLst>
              <a:ext uri="{FF2B5EF4-FFF2-40B4-BE49-F238E27FC236}">
                <a16:creationId xmlns:a16="http://schemas.microsoft.com/office/drawing/2014/main" id="{D30E9E3A-A4D9-9508-2DF3-4C6F3BC10483}"/>
              </a:ext>
            </a:extLst>
          </p:cNvPr>
          <p:cNvSpPr txBox="1">
            <a:spLocks/>
          </p:cNvSpPr>
          <p:nvPr/>
        </p:nvSpPr>
        <p:spPr>
          <a:xfrm>
            <a:off x="794905" y="1416051"/>
            <a:ext cx="10063595" cy="352901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AutoNum type="romanUcPeriod"/>
            </a:pPr>
            <a:r>
              <a:rPr lang="en-US" dirty="0"/>
              <a:t>Identify specific mechanisms of improvement using a Strength-based Treatment approach</a:t>
            </a:r>
          </a:p>
          <a:p>
            <a:pPr marL="571500" indent="-571500">
              <a:buAutoNum type="romanUcPeriod"/>
            </a:pPr>
            <a:endParaRPr lang="en-US" dirty="0"/>
          </a:p>
          <a:p>
            <a:pPr marL="571500" indent="-571500">
              <a:buAutoNum type="romanUcPeriod"/>
            </a:pPr>
            <a:r>
              <a:rPr lang="en-US" dirty="0"/>
              <a:t>Link the MMPI-3 with prediction of baseline functioning and symptom/functional improvement</a:t>
            </a:r>
          </a:p>
          <a:p>
            <a:pPr marL="571500" indent="-571500">
              <a:buAutoNum type="romanUcPeriod"/>
            </a:pPr>
            <a:endParaRPr lang="en-US" dirty="0"/>
          </a:p>
          <a:p>
            <a:pPr marL="571500" indent="-571500">
              <a:buAutoNum type="romanUcPeriod"/>
            </a:pPr>
            <a:r>
              <a:rPr lang="en-US" dirty="0"/>
              <a:t>Link the MMPI-3 with treatment engagement behaviors and therapeutic alliance </a:t>
            </a:r>
          </a:p>
        </p:txBody>
      </p:sp>
    </p:spTree>
    <p:extLst>
      <p:ext uri="{BB962C8B-B14F-4D97-AF65-F5344CB8AC3E}">
        <p14:creationId xmlns:p14="http://schemas.microsoft.com/office/powerpoint/2010/main" val="3009516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F9B7CEE-6780-6475-4475-6350BAAA44B3}"/>
              </a:ext>
            </a:extLst>
          </p:cNvPr>
          <p:cNvSpPr/>
          <p:nvPr/>
        </p:nvSpPr>
        <p:spPr>
          <a:xfrm>
            <a:off x="3736094" y="0"/>
            <a:ext cx="4161717"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Study Goals</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6" name="Content Placeholder 4">
            <a:extLst>
              <a:ext uri="{FF2B5EF4-FFF2-40B4-BE49-F238E27FC236}">
                <a16:creationId xmlns:a16="http://schemas.microsoft.com/office/drawing/2014/main" id="{D30E9E3A-A4D9-9508-2DF3-4C6F3BC10483}"/>
              </a:ext>
            </a:extLst>
          </p:cNvPr>
          <p:cNvSpPr txBox="1">
            <a:spLocks/>
          </p:cNvSpPr>
          <p:nvPr/>
        </p:nvSpPr>
        <p:spPr>
          <a:xfrm>
            <a:off x="794905" y="1416051"/>
            <a:ext cx="10063595" cy="352901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AutoNum type="romanUcPeriod"/>
            </a:pPr>
            <a:r>
              <a:rPr lang="en-US" dirty="0"/>
              <a:t>Identify specific mechanisms of improvement using a Strength-based Treatment approach</a:t>
            </a:r>
          </a:p>
          <a:p>
            <a:pPr marL="571500" indent="-571500">
              <a:buAutoNum type="romanUcPeriod"/>
            </a:pPr>
            <a:endParaRPr lang="en-US" dirty="0"/>
          </a:p>
          <a:p>
            <a:pPr marL="571500" indent="-571500">
              <a:buAutoNum type="romanUcPeriod"/>
            </a:pPr>
            <a:r>
              <a:rPr lang="en-US" b="1" dirty="0"/>
              <a:t>Link the MMPI-3 with prediction of baseline functioning and symptom/functional improvement</a:t>
            </a:r>
          </a:p>
          <a:p>
            <a:pPr marL="571500" indent="-571500">
              <a:buAutoNum type="romanUcPeriod"/>
            </a:pPr>
            <a:endParaRPr lang="en-US" dirty="0"/>
          </a:p>
          <a:p>
            <a:pPr marL="571500" indent="-571500">
              <a:buAutoNum type="romanUcPeriod"/>
            </a:pPr>
            <a:r>
              <a:rPr lang="en-US" dirty="0"/>
              <a:t>Link the MMPI-3 with treatment engagement behaviors and therapeutic alliance </a:t>
            </a:r>
          </a:p>
        </p:txBody>
      </p:sp>
    </p:spTree>
    <p:extLst>
      <p:ext uri="{BB962C8B-B14F-4D97-AF65-F5344CB8AC3E}">
        <p14:creationId xmlns:p14="http://schemas.microsoft.com/office/powerpoint/2010/main" val="449720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FF48AF7-2D32-9EDE-63E2-5B158DA154B3}"/>
              </a:ext>
            </a:extLst>
          </p:cNvPr>
          <p:cNvSpPr/>
          <p:nvPr/>
        </p:nvSpPr>
        <p:spPr>
          <a:xfrm>
            <a:off x="2043234" y="-24244"/>
            <a:ext cx="470032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Intervention</a:t>
            </a:r>
          </a:p>
        </p:txBody>
      </p:sp>
      <p:sp>
        <p:nvSpPr>
          <p:cNvPr id="20" name="Content Placeholder 19">
            <a:extLst>
              <a:ext uri="{FF2B5EF4-FFF2-40B4-BE49-F238E27FC236}">
                <a16:creationId xmlns:a16="http://schemas.microsoft.com/office/drawing/2014/main" id="{59BBD373-7FFF-9C73-6DBA-47A705A14BA0}"/>
              </a:ext>
            </a:extLst>
          </p:cNvPr>
          <p:cNvSpPr>
            <a:spLocks noGrp="1"/>
          </p:cNvSpPr>
          <p:nvPr>
            <p:ph idx="1"/>
          </p:nvPr>
        </p:nvSpPr>
        <p:spPr>
          <a:xfrm>
            <a:off x="436418" y="1698171"/>
            <a:ext cx="10917382" cy="4474029"/>
          </a:xfrm>
        </p:spPr>
        <p:txBody>
          <a:bodyPr>
            <a:normAutofit lnSpcReduction="10000"/>
          </a:bodyPr>
          <a:lstStyle/>
          <a:p>
            <a:r>
              <a:rPr lang="en-US" dirty="0"/>
              <a:t>Limited research exists on outcome prediction with the MMPI</a:t>
            </a:r>
          </a:p>
          <a:p>
            <a:r>
              <a:rPr lang="en-US" dirty="0"/>
              <a:t>MMPI Treatment research has used deficit models of model health as their primary outcomes</a:t>
            </a:r>
          </a:p>
          <a:p>
            <a:endParaRPr lang="en-US" dirty="0"/>
          </a:p>
          <a:p>
            <a:endParaRPr lang="en-US" dirty="0"/>
          </a:p>
          <a:p>
            <a:endParaRPr lang="en-US" dirty="0"/>
          </a:p>
          <a:p>
            <a:endParaRPr lang="en-US" dirty="0"/>
          </a:p>
          <a:p>
            <a:r>
              <a:rPr lang="en-US" dirty="0"/>
              <a:t>Similarly, treatment research prioritizes these models; however, there are other approaches </a:t>
            </a:r>
          </a:p>
        </p:txBody>
      </p:sp>
      <p:pic>
        <p:nvPicPr>
          <p:cNvPr id="22" name="Picture 21">
            <a:extLst>
              <a:ext uri="{FF2B5EF4-FFF2-40B4-BE49-F238E27FC236}">
                <a16:creationId xmlns:a16="http://schemas.microsoft.com/office/drawing/2014/main" id="{F2FC3D6F-985B-9B42-1202-A82F7FB63A37}"/>
              </a:ext>
            </a:extLst>
          </p:cNvPr>
          <p:cNvPicPr>
            <a:picLocks noChangeAspect="1"/>
          </p:cNvPicPr>
          <p:nvPr/>
        </p:nvPicPr>
        <p:blipFill>
          <a:blip r:embed="rId2"/>
          <a:stretch>
            <a:fillRect/>
          </a:stretch>
        </p:blipFill>
        <p:spPr>
          <a:xfrm>
            <a:off x="2873088" y="3168150"/>
            <a:ext cx="4655127" cy="2056583"/>
          </a:xfrm>
          <a:prstGeom prst="rect">
            <a:avLst/>
          </a:prstGeom>
        </p:spPr>
      </p:pic>
    </p:spTree>
    <p:extLst>
      <p:ext uri="{BB962C8B-B14F-4D97-AF65-F5344CB8AC3E}">
        <p14:creationId xmlns:p14="http://schemas.microsoft.com/office/powerpoint/2010/main" val="1932530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FF48AF7-2D32-9EDE-63E2-5B158DA154B3}"/>
              </a:ext>
            </a:extLst>
          </p:cNvPr>
          <p:cNvSpPr/>
          <p:nvPr/>
        </p:nvSpPr>
        <p:spPr>
          <a:xfrm>
            <a:off x="2043234" y="-24244"/>
            <a:ext cx="470032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Intervention</a:t>
            </a:r>
          </a:p>
        </p:txBody>
      </p:sp>
      <p:pic>
        <p:nvPicPr>
          <p:cNvPr id="17" name="Content Placeholder 4">
            <a:extLst>
              <a:ext uri="{FF2B5EF4-FFF2-40B4-BE49-F238E27FC236}">
                <a16:creationId xmlns:a16="http://schemas.microsoft.com/office/drawing/2014/main" id="{73739046-0234-38D5-FA91-67B39572A1CD}"/>
              </a:ext>
            </a:extLst>
          </p:cNvPr>
          <p:cNvPicPr>
            <a:picLocks noChangeAspect="1"/>
          </p:cNvPicPr>
          <p:nvPr/>
        </p:nvPicPr>
        <p:blipFill>
          <a:blip r:embed="rId2"/>
          <a:stretch>
            <a:fillRect/>
          </a:stretch>
        </p:blipFill>
        <p:spPr>
          <a:xfrm>
            <a:off x="120914" y="1942399"/>
            <a:ext cx="11654069" cy="2738706"/>
          </a:xfrm>
          <a:prstGeom prst="rect">
            <a:avLst/>
          </a:prstGeom>
          <a:noFill/>
        </p:spPr>
      </p:pic>
    </p:spTree>
    <p:extLst>
      <p:ext uri="{BB962C8B-B14F-4D97-AF65-F5344CB8AC3E}">
        <p14:creationId xmlns:p14="http://schemas.microsoft.com/office/powerpoint/2010/main" val="759106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b="1" i="1" dirty="0">
                <a:solidFill>
                  <a:schemeClr val="accent6">
                    <a:lumMod val="75000"/>
                  </a:schemeClr>
                </a:solidFill>
                <a:ea typeface="+mj-ea"/>
                <a:cs typeface="+mj-cs"/>
              </a:rPr>
              <a:t>How Does Increased Well-Being Help?</a:t>
            </a:r>
          </a:p>
        </p:txBody>
      </p:sp>
      <p:sp>
        <p:nvSpPr>
          <p:cNvPr id="3" name="Content Placeholder 2"/>
          <p:cNvSpPr>
            <a:spLocks noGrp="1"/>
          </p:cNvSpPr>
          <p:nvPr>
            <p:ph sz="half" idx="1"/>
          </p:nvPr>
        </p:nvSpPr>
        <p:spPr/>
        <p:txBody>
          <a:bodyPr/>
          <a:lstStyle/>
          <a:p>
            <a:r>
              <a:rPr lang="en-US" dirty="0"/>
              <a:t>If your problem is this size</a:t>
            </a:r>
          </a:p>
        </p:txBody>
      </p:sp>
      <p:sp>
        <p:nvSpPr>
          <p:cNvPr id="6" name="Content Placeholder 5"/>
          <p:cNvSpPr>
            <a:spLocks noGrp="1"/>
          </p:cNvSpPr>
          <p:nvPr>
            <p:ph sz="half" idx="2"/>
          </p:nvPr>
        </p:nvSpPr>
        <p:spPr>
          <a:xfrm>
            <a:off x="5699415" y="2011680"/>
            <a:ext cx="6120244" cy="4160520"/>
          </a:xfrm>
        </p:spPr>
        <p:txBody>
          <a:bodyPr/>
          <a:lstStyle/>
          <a:p>
            <a:r>
              <a:rPr lang="en-US" dirty="0"/>
              <a:t>And your resources are this size…</a:t>
            </a:r>
          </a:p>
        </p:txBody>
      </p:sp>
      <p:sp>
        <p:nvSpPr>
          <p:cNvPr id="32774" name="Rectangle 6"/>
          <p:cNvSpPr>
            <a:spLocks noChangeArrowheads="1"/>
          </p:cNvSpPr>
          <p:nvPr/>
        </p:nvSpPr>
        <p:spPr bwMode="auto">
          <a:xfrm>
            <a:off x="2408635" y="4618147"/>
            <a:ext cx="6986588"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endParaRPr lang="en-US" sz="2400" dirty="0"/>
          </a:p>
          <a:p>
            <a:pPr>
              <a:defRPr/>
            </a:pPr>
            <a:r>
              <a:rPr lang="en-US" sz="2400" dirty="0">
                <a:ea typeface="Calibri" charset="0"/>
                <a:cs typeface="Times New Roman" charset="0"/>
              </a:rPr>
              <a:t>Then your ability to deal with the problem is more challenging than if…</a:t>
            </a:r>
            <a:endParaRPr lang="en-US" sz="2400" dirty="0"/>
          </a:p>
          <a:p>
            <a:pPr>
              <a:defRPr/>
            </a:pPr>
            <a:endParaRPr lang="en-US" sz="4000" dirty="0">
              <a:latin typeface="Arial" charset="0"/>
            </a:endParaRPr>
          </a:p>
        </p:txBody>
      </p:sp>
      <p:pic>
        <p:nvPicPr>
          <p:cNvPr id="8" name="Audio 7">
            <a:hlinkClick r:id="" action="ppaction://media"/>
            <a:extLst>
              <a:ext uri="{FF2B5EF4-FFF2-40B4-BE49-F238E27FC236}">
                <a16:creationId xmlns:a16="http://schemas.microsoft.com/office/drawing/2014/main" id="{CD6C29E2-AD4A-4828-AAE5-05B30BBF86D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734800" y="6400800"/>
            <a:ext cx="304800" cy="304800"/>
          </a:xfrm>
          <a:prstGeom prst="rect">
            <a:avLst/>
          </a:prstGeom>
        </p:spPr>
      </p:pic>
      <p:sp>
        <p:nvSpPr>
          <p:cNvPr id="7" name="Oval 6">
            <a:extLst>
              <a:ext uri="{FF2B5EF4-FFF2-40B4-BE49-F238E27FC236}">
                <a16:creationId xmlns:a16="http://schemas.microsoft.com/office/drawing/2014/main" id="{34D03B0D-0C9F-4333-ABF8-1018F492F047}"/>
              </a:ext>
            </a:extLst>
          </p:cNvPr>
          <p:cNvSpPr/>
          <p:nvPr/>
        </p:nvSpPr>
        <p:spPr>
          <a:xfrm>
            <a:off x="1943906" y="2802265"/>
            <a:ext cx="1705742" cy="18158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Problem</a:t>
            </a:r>
          </a:p>
        </p:txBody>
      </p:sp>
      <p:sp>
        <p:nvSpPr>
          <p:cNvPr id="9" name="Oval 8">
            <a:extLst>
              <a:ext uri="{FF2B5EF4-FFF2-40B4-BE49-F238E27FC236}">
                <a16:creationId xmlns:a16="http://schemas.microsoft.com/office/drawing/2014/main" id="{6D6D8B35-C231-441E-ADC5-6E5025E5652E}"/>
              </a:ext>
            </a:extLst>
          </p:cNvPr>
          <p:cNvSpPr/>
          <p:nvPr/>
        </p:nvSpPr>
        <p:spPr>
          <a:xfrm>
            <a:off x="8379725" y="3166281"/>
            <a:ext cx="1132765" cy="1105468"/>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Well-being</a:t>
            </a:r>
          </a:p>
        </p:txBody>
      </p:sp>
    </p:spTree>
    <p:extLst>
      <p:ext uri="{BB962C8B-B14F-4D97-AF65-F5344CB8AC3E}">
        <p14:creationId xmlns:p14="http://schemas.microsoft.com/office/powerpoint/2010/main" val="1961171569"/>
      </p:ext>
    </p:extLst>
  </p:cSld>
  <p:clrMapOvr>
    <a:masterClrMapping/>
  </p:clrMapOvr>
  <mc:AlternateContent xmlns:mc="http://schemas.openxmlformats.org/markup-compatibility/2006" xmlns:p14="http://schemas.microsoft.com/office/powerpoint/2010/main">
    <mc:Choice Requires="p14">
      <p:transition spd="slow" p14:dur="2000" advTm="17740"/>
    </mc:Choice>
    <mc:Fallback xmlns="">
      <p:transition spd="slow" advTm="17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57517"/>
            <a:ext cx="10515600" cy="1325563"/>
          </a:xfrm>
        </p:spPr>
        <p:txBody>
          <a:bodyPr rtlCol="0">
            <a:normAutofit/>
          </a:bodyPr>
          <a:lstStyle/>
          <a:p>
            <a:pPr>
              <a:defRPr/>
            </a:pPr>
            <a:r>
              <a:rPr lang="en-US" b="1" i="1" dirty="0">
                <a:solidFill>
                  <a:schemeClr val="accent6">
                    <a:lumMod val="75000"/>
                  </a:schemeClr>
                </a:solidFill>
                <a:ea typeface="+mj-ea"/>
                <a:cs typeface="+mj-cs"/>
              </a:rPr>
              <a:t>How Does Increased Well-Being Help?</a:t>
            </a:r>
            <a:endParaRPr lang="en-US" dirty="0">
              <a:ea typeface="+mj-ea"/>
              <a:cs typeface="+mj-cs"/>
            </a:endParaRPr>
          </a:p>
        </p:txBody>
      </p:sp>
      <p:sp>
        <p:nvSpPr>
          <p:cNvPr id="3" name="Content Placeholder 2"/>
          <p:cNvSpPr>
            <a:spLocks noGrp="1"/>
          </p:cNvSpPr>
          <p:nvPr>
            <p:ph sz="half" idx="1"/>
          </p:nvPr>
        </p:nvSpPr>
        <p:spPr/>
        <p:txBody>
          <a:bodyPr/>
          <a:lstStyle/>
          <a:p>
            <a:r>
              <a:rPr lang="en-US" dirty="0"/>
              <a:t>If the problem is this size</a:t>
            </a:r>
          </a:p>
        </p:txBody>
      </p:sp>
      <p:sp>
        <p:nvSpPr>
          <p:cNvPr id="6" name="Content Placeholder 5"/>
          <p:cNvSpPr>
            <a:spLocks noGrp="1"/>
          </p:cNvSpPr>
          <p:nvPr>
            <p:ph sz="half" idx="2"/>
          </p:nvPr>
        </p:nvSpPr>
        <p:spPr>
          <a:xfrm>
            <a:off x="5938405" y="2011680"/>
            <a:ext cx="6101195" cy="4160520"/>
          </a:xfrm>
        </p:spPr>
        <p:txBody>
          <a:bodyPr/>
          <a:lstStyle/>
          <a:p>
            <a:r>
              <a:rPr lang="en-US" dirty="0"/>
              <a:t>And your resources are this size…</a:t>
            </a:r>
          </a:p>
        </p:txBody>
      </p:sp>
      <p:pic>
        <p:nvPicPr>
          <p:cNvPr id="7" name="Audio 6">
            <a:hlinkClick r:id="" action="ppaction://media"/>
            <a:extLst>
              <a:ext uri="{FF2B5EF4-FFF2-40B4-BE49-F238E27FC236}">
                <a16:creationId xmlns:a16="http://schemas.microsoft.com/office/drawing/2014/main" id="{7D178417-8E81-47A9-932E-32323695F5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734800" y="6400800"/>
            <a:ext cx="304800" cy="304800"/>
          </a:xfrm>
          <a:prstGeom prst="rect">
            <a:avLst/>
          </a:prstGeom>
        </p:spPr>
      </p:pic>
      <p:sp>
        <p:nvSpPr>
          <p:cNvPr id="9" name="Oval 8">
            <a:extLst>
              <a:ext uri="{FF2B5EF4-FFF2-40B4-BE49-F238E27FC236}">
                <a16:creationId xmlns:a16="http://schemas.microsoft.com/office/drawing/2014/main" id="{068683B7-763A-4B70-8F0A-B511D1F9C497}"/>
              </a:ext>
            </a:extLst>
          </p:cNvPr>
          <p:cNvSpPr/>
          <p:nvPr/>
        </p:nvSpPr>
        <p:spPr>
          <a:xfrm>
            <a:off x="2019047" y="3069699"/>
            <a:ext cx="1705742" cy="18158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Problem</a:t>
            </a:r>
          </a:p>
        </p:txBody>
      </p:sp>
      <p:sp>
        <p:nvSpPr>
          <p:cNvPr id="10" name="Oval 9">
            <a:extLst>
              <a:ext uri="{FF2B5EF4-FFF2-40B4-BE49-F238E27FC236}">
                <a16:creationId xmlns:a16="http://schemas.microsoft.com/office/drawing/2014/main" id="{08415204-A2A6-462C-AEEB-446102671354}"/>
              </a:ext>
            </a:extLst>
          </p:cNvPr>
          <p:cNvSpPr/>
          <p:nvPr/>
        </p:nvSpPr>
        <p:spPr>
          <a:xfrm>
            <a:off x="7554230" y="2819789"/>
            <a:ext cx="2511188" cy="2320119"/>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Well-being</a:t>
            </a:r>
          </a:p>
        </p:txBody>
      </p:sp>
    </p:spTree>
    <p:extLst>
      <p:ext uri="{BB962C8B-B14F-4D97-AF65-F5344CB8AC3E}">
        <p14:creationId xmlns:p14="http://schemas.microsoft.com/office/powerpoint/2010/main" val="3149994476"/>
      </p:ext>
    </p:extLst>
  </p:cSld>
  <p:clrMapOvr>
    <a:masterClrMapping/>
  </p:clrMapOvr>
  <mc:AlternateContent xmlns:mc="http://schemas.openxmlformats.org/markup-compatibility/2006" xmlns:p14="http://schemas.microsoft.com/office/powerpoint/2010/main">
    <mc:Choice Requires="p14">
      <p:transition spd="slow" p14:dur="2000" advTm="45857"/>
    </mc:Choice>
    <mc:Fallback xmlns="">
      <p:transition spd="slow" advTm="45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4B482C1-0A3A-BEE3-42CD-60F4AC760311}"/>
              </a:ext>
            </a:extLst>
          </p:cNvPr>
          <p:cNvGraphicFramePr>
            <a:graphicFrameLocks noGrp="1"/>
          </p:cNvGraphicFramePr>
          <p:nvPr>
            <p:ph sz="quarter" idx="4294967295"/>
          </p:nvPr>
        </p:nvGraphicFramePr>
        <p:xfrm>
          <a:off x="1762679" y="1189058"/>
          <a:ext cx="5031941" cy="4079240"/>
        </p:xfrm>
        <a:graphic>
          <a:graphicData uri="http://schemas.openxmlformats.org/drawingml/2006/table">
            <a:tbl>
              <a:tblPr firstRow="1" bandRow="1">
                <a:tableStyleId>{5C22544A-7EE6-4342-B048-85BDC9FD1C3A}</a:tableStyleId>
              </a:tblPr>
              <a:tblGrid>
                <a:gridCol w="1684337">
                  <a:extLst>
                    <a:ext uri="{9D8B030D-6E8A-4147-A177-3AD203B41FA5}">
                      <a16:colId xmlns:a16="http://schemas.microsoft.com/office/drawing/2014/main" val="3575939987"/>
                    </a:ext>
                  </a:extLst>
                </a:gridCol>
                <a:gridCol w="3347604">
                  <a:extLst>
                    <a:ext uri="{9D8B030D-6E8A-4147-A177-3AD203B41FA5}">
                      <a16:colId xmlns:a16="http://schemas.microsoft.com/office/drawing/2014/main" val="1292647838"/>
                    </a:ext>
                  </a:extLst>
                </a:gridCol>
              </a:tblGrid>
              <a:tr h="370840">
                <a:tc>
                  <a:txBody>
                    <a:bodyPr/>
                    <a:lstStyle/>
                    <a:p>
                      <a:pPr algn="ctr"/>
                      <a:r>
                        <a:rPr lang="en-US" dirty="0"/>
                        <a:t>Session</a:t>
                      </a:r>
                    </a:p>
                  </a:txBody>
                  <a:tcPr/>
                </a:tc>
                <a:tc>
                  <a:txBody>
                    <a:bodyPr/>
                    <a:lstStyle/>
                    <a:p>
                      <a:pPr algn="ctr"/>
                      <a:r>
                        <a:rPr lang="en-US" dirty="0"/>
                        <a:t>Content</a:t>
                      </a:r>
                    </a:p>
                  </a:txBody>
                  <a:tcPr/>
                </a:tc>
                <a:extLst>
                  <a:ext uri="{0D108BD9-81ED-4DB2-BD59-A6C34878D82A}">
                    <a16:rowId xmlns:a16="http://schemas.microsoft.com/office/drawing/2014/main" val="4235850346"/>
                  </a:ext>
                </a:extLst>
              </a:tr>
              <a:tr h="370840">
                <a:tc>
                  <a:txBody>
                    <a:bodyPr/>
                    <a:lstStyle/>
                    <a:p>
                      <a:pPr algn="ctr"/>
                      <a:r>
                        <a:rPr lang="en-US" dirty="0"/>
                        <a:t>1</a:t>
                      </a:r>
                    </a:p>
                  </a:txBody>
                  <a:tcPr/>
                </a:tc>
                <a:tc>
                  <a:txBody>
                    <a:bodyPr/>
                    <a:lstStyle/>
                    <a:p>
                      <a:pPr algn="ctr"/>
                      <a:r>
                        <a:rPr lang="en-US" dirty="0"/>
                        <a:t>Client Goal Setting</a:t>
                      </a:r>
                    </a:p>
                  </a:txBody>
                  <a:tcPr/>
                </a:tc>
                <a:extLst>
                  <a:ext uri="{0D108BD9-81ED-4DB2-BD59-A6C34878D82A}">
                    <a16:rowId xmlns:a16="http://schemas.microsoft.com/office/drawing/2014/main" val="3025192257"/>
                  </a:ext>
                </a:extLst>
              </a:tr>
              <a:tr h="370840">
                <a:tc>
                  <a:txBody>
                    <a:bodyPr/>
                    <a:lstStyle/>
                    <a:p>
                      <a:pPr algn="ctr"/>
                      <a:r>
                        <a:rPr lang="en-US" dirty="0"/>
                        <a:t>2</a:t>
                      </a:r>
                    </a:p>
                  </a:txBody>
                  <a:tcPr/>
                </a:tc>
                <a:tc>
                  <a:txBody>
                    <a:bodyPr/>
                    <a:lstStyle/>
                    <a:p>
                      <a:pPr algn="ctr"/>
                      <a:r>
                        <a:rPr lang="en-US" dirty="0"/>
                        <a:t>Education on Positive </a:t>
                      </a:r>
                      <a:r>
                        <a:rPr lang="el-GR" sz="1800" b="0" i="0" kern="1200" dirty="0">
                          <a:solidFill>
                            <a:schemeClr val="dk1"/>
                          </a:solidFill>
                          <a:effectLst/>
                          <a:latin typeface="+mn-lt"/>
                          <a:ea typeface="+mn-ea"/>
                          <a:cs typeface="+mn-cs"/>
                        </a:rPr>
                        <a:t>Ψ</a:t>
                      </a:r>
                      <a:endParaRPr lang="en-US" dirty="0"/>
                    </a:p>
                  </a:txBody>
                  <a:tcPr/>
                </a:tc>
                <a:extLst>
                  <a:ext uri="{0D108BD9-81ED-4DB2-BD59-A6C34878D82A}">
                    <a16:rowId xmlns:a16="http://schemas.microsoft.com/office/drawing/2014/main" val="2158615785"/>
                  </a:ext>
                </a:extLst>
              </a:tr>
              <a:tr h="370840">
                <a:tc>
                  <a:txBody>
                    <a:bodyPr/>
                    <a:lstStyle/>
                    <a:p>
                      <a:pPr algn="ctr"/>
                      <a:r>
                        <a:rPr lang="en-US" dirty="0"/>
                        <a:t>3</a:t>
                      </a:r>
                    </a:p>
                  </a:txBody>
                  <a:tcPr/>
                </a:tc>
                <a:tc>
                  <a:txBody>
                    <a:bodyPr/>
                    <a:lstStyle/>
                    <a:p>
                      <a:pPr algn="ctr"/>
                      <a:r>
                        <a:rPr lang="en-US" dirty="0"/>
                        <a:t>Education on Hope Theory</a:t>
                      </a:r>
                    </a:p>
                  </a:txBody>
                  <a:tcPr/>
                </a:tc>
                <a:extLst>
                  <a:ext uri="{0D108BD9-81ED-4DB2-BD59-A6C34878D82A}">
                    <a16:rowId xmlns:a16="http://schemas.microsoft.com/office/drawing/2014/main" val="543279931"/>
                  </a:ext>
                </a:extLst>
              </a:tr>
              <a:tr h="370840">
                <a:tc>
                  <a:txBody>
                    <a:bodyPr/>
                    <a:lstStyle/>
                    <a:p>
                      <a:pPr algn="ctr"/>
                      <a:r>
                        <a:rPr lang="en-US" dirty="0"/>
                        <a:t>4</a:t>
                      </a:r>
                    </a:p>
                  </a:txBody>
                  <a:tcPr/>
                </a:tc>
                <a:tc>
                  <a:txBody>
                    <a:bodyPr/>
                    <a:lstStyle/>
                    <a:p>
                      <a:pPr algn="ctr"/>
                      <a:r>
                        <a:rPr lang="en-US" dirty="0"/>
                        <a:t>Strengths as a Pathway</a:t>
                      </a:r>
                    </a:p>
                  </a:txBody>
                  <a:tcPr/>
                </a:tc>
                <a:extLst>
                  <a:ext uri="{0D108BD9-81ED-4DB2-BD59-A6C34878D82A}">
                    <a16:rowId xmlns:a16="http://schemas.microsoft.com/office/drawing/2014/main" val="481459110"/>
                  </a:ext>
                </a:extLst>
              </a:tr>
              <a:tr h="370840">
                <a:tc>
                  <a:txBody>
                    <a:bodyPr/>
                    <a:lstStyle/>
                    <a:p>
                      <a:pPr algn="ctr"/>
                      <a:r>
                        <a:rPr lang="en-US" dirty="0"/>
                        <a:t>5</a:t>
                      </a:r>
                    </a:p>
                  </a:txBody>
                  <a:tcPr/>
                </a:tc>
                <a:tc>
                  <a:txBody>
                    <a:bodyPr/>
                    <a:lstStyle/>
                    <a:p>
                      <a:pPr algn="ctr"/>
                      <a:r>
                        <a:rPr lang="en-US" dirty="0"/>
                        <a:t>Strengths as a Pathway</a:t>
                      </a:r>
                    </a:p>
                  </a:txBody>
                  <a:tcPr/>
                </a:tc>
                <a:extLst>
                  <a:ext uri="{0D108BD9-81ED-4DB2-BD59-A6C34878D82A}">
                    <a16:rowId xmlns:a16="http://schemas.microsoft.com/office/drawing/2014/main" val="2969571073"/>
                  </a:ext>
                </a:extLst>
              </a:tr>
              <a:tr h="370840">
                <a:tc>
                  <a:txBody>
                    <a:bodyPr/>
                    <a:lstStyle/>
                    <a:p>
                      <a:pPr algn="ctr"/>
                      <a:r>
                        <a:rPr lang="en-US" dirty="0"/>
                        <a:t>6</a:t>
                      </a:r>
                    </a:p>
                  </a:txBody>
                  <a:tcPr/>
                </a:tc>
                <a:tc>
                  <a:txBody>
                    <a:bodyPr/>
                    <a:lstStyle/>
                    <a:p>
                      <a:pPr algn="ctr"/>
                      <a:r>
                        <a:rPr lang="en-US" dirty="0"/>
                        <a:t>Agency Promotion</a:t>
                      </a:r>
                    </a:p>
                  </a:txBody>
                  <a:tcPr/>
                </a:tc>
                <a:extLst>
                  <a:ext uri="{0D108BD9-81ED-4DB2-BD59-A6C34878D82A}">
                    <a16:rowId xmlns:a16="http://schemas.microsoft.com/office/drawing/2014/main" val="707754597"/>
                  </a:ext>
                </a:extLst>
              </a:tr>
              <a:tr h="370840">
                <a:tc>
                  <a:txBody>
                    <a:bodyPr/>
                    <a:lstStyle/>
                    <a:p>
                      <a:pPr algn="ctr"/>
                      <a:r>
                        <a:rPr lang="en-US" dirty="0"/>
                        <a:t>7</a:t>
                      </a:r>
                    </a:p>
                  </a:txBody>
                  <a:tcPr/>
                </a:tc>
                <a:tc>
                  <a:txBody>
                    <a:bodyPr/>
                    <a:lstStyle/>
                    <a:p>
                      <a:pPr algn="ctr"/>
                      <a:r>
                        <a:rPr lang="en-US" dirty="0"/>
                        <a:t>Problems with Pathways</a:t>
                      </a:r>
                    </a:p>
                  </a:txBody>
                  <a:tcPr/>
                </a:tc>
                <a:extLst>
                  <a:ext uri="{0D108BD9-81ED-4DB2-BD59-A6C34878D82A}">
                    <a16:rowId xmlns:a16="http://schemas.microsoft.com/office/drawing/2014/main" val="2010490806"/>
                  </a:ext>
                </a:extLst>
              </a:tr>
              <a:tr h="370840">
                <a:tc>
                  <a:txBody>
                    <a:bodyPr/>
                    <a:lstStyle/>
                    <a:p>
                      <a:pPr algn="ctr"/>
                      <a:r>
                        <a:rPr lang="en-US" dirty="0"/>
                        <a:t>8</a:t>
                      </a:r>
                    </a:p>
                  </a:txBody>
                  <a:tcPr/>
                </a:tc>
                <a:tc>
                  <a:txBody>
                    <a:bodyPr/>
                    <a:lstStyle/>
                    <a:p>
                      <a:pPr algn="ctr"/>
                      <a:r>
                        <a:rPr lang="en-US" dirty="0"/>
                        <a:t>Problems with Agency</a:t>
                      </a:r>
                    </a:p>
                  </a:txBody>
                  <a:tcPr/>
                </a:tc>
                <a:extLst>
                  <a:ext uri="{0D108BD9-81ED-4DB2-BD59-A6C34878D82A}">
                    <a16:rowId xmlns:a16="http://schemas.microsoft.com/office/drawing/2014/main" val="3309130778"/>
                  </a:ext>
                </a:extLst>
              </a:tr>
              <a:tr h="370840">
                <a:tc>
                  <a:txBody>
                    <a:bodyPr/>
                    <a:lstStyle/>
                    <a:p>
                      <a:pPr algn="ctr"/>
                      <a:r>
                        <a:rPr lang="en-US" dirty="0"/>
                        <a:t>9</a:t>
                      </a:r>
                    </a:p>
                  </a:txBody>
                  <a:tcPr/>
                </a:tc>
                <a:tc>
                  <a:txBody>
                    <a:bodyPr/>
                    <a:lstStyle/>
                    <a:p>
                      <a:pPr algn="ctr"/>
                      <a:r>
                        <a:rPr lang="en-US" dirty="0"/>
                        <a:t>Future Problem Solving</a:t>
                      </a:r>
                    </a:p>
                  </a:txBody>
                  <a:tcPr/>
                </a:tc>
                <a:extLst>
                  <a:ext uri="{0D108BD9-81ED-4DB2-BD59-A6C34878D82A}">
                    <a16:rowId xmlns:a16="http://schemas.microsoft.com/office/drawing/2014/main" val="1743873333"/>
                  </a:ext>
                </a:extLst>
              </a:tr>
              <a:tr h="370840">
                <a:tc>
                  <a:txBody>
                    <a:bodyPr/>
                    <a:lstStyle/>
                    <a:p>
                      <a:pPr algn="ctr"/>
                      <a:r>
                        <a:rPr lang="en-US" dirty="0"/>
                        <a:t>10</a:t>
                      </a:r>
                    </a:p>
                  </a:txBody>
                  <a:tcPr/>
                </a:tc>
                <a:tc>
                  <a:txBody>
                    <a:bodyPr/>
                    <a:lstStyle/>
                    <a:p>
                      <a:pPr algn="ctr"/>
                      <a:r>
                        <a:rPr lang="en-US" dirty="0"/>
                        <a:t>Celebration of Successes</a:t>
                      </a:r>
                    </a:p>
                  </a:txBody>
                  <a:tcPr/>
                </a:tc>
                <a:extLst>
                  <a:ext uri="{0D108BD9-81ED-4DB2-BD59-A6C34878D82A}">
                    <a16:rowId xmlns:a16="http://schemas.microsoft.com/office/drawing/2014/main" val="6650430"/>
                  </a:ext>
                </a:extLst>
              </a:tr>
            </a:tbl>
          </a:graphicData>
        </a:graphic>
      </p:graphicFrame>
      <p:sp>
        <p:nvSpPr>
          <p:cNvPr id="15" name="Rectangle 14">
            <a:extLst>
              <a:ext uri="{FF2B5EF4-FFF2-40B4-BE49-F238E27FC236}">
                <a16:creationId xmlns:a16="http://schemas.microsoft.com/office/drawing/2014/main" id="{9FF48AF7-2D32-9EDE-63E2-5B158DA154B3}"/>
              </a:ext>
            </a:extLst>
          </p:cNvPr>
          <p:cNvSpPr/>
          <p:nvPr/>
        </p:nvSpPr>
        <p:spPr>
          <a:xfrm>
            <a:off x="2043234" y="-24244"/>
            <a:ext cx="470032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Intervention</a:t>
            </a:r>
          </a:p>
        </p:txBody>
      </p:sp>
    </p:spTree>
    <p:extLst>
      <p:ext uri="{BB962C8B-B14F-4D97-AF65-F5344CB8AC3E}">
        <p14:creationId xmlns:p14="http://schemas.microsoft.com/office/powerpoint/2010/main" val="1049916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B66F6845-1D35-7F70-13C5-598AB7BD2DF8}"/>
              </a:ext>
            </a:extLst>
          </p:cNvPr>
          <p:cNvPicPr>
            <a:picLocks noGrp="1" noChangeAspect="1"/>
          </p:cNvPicPr>
          <p:nvPr>
            <p:ph idx="1"/>
          </p:nvPr>
        </p:nvPicPr>
        <p:blipFill>
          <a:blip r:embed="rId2"/>
          <a:stretch>
            <a:fillRect/>
          </a:stretch>
        </p:blipFill>
        <p:spPr>
          <a:xfrm>
            <a:off x="541882" y="1744207"/>
            <a:ext cx="10851233" cy="4612872"/>
          </a:xfrm>
        </p:spPr>
      </p:pic>
      <p:sp>
        <p:nvSpPr>
          <p:cNvPr id="6" name="Slide Number Placeholder 5">
            <a:extLst>
              <a:ext uri="{FF2B5EF4-FFF2-40B4-BE49-F238E27FC236}">
                <a16:creationId xmlns:a16="http://schemas.microsoft.com/office/drawing/2014/main" id="{4CFE11BA-B838-B96E-36F6-7E5A5CE64462}"/>
              </a:ext>
            </a:extLst>
          </p:cNvPr>
          <p:cNvSpPr>
            <a:spLocks noGrp="1"/>
          </p:cNvSpPr>
          <p:nvPr>
            <p:ph type="sldNum" sz="quarter" idx="12"/>
          </p:nvPr>
        </p:nvSpPr>
        <p:spPr/>
        <p:txBody>
          <a:bodyPr/>
          <a:lstStyle/>
          <a:p>
            <a:fld id="{B9713C8C-8E70-45D5-AE59-23E60168254E}" type="slidenum">
              <a:rPr lang="en-US" smtClean="0"/>
              <a:t>10</a:t>
            </a:fld>
            <a:endParaRPr lang="en-US" dirty="0"/>
          </a:p>
        </p:txBody>
      </p:sp>
      <p:sp>
        <p:nvSpPr>
          <p:cNvPr id="11" name="Rectangle 10">
            <a:extLst>
              <a:ext uri="{FF2B5EF4-FFF2-40B4-BE49-F238E27FC236}">
                <a16:creationId xmlns:a16="http://schemas.microsoft.com/office/drawing/2014/main" id="{47D242C5-5DBC-A42A-DF03-66AB1A6A442A}"/>
              </a:ext>
            </a:extLst>
          </p:cNvPr>
          <p:cNvSpPr/>
          <p:nvPr/>
        </p:nvSpPr>
        <p:spPr>
          <a:xfrm>
            <a:off x="2324737" y="-83132"/>
            <a:ext cx="611898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II. Data Collected</a:t>
            </a:r>
          </a:p>
        </p:txBody>
      </p:sp>
    </p:spTree>
    <p:extLst>
      <p:ext uri="{BB962C8B-B14F-4D97-AF65-F5344CB8AC3E}">
        <p14:creationId xmlns:p14="http://schemas.microsoft.com/office/powerpoint/2010/main" val="289663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5D9F420-5819-2031-5503-5DF704940F6B}"/>
              </a:ext>
            </a:extLst>
          </p:cNvPr>
          <p:cNvSpPr/>
          <p:nvPr/>
        </p:nvSpPr>
        <p:spPr>
          <a:xfrm>
            <a:off x="1118911" y="88318"/>
            <a:ext cx="8218917"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IIIa. Preliminary Analyses</a:t>
            </a:r>
          </a:p>
        </p:txBody>
      </p:sp>
      <p:pic>
        <p:nvPicPr>
          <p:cNvPr id="10" name="Picture 9">
            <a:extLst>
              <a:ext uri="{FF2B5EF4-FFF2-40B4-BE49-F238E27FC236}">
                <a16:creationId xmlns:a16="http://schemas.microsoft.com/office/drawing/2014/main" id="{A3DF59B5-B967-1C00-11B7-C813302EC09B}"/>
              </a:ext>
            </a:extLst>
          </p:cNvPr>
          <p:cNvPicPr>
            <a:picLocks noChangeAspect="1"/>
          </p:cNvPicPr>
          <p:nvPr/>
        </p:nvPicPr>
        <p:blipFill>
          <a:blip r:embed="rId2"/>
          <a:stretch>
            <a:fillRect/>
          </a:stretch>
        </p:blipFill>
        <p:spPr>
          <a:xfrm>
            <a:off x="691871" y="1747404"/>
            <a:ext cx="4566068" cy="4554681"/>
          </a:xfrm>
          <a:prstGeom prst="rect">
            <a:avLst/>
          </a:prstGeom>
        </p:spPr>
      </p:pic>
      <p:sp>
        <p:nvSpPr>
          <p:cNvPr id="12" name="TextBox 11">
            <a:extLst>
              <a:ext uri="{FF2B5EF4-FFF2-40B4-BE49-F238E27FC236}">
                <a16:creationId xmlns:a16="http://schemas.microsoft.com/office/drawing/2014/main" id="{24D62E33-B084-8BC1-C6D8-8925BAC7CB2A}"/>
              </a:ext>
            </a:extLst>
          </p:cNvPr>
          <p:cNvSpPr txBox="1"/>
          <p:nvPr/>
        </p:nvSpPr>
        <p:spPr>
          <a:xfrm>
            <a:off x="2891030" y="1011648"/>
            <a:ext cx="4674678" cy="369332"/>
          </a:xfrm>
          <a:prstGeom prst="rect">
            <a:avLst/>
          </a:prstGeom>
          <a:noFill/>
        </p:spPr>
        <p:txBody>
          <a:bodyPr wrap="none" rtlCol="0">
            <a:spAutoFit/>
          </a:bodyPr>
          <a:lstStyle/>
          <a:p>
            <a:r>
              <a:rPr lang="en-US" dirty="0"/>
              <a:t>Data Gathered from Intake Assessments</a:t>
            </a:r>
          </a:p>
        </p:txBody>
      </p:sp>
    </p:spTree>
    <p:extLst>
      <p:ext uri="{BB962C8B-B14F-4D97-AF65-F5344CB8AC3E}">
        <p14:creationId xmlns:p14="http://schemas.microsoft.com/office/powerpoint/2010/main" val="198927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5D9F420-5819-2031-5503-5DF704940F6B}"/>
              </a:ext>
            </a:extLst>
          </p:cNvPr>
          <p:cNvSpPr/>
          <p:nvPr/>
        </p:nvSpPr>
        <p:spPr>
          <a:xfrm>
            <a:off x="1118911" y="88318"/>
            <a:ext cx="8218917"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IIIa. Preliminary Analyses</a:t>
            </a:r>
          </a:p>
        </p:txBody>
      </p:sp>
      <p:pic>
        <p:nvPicPr>
          <p:cNvPr id="10" name="Picture 9">
            <a:extLst>
              <a:ext uri="{FF2B5EF4-FFF2-40B4-BE49-F238E27FC236}">
                <a16:creationId xmlns:a16="http://schemas.microsoft.com/office/drawing/2014/main" id="{A3DF59B5-B967-1C00-11B7-C813302EC09B}"/>
              </a:ext>
            </a:extLst>
          </p:cNvPr>
          <p:cNvPicPr>
            <a:picLocks noChangeAspect="1"/>
          </p:cNvPicPr>
          <p:nvPr/>
        </p:nvPicPr>
        <p:blipFill>
          <a:blip r:embed="rId2"/>
          <a:stretch>
            <a:fillRect/>
          </a:stretch>
        </p:blipFill>
        <p:spPr>
          <a:xfrm>
            <a:off x="691871" y="1747404"/>
            <a:ext cx="4566068" cy="4554681"/>
          </a:xfrm>
          <a:prstGeom prst="rect">
            <a:avLst/>
          </a:prstGeom>
        </p:spPr>
      </p:pic>
      <p:sp>
        <p:nvSpPr>
          <p:cNvPr id="12" name="TextBox 11">
            <a:extLst>
              <a:ext uri="{FF2B5EF4-FFF2-40B4-BE49-F238E27FC236}">
                <a16:creationId xmlns:a16="http://schemas.microsoft.com/office/drawing/2014/main" id="{24D62E33-B084-8BC1-C6D8-8925BAC7CB2A}"/>
              </a:ext>
            </a:extLst>
          </p:cNvPr>
          <p:cNvSpPr txBox="1"/>
          <p:nvPr/>
        </p:nvSpPr>
        <p:spPr>
          <a:xfrm>
            <a:off x="2891030" y="1011648"/>
            <a:ext cx="4674678" cy="369332"/>
          </a:xfrm>
          <a:prstGeom prst="rect">
            <a:avLst/>
          </a:prstGeom>
          <a:noFill/>
        </p:spPr>
        <p:txBody>
          <a:bodyPr wrap="none" rtlCol="0">
            <a:spAutoFit/>
          </a:bodyPr>
          <a:lstStyle/>
          <a:p>
            <a:r>
              <a:rPr lang="en-US" dirty="0"/>
              <a:t>Data Gathered from Intake Assessments</a:t>
            </a:r>
          </a:p>
        </p:txBody>
      </p:sp>
      <p:sp>
        <p:nvSpPr>
          <p:cNvPr id="13" name="Arrow: Right 12">
            <a:extLst>
              <a:ext uri="{FF2B5EF4-FFF2-40B4-BE49-F238E27FC236}">
                <a16:creationId xmlns:a16="http://schemas.microsoft.com/office/drawing/2014/main" id="{47FD43C1-B9C9-1C44-1E18-F3F3D81285A1}"/>
              </a:ext>
            </a:extLst>
          </p:cNvPr>
          <p:cNvSpPr/>
          <p:nvPr/>
        </p:nvSpPr>
        <p:spPr>
          <a:xfrm>
            <a:off x="5241708" y="3467966"/>
            <a:ext cx="1450037" cy="9299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770FCFF-FD56-A99E-C365-E5AE8FB80F97}"/>
              </a:ext>
            </a:extLst>
          </p:cNvPr>
          <p:cNvPicPr>
            <a:picLocks noChangeAspect="1"/>
          </p:cNvPicPr>
          <p:nvPr/>
        </p:nvPicPr>
        <p:blipFill>
          <a:blip r:embed="rId3"/>
          <a:stretch>
            <a:fillRect/>
          </a:stretch>
        </p:blipFill>
        <p:spPr>
          <a:xfrm>
            <a:off x="6742265" y="3113809"/>
            <a:ext cx="5191125" cy="1638300"/>
          </a:xfrm>
          <a:prstGeom prst="rect">
            <a:avLst/>
          </a:prstGeom>
        </p:spPr>
      </p:pic>
    </p:spTree>
    <p:extLst>
      <p:ext uri="{BB962C8B-B14F-4D97-AF65-F5344CB8AC3E}">
        <p14:creationId xmlns:p14="http://schemas.microsoft.com/office/powerpoint/2010/main" val="3056923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4B482C1-0A3A-BEE3-42CD-60F4AC760311}"/>
              </a:ext>
            </a:extLst>
          </p:cNvPr>
          <p:cNvGraphicFramePr>
            <a:graphicFrameLocks noGrp="1"/>
          </p:cNvGraphicFramePr>
          <p:nvPr>
            <p:ph sz="quarter" idx="4294967295"/>
            <p:extLst>
              <p:ext uri="{D42A27DB-BD31-4B8C-83A1-F6EECF244321}">
                <p14:modId xmlns:p14="http://schemas.microsoft.com/office/powerpoint/2010/main" val="2220304204"/>
              </p:ext>
            </p:extLst>
          </p:nvPr>
        </p:nvGraphicFramePr>
        <p:xfrm>
          <a:off x="1762679" y="1189058"/>
          <a:ext cx="5031941" cy="4079240"/>
        </p:xfrm>
        <a:graphic>
          <a:graphicData uri="http://schemas.openxmlformats.org/drawingml/2006/table">
            <a:tbl>
              <a:tblPr firstRow="1" bandRow="1">
                <a:tableStyleId>{5C22544A-7EE6-4342-B048-85BDC9FD1C3A}</a:tableStyleId>
              </a:tblPr>
              <a:tblGrid>
                <a:gridCol w="1684337">
                  <a:extLst>
                    <a:ext uri="{9D8B030D-6E8A-4147-A177-3AD203B41FA5}">
                      <a16:colId xmlns:a16="http://schemas.microsoft.com/office/drawing/2014/main" val="3575939987"/>
                    </a:ext>
                  </a:extLst>
                </a:gridCol>
                <a:gridCol w="3347604">
                  <a:extLst>
                    <a:ext uri="{9D8B030D-6E8A-4147-A177-3AD203B41FA5}">
                      <a16:colId xmlns:a16="http://schemas.microsoft.com/office/drawing/2014/main" val="1292647838"/>
                    </a:ext>
                  </a:extLst>
                </a:gridCol>
              </a:tblGrid>
              <a:tr h="370840">
                <a:tc>
                  <a:txBody>
                    <a:bodyPr/>
                    <a:lstStyle/>
                    <a:p>
                      <a:pPr algn="ctr"/>
                      <a:r>
                        <a:rPr lang="en-US" dirty="0"/>
                        <a:t>Session</a:t>
                      </a:r>
                    </a:p>
                  </a:txBody>
                  <a:tcPr/>
                </a:tc>
                <a:tc>
                  <a:txBody>
                    <a:bodyPr/>
                    <a:lstStyle/>
                    <a:p>
                      <a:pPr algn="ctr"/>
                      <a:r>
                        <a:rPr lang="en-US" dirty="0"/>
                        <a:t>Content</a:t>
                      </a:r>
                    </a:p>
                  </a:txBody>
                  <a:tcPr/>
                </a:tc>
                <a:extLst>
                  <a:ext uri="{0D108BD9-81ED-4DB2-BD59-A6C34878D82A}">
                    <a16:rowId xmlns:a16="http://schemas.microsoft.com/office/drawing/2014/main" val="4235850346"/>
                  </a:ext>
                </a:extLst>
              </a:tr>
              <a:tr h="370840">
                <a:tc>
                  <a:txBody>
                    <a:bodyPr/>
                    <a:lstStyle/>
                    <a:p>
                      <a:pPr algn="ctr"/>
                      <a:r>
                        <a:rPr lang="en-US" dirty="0"/>
                        <a:t>1</a:t>
                      </a:r>
                    </a:p>
                  </a:txBody>
                  <a:tcPr/>
                </a:tc>
                <a:tc>
                  <a:txBody>
                    <a:bodyPr/>
                    <a:lstStyle/>
                    <a:p>
                      <a:pPr algn="ctr"/>
                      <a:r>
                        <a:rPr lang="en-US" dirty="0"/>
                        <a:t>Client Goal Setting</a:t>
                      </a:r>
                    </a:p>
                  </a:txBody>
                  <a:tcPr/>
                </a:tc>
                <a:extLst>
                  <a:ext uri="{0D108BD9-81ED-4DB2-BD59-A6C34878D82A}">
                    <a16:rowId xmlns:a16="http://schemas.microsoft.com/office/drawing/2014/main" val="3025192257"/>
                  </a:ext>
                </a:extLst>
              </a:tr>
              <a:tr h="370840">
                <a:tc>
                  <a:txBody>
                    <a:bodyPr/>
                    <a:lstStyle/>
                    <a:p>
                      <a:pPr algn="ctr"/>
                      <a:r>
                        <a:rPr lang="en-US" dirty="0"/>
                        <a:t>2</a:t>
                      </a:r>
                    </a:p>
                  </a:txBody>
                  <a:tcPr/>
                </a:tc>
                <a:tc>
                  <a:txBody>
                    <a:bodyPr/>
                    <a:lstStyle/>
                    <a:p>
                      <a:pPr algn="ctr"/>
                      <a:r>
                        <a:rPr lang="en-US" dirty="0"/>
                        <a:t>Education on Positive </a:t>
                      </a:r>
                      <a:r>
                        <a:rPr lang="el-GR" sz="1800" b="0" i="0" kern="1200" dirty="0">
                          <a:solidFill>
                            <a:schemeClr val="dk1"/>
                          </a:solidFill>
                          <a:effectLst/>
                          <a:latin typeface="+mn-lt"/>
                          <a:ea typeface="+mn-ea"/>
                          <a:cs typeface="+mn-cs"/>
                        </a:rPr>
                        <a:t>Ψ</a:t>
                      </a:r>
                      <a:endParaRPr lang="en-US" dirty="0"/>
                    </a:p>
                  </a:txBody>
                  <a:tcPr/>
                </a:tc>
                <a:extLst>
                  <a:ext uri="{0D108BD9-81ED-4DB2-BD59-A6C34878D82A}">
                    <a16:rowId xmlns:a16="http://schemas.microsoft.com/office/drawing/2014/main" val="2158615785"/>
                  </a:ext>
                </a:extLst>
              </a:tr>
              <a:tr h="370840">
                <a:tc>
                  <a:txBody>
                    <a:bodyPr/>
                    <a:lstStyle/>
                    <a:p>
                      <a:pPr algn="ctr"/>
                      <a:r>
                        <a:rPr lang="en-US" b="1" dirty="0"/>
                        <a:t>3</a:t>
                      </a:r>
                    </a:p>
                  </a:txBody>
                  <a:tcPr/>
                </a:tc>
                <a:tc>
                  <a:txBody>
                    <a:bodyPr/>
                    <a:lstStyle/>
                    <a:p>
                      <a:pPr algn="ctr"/>
                      <a:r>
                        <a:rPr lang="en-US" b="1" dirty="0"/>
                        <a:t>Education on Hope Theory</a:t>
                      </a:r>
                    </a:p>
                  </a:txBody>
                  <a:tcPr/>
                </a:tc>
                <a:extLst>
                  <a:ext uri="{0D108BD9-81ED-4DB2-BD59-A6C34878D82A}">
                    <a16:rowId xmlns:a16="http://schemas.microsoft.com/office/drawing/2014/main" val="543279931"/>
                  </a:ext>
                </a:extLst>
              </a:tr>
              <a:tr h="370840">
                <a:tc>
                  <a:txBody>
                    <a:bodyPr/>
                    <a:lstStyle/>
                    <a:p>
                      <a:pPr algn="ctr"/>
                      <a:r>
                        <a:rPr lang="en-US" b="1" dirty="0"/>
                        <a:t>4</a:t>
                      </a:r>
                    </a:p>
                  </a:txBody>
                  <a:tcPr/>
                </a:tc>
                <a:tc>
                  <a:txBody>
                    <a:bodyPr/>
                    <a:lstStyle/>
                    <a:p>
                      <a:pPr algn="ctr"/>
                      <a:r>
                        <a:rPr lang="en-US" b="1" dirty="0"/>
                        <a:t>Strengths as a Pathway</a:t>
                      </a:r>
                    </a:p>
                  </a:txBody>
                  <a:tcPr/>
                </a:tc>
                <a:extLst>
                  <a:ext uri="{0D108BD9-81ED-4DB2-BD59-A6C34878D82A}">
                    <a16:rowId xmlns:a16="http://schemas.microsoft.com/office/drawing/2014/main" val="481459110"/>
                  </a:ext>
                </a:extLst>
              </a:tr>
              <a:tr h="370840">
                <a:tc>
                  <a:txBody>
                    <a:bodyPr/>
                    <a:lstStyle/>
                    <a:p>
                      <a:pPr algn="ctr"/>
                      <a:r>
                        <a:rPr lang="en-US" b="1" dirty="0"/>
                        <a:t>5</a:t>
                      </a:r>
                    </a:p>
                  </a:txBody>
                  <a:tcPr/>
                </a:tc>
                <a:tc>
                  <a:txBody>
                    <a:bodyPr/>
                    <a:lstStyle/>
                    <a:p>
                      <a:pPr algn="ctr"/>
                      <a:r>
                        <a:rPr lang="en-US" b="1" dirty="0"/>
                        <a:t>Strengths as a Pathway</a:t>
                      </a:r>
                    </a:p>
                  </a:txBody>
                  <a:tcPr/>
                </a:tc>
                <a:extLst>
                  <a:ext uri="{0D108BD9-81ED-4DB2-BD59-A6C34878D82A}">
                    <a16:rowId xmlns:a16="http://schemas.microsoft.com/office/drawing/2014/main" val="2969571073"/>
                  </a:ext>
                </a:extLst>
              </a:tr>
              <a:tr h="370840">
                <a:tc>
                  <a:txBody>
                    <a:bodyPr/>
                    <a:lstStyle/>
                    <a:p>
                      <a:pPr algn="ctr"/>
                      <a:r>
                        <a:rPr lang="en-US" b="1" dirty="0"/>
                        <a:t>6</a:t>
                      </a:r>
                    </a:p>
                  </a:txBody>
                  <a:tcPr/>
                </a:tc>
                <a:tc>
                  <a:txBody>
                    <a:bodyPr/>
                    <a:lstStyle/>
                    <a:p>
                      <a:pPr algn="ctr"/>
                      <a:r>
                        <a:rPr lang="en-US" b="1" dirty="0"/>
                        <a:t>Agency Promotion</a:t>
                      </a:r>
                    </a:p>
                  </a:txBody>
                  <a:tcPr/>
                </a:tc>
                <a:extLst>
                  <a:ext uri="{0D108BD9-81ED-4DB2-BD59-A6C34878D82A}">
                    <a16:rowId xmlns:a16="http://schemas.microsoft.com/office/drawing/2014/main" val="707754597"/>
                  </a:ext>
                </a:extLst>
              </a:tr>
              <a:tr h="370840">
                <a:tc>
                  <a:txBody>
                    <a:bodyPr/>
                    <a:lstStyle/>
                    <a:p>
                      <a:pPr algn="ctr"/>
                      <a:r>
                        <a:rPr lang="en-US" b="1" dirty="0"/>
                        <a:t>7</a:t>
                      </a:r>
                    </a:p>
                  </a:txBody>
                  <a:tcPr/>
                </a:tc>
                <a:tc>
                  <a:txBody>
                    <a:bodyPr/>
                    <a:lstStyle/>
                    <a:p>
                      <a:pPr algn="ctr"/>
                      <a:r>
                        <a:rPr lang="en-US" b="1" dirty="0"/>
                        <a:t>Problems with Pathways</a:t>
                      </a:r>
                    </a:p>
                  </a:txBody>
                  <a:tcPr/>
                </a:tc>
                <a:extLst>
                  <a:ext uri="{0D108BD9-81ED-4DB2-BD59-A6C34878D82A}">
                    <a16:rowId xmlns:a16="http://schemas.microsoft.com/office/drawing/2014/main" val="2010490806"/>
                  </a:ext>
                </a:extLst>
              </a:tr>
              <a:tr h="370840">
                <a:tc>
                  <a:txBody>
                    <a:bodyPr/>
                    <a:lstStyle/>
                    <a:p>
                      <a:pPr algn="ctr"/>
                      <a:r>
                        <a:rPr lang="en-US" b="1" dirty="0"/>
                        <a:t>8</a:t>
                      </a:r>
                    </a:p>
                  </a:txBody>
                  <a:tcPr/>
                </a:tc>
                <a:tc>
                  <a:txBody>
                    <a:bodyPr/>
                    <a:lstStyle/>
                    <a:p>
                      <a:pPr algn="ctr"/>
                      <a:r>
                        <a:rPr lang="en-US" b="1" dirty="0"/>
                        <a:t>Problems with Agency</a:t>
                      </a:r>
                    </a:p>
                  </a:txBody>
                  <a:tcPr/>
                </a:tc>
                <a:extLst>
                  <a:ext uri="{0D108BD9-81ED-4DB2-BD59-A6C34878D82A}">
                    <a16:rowId xmlns:a16="http://schemas.microsoft.com/office/drawing/2014/main" val="3309130778"/>
                  </a:ext>
                </a:extLst>
              </a:tr>
              <a:tr h="370840">
                <a:tc>
                  <a:txBody>
                    <a:bodyPr/>
                    <a:lstStyle/>
                    <a:p>
                      <a:pPr algn="ctr"/>
                      <a:r>
                        <a:rPr lang="en-US" dirty="0"/>
                        <a:t>9</a:t>
                      </a:r>
                    </a:p>
                  </a:txBody>
                  <a:tcPr/>
                </a:tc>
                <a:tc>
                  <a:txBody>
                    <a:bodyPr/>
                    <a:lstStyle/>
                    <a:p>
                      <a:pPr algn="ctr"/>
                      <a:r>
                        <a:rPr lang="en-US" dirty="0"/>
                        <a:t>Future Problem Solving</a:t>
                      </a:r>
                    </a:p>
                  </a:txBody>
                  <a:tcPr/>
                </a:tc>
                <a:extLst>
                  <a:ext uri="{0D108BD9-81ED-4DB2-BD59-A6C34878D82A}">
                    <a16:rowId xmlns:a16="http://schemas.microsoft.com/office/drawing/2014/main" val="1743873333"/>
                  </a:ext>
                </a:extLst>
              </a:tr>
              <a:tr h="370840">
                <a:tc>
                  <a:txBody>
                    <a:bodyPr/>
                    <a:lstStyle/>
                    <a:p>
                      <a:pPr algn="ctr"/>
                      <a:r>
                        <a:rPr lang="en-US" dirty="0"/>
                        <a:t>10</a:t>
                      </a:r>
                    </a:p>
                  </a:txBody>
                  <a:tcPr/>
                </a:tc>
                <a:tc>
                  <a:txBody>
                    <a:bodyPr/>
                    <a:lstStyle/>
                    <a:p>
                      <a:pPr algn="ctr"/>
                      <a:r>
                        <a:rPr lang="en-US" dirty="0"/>
                        <a:t>Celebration of Successes</a:t>
                      </a:r>
                    </a:p>
                  </a:txBody>
                  <a:tcPr/>
                </a:tc>
                <a:extLst>
                  <a:ext uri="{0D108BD9-81ED-4DB2-BD59-A6C34878D82A}">
                    <a16:rowId xmlns:a16="http://schemas.microsoft.com/office/drawing/2014/main" val="6650430"/>
                  </a:ext>
                </a:extLst>
              </a:tr>
            </a:tbl>
          </a:graphicData>
        </a:graphic>
      </p:graphicFrame>
      <p:sp>
        <p:nvSpPr>
          <p:cNvPr id="15" name="Rectangle 14">
            <a:extLst>
              <a:ext uri="{FF2B5EF4-FFF2-40B4-BE49-F238E27FC236}">
                <a16:creationId xmlns:a16="http://schemas.microsoft.com/office/drawing/2014/main" id="{9FF48AF7-2D32-9EDE-63E2-5B158DA154B3}"/>
              </a:ext>
            </a:extLst>
          </p:cNvPr>
          <p:cNvSpPr/>
          <p:nvPr/>
        </p:nvSpPr>
        <p:spPr>
          <a:xfrm>
            <a:off x="85483" y="-107857"/>
            <a:ext cx="7805343" cy="923330"/>
          </a:xfrm>
          <a:prstGeom prst="rect">
            <a:avLst/>
          </a:prstGeom>
          <a:noFill/>
        </p:spPr>
        <p:txBody>
          <a:bodyPr wrap="none" lIns="91440" tIns="45720" rIns="91440" bIns="45720">
            <a:spAutoFit/>
          </a:bodyPr>
          <a:lstStyle/>
          <a:p>
            <a:pPr algn="ctr"/>
            <a:r>
              <a:rPr lang="en-US" sz="5400" b="0" cap="none" spc="0" dirty="0" err="1">
                <a:ln w="0"/>
                <a:solidFill>
                  <a:schemeClr val="tx1"/>
                </a:solidFill>
                <a:effectLst>
                  <a:outerShdw blurRad="38100" dist="19050" dir="2700000" algn="tl" rotWithShape="0">
                    <a:schemeClr val="dk1">
                      <a:alpha val="40000"/>
                    </a:schemeClr>
                  </a:outerShdw>
                </a:effectLst>
              </a:rPr>
              <a:t>IIIb</a:t>
            </a:r>
            <a:r>
              <a:rPr lang="en-US" sz="5400" b="0" cap="none" spc="0" dirty="0">
                <a:ln w="0"/>
                <a:solidFill>
                  <a:schemeClr val="tx1"/>
                </a:solidFill>
                <a:effectLst>
                  <a:outerShdw blurRad="38100" dist="19050" dir="2700000" algn="tl" rotWithShape="0">
                    <a:schemeClr val="dk1">
                      <a:alpha val="40000"/>
                    </a:schemeClr>
                  </a:outerShdw>
                </a:effectLst>
              </a:rPr>
              <a:t>. Proposed Analyses</a:t>
            </a:r>
          </a:p>
        </p:txBody>
      </p:sp>
      <p:sp>
        <p:nvSpPr>
          <p:cNvPr id="2" name="Arrow: Down 1">
            <a:extLst>
              <a:ext uri="{FF2B5EF4-FFF2-40B4-BE49-F238E27FC236}">
                <a16:creationId xmlns:a16="http://schemas.microsoft.com/office/drawing/2014/main" id="{38189231-2A6F-1960-9A45-09A80E6BF317}"/>
              </a:ext>
            </a:extLst>
          </p:cNvPr>
          <p:cNvSpPr/>
          <p:nvPr/>
        </p:nvSpPr>
        <p:spPr>
          <a:xfrm rot="3486212">
            <a:off x="6842414" y="1828801"/>
            <a:ext cx="1678132" cy="17196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5B2F00C-38AD-68D8-3EDA-25AB9CF97C32}"/>
              </a:ext>
            </a:extLst>
          </p:cNvPr>
          <p:cNvSpPr txBox="1"/>
          <p:nvPr/>
        </p:nvSpPr>
        <p:spPr>
          <a:xfrm>
            <a:off x="8278151" y="353808"/>
            <a:ext cx="3261905" cy="1754326"/>
          </a:xfrm>
          <a:prstGeom prst="rect">
            <a:avLst/>
          </a:prstGeom>
          <a:noFill/>
        </p:spPr>
        <p:txBody>
          <a:bodyPr wrap="square" rtlCol="0">
            <a:spAutoFit/>
          </a:bodyPr>
          <a:lstStyle/>
          <a:p>
            <a:r>
              <a:rPr lang="en-US" dirty="0"/>
              <a:t>We Anticipate Goal Setting, Goal Attempts, and Perceptions of Goal Success will be predicted by the MMPI-3, as similar rates to symptom levels</a:t>
            </a:r>
          </a:p>
        </p:txBody>
      </p:sp>
    </p:spTree>
    <p:extLst>
      <p:ext uri="{BB962C8B-B14F-4D97-AF65-F5344CB8AC3E}">
        <p14:creationId xmlns:p14="http://schemas.microsoft.com/office/powerpoint/2010/main" val="598607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C712060-E4E0-A82A-2B86-73A1F452B429}"/>
              </a:ext>
            </a:extLst>
          </p:cNvPr>
          <p:cNvPicPr>
            <a:picLocks noChangeAspect="1"/>
          </p:cNvPicPr>
          <p:nvPr/>
        </p:nvPicPr>
        <p:blipFill>
          <a:blip r:embed="rId2"/>
          <a:stretch>
            <a:fillRect/>
          </a:stretch>
        </p:blipFill>
        <p:spPr>
          <a:xfrm>
            <a:off x="2190619" y="46759"/>
            <a:ext cx="7810762" cy="6858000"/>
          </a:xfrm>
          <a:prstGeom prst="rect">
            <a:avLst/>
          </a:prstGeom>
        </p:spPr>
      </p:pic>
      <p:sp>
        <p:nvSpPr>
          <p:cNvPr id="9" name="Rectangle 8">
            <a:extLst>
              <a:ext uri="{FF2B5EF4-FFF2-40B4-BE49-F238E27FC236}">
                <a16:creationId xmlns:a16="http://schemas.microsoft.com/office/drawing/2014/main" id="{9FBB1496-1CE9-C26C-BB88-7C897CDA1F97}"/>
              </a:ext>
            </a:extLst>
          </p:cNvPr>
          <p:cNvSpPr/>
          <p:nvPr/>
        </p:nvSpPr>
        <p:spPr>
          <a:xfrm>
            <a:off x="4088823" y="1106632"/>
            <a:ext cx="1018309" cy="301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12" name="Rectangle 11">
            <a:extLst>
              <a:ext uri="{FF2B5EF4-FFF2-40B4-BE49-F238E27FC236}">
                <a16:creationId xmlns:a16="http://schemas.microsoft.com/office/drawing/2014/main" id="{1861357B-97A0-F915-A9D2-A29D52CF120B}"/>
              </a:ext>
            </a:extLst>
          </p:cNvPr>
          <p:cNvSpPr/>
          <p:nvPr/>
        </p:nvSpPr>
        <p:spPr>
          <a:xfrm>
            <a:off x="4885460" y="1257300"/>
            <a:ext cx="1018309" cy="301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13" name="Rectangle 12">
            <a:extLst>
              <a:ext uri="{FF2B5EF4-FFF2-40B4-BE49-F238E27FC236}">
                <a16:creationId xmlns:a16="http://schemas.microsoft.com/office/drawing/2014/main" id="{A7E0184D-3BB0-C046-9FDB-FC2180A79904}"/>
              </a:ext>
            </a:extLst>
          </p:cNvPr>
          <p:cNvSpPr/>
          <p:nvPr/>
        </p:nvSpPr>
        <p:spPr>
          <a:xfrm>
            <a:off x="4542559" y="5647455"/>
            <a:ext cx="3172691" cy="301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14" name="Rectangle 13">
            <a:extLst>
              <a:ext uri="{FF2B5EF4-FFF2-40B4-BE49-F238E27FC236}">
                <a16:creationId xmlns:a16="http://schemas.microsoft.com/office/drawing/2014/main" id="{B6D3DB6E-F865-FB60-4323-FD3A475A4B13}"/>
              </a:ext>
            </a:extLst>
          </p:cNvPr>
          <p:cNvSpPr/>
          <p:nvPr/>
        </p:nvSpPr>
        <p:spPr>
          <a:xfrm rot="5400000">
            <a:off x="-2064715" y="2880794"/>
            <a:ext cx="501932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Case Example</a:t>
            </a:r>
          </a:p>
        </p:txBody>
      </p:sp>
    </p:spTree>
    <p:extLst>
      <p:ext uri="{BB962C8B-B14F-4D97-AF65-F5344CB8AC3E}">
        <p14:creationId xmlns:p14="http://schemas.microsoft.com/office/powerpoint/2010/main" val="274058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descr="Timeline SmartArt graphic">
            <a:extLst>
              <a:ext uri="{FF2B5EF4-FFF2-40B4-BE49-F238E27FC236}">
                <a16:creationId xmlns:a16="http://schemas.microsoft.com/office/drawing/2014/main" id="{1AD6A0AA-485F-4BC1-AD81-A826C298B1B5}"/>
              </a:ext>
            </a:extLst>
          </p:cNvPr>
          <p:cNvGraphicFramePr>
            <a:graphicFrameLocks noGrp="1"/>
          </p:cNvGraphicFramePr>
          <p:nvPr>
            <p:ph idx="1"/>
            <p:extLst>
              <p:ext uri="{D42A27DB-BD31-4B8C-83A1-F6EECF244321}">
                <p14:modId xmlns:p14="http://schemas.microsoft.com/office/powerpoint/2010/main" val="3162846475"/>
              </p:ext>
            </p:extLst>
          </p:nvPr>
        </p:nvGraphicFramePr>
        <p:xfrm>
          <a:off x="1066800" y="2119745"/>
          <a:ext cx="10058400" cy="3842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15</a:t>
            </a:fld>
            <a:endParaRPr lang="en-US" dirty="0"/>
          </a:p>
        </p:txBody>
      </p:sp>
      <p:sp>
        <p:nvSpPr>
          <p:cNvPr id="6" name="Rectangle 5">
            <a:extLst>
              <a:ext uri="{FF2B5EF4-FFF2-40B4-BE49-F238E27FC236}">
                <a16:creationId xmlns:a16="http://schemas.microsoft.com/office/drawing/2014/main" id="{253465B9-D64A-9FAF-E9CE-4146180DFE56}"/>
              </a:ext>
            </a:extLst>
          </p:cNvPr>
          <p:cNvSpPr/>
          <p:nvPr/>
        </p:nvSpPr>
        <p:spPr>
          <a:xfrm>
            <a:off x="2064612" y="-27218"/>
            <a:ext cx="667041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IV. Revised Timeline</a:t>
            </a:r>
          </a:p>
        </p:txBody>
      </p:sp>
    </p:spTree>
    <p:extLst>
      <p:ext uri="{BB962C8B-B14F-4D97-AF65-F5344CB8AC3E}">
        <p14:creationId xmlns:p14="http://schemas.microsoft.com/office/powerpoint/2010/main" val="1145577730"/>
      </p:ext>
    </p:extLst>
  </p:cSld>
  <p:clrMapOvr>
    <a:masterClrMapping/>
  </p:clrMapOvr>
</p:sld>
</file>

<file path=ppt/theme/theme1.xml><?xml version="1.0" encoding="utf-8"?>
<a:theme xmlns:a="http://schemas.openxmlformats.org/drawingml/2006/main" name="Brush">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 id="{83ACE2F6-3F27-4C0C-9F26-3A644E012A31}" vid="{2791EB26-28CE-473B-9B2E-6D68997E89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DCE9DA-F7FD-45FA-83B7-D9813A44258A}">
  <ds:schemaRefs>
    <ds:schemaRef ds:uri="http://schemas.microsoft.com/sharepoint/v3/contenttype/forms"/>
  </ds:schemaRefs>
</ds:datastoreItem>
</file>

<file path=customXml/itemProps2.xml><?xml version="1.0" encoding="utf-8"?>
<ds:datastoreItem xmlns:ds="http://schemas.openxmlformats.org/officeDocument/2006/customXml" ds:itemID="{9DFCC198-DBFA-46B2-A241-8E3888E6367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897C4F4F-E645-4C6F-B0C3-39923BA08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{6B49962D-9CE4-48DD-A5FD-9919D0E092CB}tf89080264_win32</Template>
  <TotalTime>563</TotalTime>
  <Words>533</Words>
  <Application>Microsoft Office PowerPoint</Application>
  <PresentationFormat>Widescreen</PresentationFormat>
  <Paragraphs>126</Paragraphs>
  <Slides>15</Slides>
  <Notes>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Elephant</vt:lpstr>
      <vt:lpstr>Times New Roman</vt:lpstr>
      <vt:lpstr>Brush</vt:lpstr>
      <vt:lpstr>Using the MMPI-3 to predict treatment engagement and outcomes in a community telehealth clinic using a positive psychology treatment protocol </vt:lpstr>
      <vt:lpstr>Agenda</vt:lpstr>
      <vt:lpstr>PowerPoint Presentation</vt:lpstr>
      <vt:lpstr>PowerPoint Presentation</vt:lpstr>
      <vt:lpstr>PowerPoint Presentation</vt:lpstr>
      <vt:lpstr>PowerPoint Presentation</vt:lpstr>
      <vt:lpstr>How Does Increased Well-Being Help?</vt:lpstr>
      <vt:lpstr>How Does Increased Well-Being Help?</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MMPI-3 to predict treatment engagement and outcomes in a community telehealth clinic using a positive psychology treatment protocol </dc:title>
  <dc:creator>Ingram, Paul</dc:creator>
  <cp:lastModifiedBy>Paul Ingram</cp:lastModifiedBy>
  <cp:revision>7</cp:revision>
  <dcterms:created xsi:type="dcterms:W3CDTF">2022-05-17T20:09:18Z</dcterms:created>
  <dcterms:modified xsi:type="dcterms:W3CDTF">2022-06-16T01:01:26Z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