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9144000" cy="6858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B63B0B-A140-3BB5-5CA7-E047C9D5A448}" name="Keen, Megan" initials="KM" userId="Keen, Megan" providerId="None"/>
  <p188:author id="{59D63E14-A3CE-CFA5-49FC-0EE851B58526}" name="Lemaster, NM" initials="LN" userId="S::nm.lemaster@ttu.edu::17df71d2-c540-4d3b-a91a-344789657b3f" providerId="AD"/>
  <p188:author id="{3EA0436E-805B-E9AA-D0B3-36805E81F524}" name="Hirsch, Sarah" initials="HS" userId="S::Sarah.Hirsch@ttu.edu::97f92204-8428-4c75-9519-7dad8c4697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sch, Sarah" initials="HS" lastIdx="5" clrIdx="0">
    <p:extLst>
      <p:ext uri="{19B8F6BF-5375-455C-9EA6-DF929625EA0E}">
        <p15:presenceInfo xmlns:p15="http://schemas.microsoft.com/office/powerpoint/2012/main" userId="Hirsch, Sarah" providerId="None"/>
      </p:ext>
    </p:extLst>
  </p:cmAuthor>
  <p:cmAuthor id="2" name="Ingram, Paul" initials="IP" lastIdx="6" clrIdx="1">
    <p:extLst>
      <p:ext uri="{19B8F6BF-5375-455C-9EA6-DF929625EA0E}">
        <p15:presenceInfo xmlns:p15="http://schemas.microsoft.com/office/powerpoint/2012/main" userId="S::Paul.Ingram@ttu.edu::e265de2c-09d3-4a96-84b5-7701f8fd9409" providerId="AD"/>
      </p:ext>
    </p:extLst>
  </p:cmAuthor>
  <p:cmAuthor id="3" name="Ross, Kymmalett" initials="RK" lastIdx="3" clrIdx="2">
    <p:extLst>
      <p:ext uri="{19B8F6BF-5375-455C-9EA6-DF929625EA0E}">
        <p15:presenceInfo xmlns:p15="http://schemas.microsoft.com/office/powerpoint/2012/main" userId="S::kymmalett.ross@ttu.edu::ae7c645f-3e9b-404e-8292-8e689dc41e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333333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82621" autoAdjust="0"/>
  </p:normalViewPr>
  <p:slideViewPr>
    <p:cSldViewPr>
      <p:cViewPr>
        <p:scale>
          <a:sx n="25" d="100"/>
          <a:sy n="25" d="100"/>
        </p:scale>
        <p:origin x="1890" y="-228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D1B6A-CFEA-4CE2-81E1-AF78C4A61D4A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9DEC4-4232-4730-9BD7-7A39B4C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9DEC4-4232-4730-9BD7-7A39B4C3F5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41517-7134-4EB1-B2DD-6D78C5D46A65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1839038" y="5657761"/>
            <a:ext cx="20726400" cy="26879636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57200" y="1166745"/>
            <a:ext cx="42976800" cy="32004000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51114" y="5657761"/>
            <a:ext cx="10250286" cy="26879638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3145934" y="5657761"/>
            <a:ext cx="9967040" cy="26990251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57201" y="457200"/>
            <a:ext cx="42976799" cy="5334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sz="8000" dirty="0"/>
              <a:t>Mapping the Personality Assessment Inventory (PAI) onto the HiTOP model </a:t>
            </a:r>
          </a:p>
          <a:p>
            <a:pPr algn="ctr"/>
            <a:r>
              <a:rPr lang="en-US" sz="8000" dirty="0"/>
              <a:t>of psychopathology: Exploratory Factor Analysis in Active-Duty Military </a:t>
            </a:r>
          </a:p>
          <a:p>
            <a:pPr algn="ctr"/>
            <a:r>
              <a:rPr lang="en-US" sz="54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Keen, M.A., Hirsch, S., Ingram, P.B., &amp; Armistead-Jehle, P.</a:t>
            </a:r>
            <a:endParaRPr lang="en-US" sz="10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Department of Psychological Sciences, Texas Tech University</a:t>
            </a:r>
          </a:p>
          <a:p>
            <a:pPr algn="ctr"/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24" descr="just double t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0800" y="762001"/>
            <a:ext cx="3477061" cy="4017146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798359" y="3810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69739" y="51816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67368" y="5791200"/>
            <a:ext cx="9417777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0800" y="17145000"/>
            <a:ext cx="9397961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Method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0" y="5783216"/>
            <a:ext cx="9556539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8956" y="7339676"/>
            <a:ext cx="9420026" cy="95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spcAft>
                <a:spcPts val="1800"/>
              </a:spcAft>
              <a:buClr>
                <a:srgbClr val="CC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itchFamily="34" charset="0"/>
              </a:rPr>
              <a:t>RATIONALE</a:t>
            </a:r>
            <a:endParaRPr lang="en-US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Hierarchical Taxonomy of Psychopathology (HiTOP; 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Kotov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2017) is a contemporary, dimensional model of psychopathology</a:t>
            </a:r>
            <a:endParaRPr lang="en-US" sz="1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HiTOP includes a hierarchy of Somatoform, Internalizing, Thought Disorder, Detachment, and Externalizing spectra with related subfactors &amp; syndromes (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Kotov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2021). 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Assessing these spectra is constrained to the degree that broadband measures capture hierarchical pathology in this way.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Personality Assessment Inventory (PAI) has yet to be mapped onto this model despite its wide use and promise (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Jankowsky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2021; Morey, 2014). </a:t>
            </a:r>
            <a:endParaRPr lang="en-US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STUDY OBJECTIVE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study maps the PAI onto a contemporary interpretive framework (HiTOP) using EFA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386194" y="7251122"/>
            <a:ext cx="9449523" cy="244066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Bass-ackwards analyses suggested that scale content generally broke down into hierarchical levels consistent with HiTOP dimensions</a:t>
            </a:r>
          </a:p>
          <a:p>
            <a:pPr marL="54864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1-4 </a:t>
            </a:r>
          </a:p>
          <a:p>
            <a:pPr marL="128016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major HiTOP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emerged consistently</a:t>
            </a:r>
          </a:p>
          <a:p>
            <a:pPr marL="128016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Internalizing &amp; Thought Disorder dimensions were especially inter-related</a:t>
            </a:r>
          </a:p>
          <a:p>
            <a:pPr marL="128016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4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distress/demoralization factor was evident</a:t>
            </a:r>
          </a:p>
          <a:p>
            <a:pPr marL="54864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5-7</a:t>
            </a:r>
          </a:p>
          <a:p>
            <a:pPr marL="1280160" marR="0" lvl="1" indent="-254000" algn="l" defTabSz="43891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with HiTOP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sub-spectra</a:t>
            </a:r>
          </a:p>
          <a:p>
            <a:pPr marL="1280160" marR="0" lvl="1" indent="-254000" algn="l" defTabSz="43891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 intercorrelations between structure levels, possibly due to demoralization saturating clinical scale item content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601663" indent="-457200">
              <a:buClr>
                <a:srgbClr val="CC0000"/>
              </a:buClr>
              <a:buFont typeface="Wingdings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1663" indent="-457200">
              <a:buClr>
                <a:srgbClr val="CC0000"/>
              </a:buClr>
              <a:buFont typeface="Wingdings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1663" indent="-457200">
              <a:buClr>
                <a:srgbClr val="CC0000"/>
              </a:buClr>
              <a:buFont typeface="Wingdings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>
              <a:buClr>
                <a:srgbClr val="CC0000"/>
              </a:buClr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Extracted 1-9 factors, with the solutions for up to 7 factors presented here</a:t>
            </a:r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solutions were evaluated on the basis of model fit and theoretical cohesiveness</a:t>
            </a:r>
          </a:p>
          <a:p>
            <a:pPr marL="54864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7-factor solution provided the best fit</a:t>
            </a:r>
            <a:endParaRPr lang="en-US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6995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(399) = 771.87</a:t>
            </a:r>
          </a:p>
          <a:p>
            <a:pPr marL="86995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RMSEA = .055 [95% CI = .049 to .061], p &lt; .05</a:t>
            </a:r>
          </a:p>
          <a:p>
            <a:pPr marL="86995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CFI = .949</a:t>
            </a:r>
          </a:p>
          <a:p>
            <a:pPr marL="86995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SRMR = .025</a:t>
            </a:r>
          </a:p>
          <a:p>
            <a:pPr marL="869950" lvl="1" indent="-2540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Smallest BIC value</a:t>
            </a:r>
          </a:p>
          <a:p>
            <a:pPr marL="144463">
              <a:buClr>
                <a:srgbClr val="CC0000"/>
              </a:buClr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50925" lvl="1" indent="-254000">
              <a:buClr>
                <a:srgbClr val="CC0000"/>
              </a:buClr>
              <a:buFont typeface="Wingdings" pitchFamily="2" charset="2"/>
              <a:buChar char="§"/>
            </a:pP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lvl="0">
              <a:lnSpc>
                <a:spcPct val="200000"/>
              </a:lnSpc>
              <a:buClr>
                <a:srgbClr val="CC0000"/>
              </a:buClr>
            </a:pP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1440" lvl="0">
              <a:lnSpc>
                <a:spcPct val="200000"/>
              </a:lnSpc>
              <a:buClr>
                <a:srgbClr val="CC0000"/>
              </a:buClr>
            </a:pPr>
            <a:endParaRPr lang="en-US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1440" lvl="0">
              <a:lnSpc>
                <a:spcPct val="200000"/>
              </a:lnSpc>
              <a:buClr>
                <a:srgbClr val="CC0000"/>
              </a:buClr>
            </a:pPr>
            <a:endParaRPr lang="en-US" sz="3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1440" lvl="0">
              <a:lnSpc>
                <a:spcPct val="200000"/>
              </a:lnSpc>
              <a:buClr>
                <a:srgbClr val="CC0000"/>
              </a:buClr>
            </a:pPr>
            <a:endParaRPr lang="en-US" sz="35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1440" lvl="0">
              <a:lnSpc>
                <a:spcPct val="200000"/>
              </a:lnSpc>
              <a:buClr>
                <a:srgbClr val="CC0000"/>
              </a:buClr>
            </a:pPr>
            <a:endParaRPr lang="en-US" sz="35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48640" lvl="0" indent="-457200">
              <a:buClr>
                <a:srgbClr val="CC0000"/>
              </a:buClr>
              <a:buFont typeface="Wingdings" pitchFamily="2" charset="2"/>
              <a:buChar char="§"/>
            </a:pP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8640" lvl="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Findings surrounding the PAI’s structure and its utility for assessing HiTOP should be replicated in other clinical settings</a:t>
            </a:r>
          </a:p>
          <a:p>
            <a:pPr marL="548640" lvl="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Further validation of these factors with external criteria and their approximation to HiTOP dimensions are needed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8640" lvl="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research should investigate if  extracting distress/demoralization from the PAI clinical scales reduces factor inter-correlations &amp; improves the stability of these scale’s hierarchical structure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A2E6A2-933D-425F-BDEE-75E3862028C2}"/>
              </a:ext>
            </a:extLst>
          </p:cNvPr>
          <p:cNvSpPr txBox="1"/>
          <p:nvPr/>
        </p:nvSpPr>
        <p:spPr>
          <a:xfrm>
            <a:off x="33203525" y="31355943"/>
            <a:ext cx="95565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algn="ctr">
              <a:buClr>
                <a:srgbClr val="CC0000"/>
              </a:buClr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Note: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available upon request from Sarah Hirsch: mekeen@ttu.edu</a:t>
            </a:r>
          </a:p>
          <a:p>
            <a:pPr algn="ctr"/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E5287AEF-5C73-4248-8B41-32ECDBE8E2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0549" y="622906"/>
            <a:ext cx="4074959" cy="443821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9AE95E7-E4A2-314C-9B0A-BB04A92EF18D}"/>
              </a:ext>
            </a:extLst>
          </p:cNvPr>
          <p:cNvSpPr txBox="1"/>
          <p:nvPr/>
        </p:nvSpPr>
        <p:spPr>
          <a:xfrm>
            <a:off x="1320800" y="18652212"/>
            <a:ext cx="9601201" cy="143423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Clr>
                <a:srgbClr val="CC0000"/>
              </a:buClr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PARTICIPANTS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sample: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307 Active-Duty soldiers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84% male (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259)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70% white (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214)</a:t>
            </a:r>
          </a:p>
          <a:p>
            <a:pPr marL="457200" indent="-45720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Age: 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=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 years old (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8.13)</a:t>
            </a:r>
          </a:p>
          <a:p>
            <a:endParaRPr lang="en-US" sz="1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PROCEDURE 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Soldiers were administered the PAI as part of an evaluation in a neuropsychology clinic at a U.S. Army Health Center.</a:t>
            </a:r>
          </a:p>
          <a:p>
            <a:pPr>
              <a:buClr>
                <a:srgbClr val="C00000"/>
              </a:buClr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ANALYSES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EFA using Bass-ackwards procedures were used to investigate the hierarchical structure of PAI scale content (Goldberg, 2006)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Goemin Rotation &amp; Maximum Likelihood Extraction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CRITERION MEASURES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Included all conceptually relevant and non-redundant PAI Scales</a:t>
            </a:r>
          </a:p>
          <a:p>
            <a:pPr marL="9144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scales: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ALC, DRG</a:t>
            </a:r>
          </a:p>
          <a:p>
            <a:pPr marL="9144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sub-scales: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facets of clinical scales were included (e.g., the Anxiety Related Disorders clinical scale breaks down into Obsessive-Compulsive, Phobias, and Traumatic Stress sub-scales)</a:t>
            </a:r>
          </a:p>
          <a:p>
            <a:pPr marL="9144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Scales: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DOM, WRM</a:t>
            </a:r>
          </a:p>
          <a:p>
            <a:pPr marL="9144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scales: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AGG, STR</a:t>
            </a:r>
          </a:p>
          <a:p>
            <a:pPr marL="914400" indent="-457200">
              <a:buClr>
                <a:srgbClr val="C00000"/>
              </a:buClr>
              <a:buFont typeface="Wingdings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6CF52-A1C0-E24C-A4A6-99D66434F198}"/>
              </a:ext>
            </a:extLst>
          </p:cNvPr>
          <p:cNvSpPr/>
          <p:nvPr/>
        </p:nvSpPr>
        <p:spPr>
          <a:xfrm>
            <a:off x="33418850" y="14445390"/>
            <a:ext cx="9409548" cy="178521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Hierarchic structure was consistent with HiTOP but excessively inter-correlated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FB0947-2940-654F-B675-A87AE100BECA}"/>
              </a:ext>
            </a:extLst>
          </p:cNvPr>
          <p:cNvSpPr/>
          <p:nvPr/>
        </p:nvSpPr>
        <p:spPr>
          <a:xfrm>
            <a:off x="33398863" y="21640800"/>
            <a:ext cx="9449522" cy="18288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7-Factor solution provided the best fit &amp; reflected most HiTOP sub-factors</a:t>
            </a:r>
          </a:p>
        </p:txBody>
      </p:sp>
      <p:sp>
        <p:nvSpPr>
          <p:cNvPr id="177" name="Rectangle 204">
            <a:extLst>
              <a:ext uri="{FF2B5EF4-FFF2-40B4-BE49-F238E27FC236}">
                <a16:creationId xmlns:a16="http://schemas.microsoft.com/office/drawing/2014/main" id="{E66938E7-ECC9-45BC-B13B-3FF10AA25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8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8" name="Rectangle 234">
            <a:extLst>
              <a:ext uri="{FF2B5EF4-FFF2-40B4-BE49-F238E27FC236}">
                <a16:creationId xmlns:a16="http://schemas.microsoft.com/office/drawing/2014/main" id="{1E38CFB9-AB24-4442-A34B-34918DD1A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4389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55A0194-281C-8C1D-F797-5D07498CC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40419"/>
              </p:ext>
            </p:extLst>
          </p:nvPr>
        </p:nvGraphicFramePr>
        <p:xfrm>
          <a:off x="11695313" y="23055949"/>
          <a:ext cx="2560320" cy="1988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6329">
                  <a:extLst>
                    <a:ext uri="{9D8B030D-6E8A-4147-A177-3AD203B41FA5}">
                      <a16:colId xmlns:a16="http://schemas.microsoft.com/office/drawing/2014/main" val="775674712"/>
                    </a:ext>
                  </a:extLst>
                </a:gridCol>
                <a:gridCol w="953991">
                  <a:extLst>
                    <a:ext uri="{9D8B030D-6E8A-4147-A177-3AD203B41FA5}">
                      <a16:colId xmlns:a16="http://schemas.microsoft.com/office/drawing/2014/main" val="336590354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SOM-H</a:t>
                      </a:r>
                      <a:endParaRPr lang="en-US" sz="32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(.83)</a:t>
                      </a:r>
                      <a:endParaRPr lang="en-US" sz="3200" b="0" i="0" u="none" strike="noStrike" dirty="0">
                        <a:solidFill>
                          <a:srgbClr val="9C000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7657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SOM-S</a:t>
                      </a:r>
                      <a:endParaRPr lang="en-US" sz="32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(.78)</a:t>
                      </a:r>
                      <a:endParaRPr lang="en-US" sz="3200" b="0" i="0" u="none" strike="noStrike" dirty="0">
                        <a:solidFill>
                          <a:srgbClr val="9C000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7913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SOM-C</a:t>
                      </a:r>
                      <a:endParaRPr lang="en-US" sz="32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(.77)</a:t>
                      </a:r>
                      <a:endParaRPr lang="en-US" sz="3200" b="0" i="0" u="none" strike="noStrike" dirty="0">
                        <a:solidFill>
                          <a:srgbClr val="9C000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1188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DEP-P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(.46)</a:t>
                      </a:r>
                      <a:endParaRPr lang="en-US" sz="3200" b="0" i="0" u="none" strike="noStrike" dirty="0">
                        <a:solidFill>
                          <a:srgbClr val="9C000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46083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F7BA76B-28DA-4A72-1C0C-D76B076B0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08079"/>
              </p:ext>
            </p:extLst>
          </p:nvPr>
        </p:nvGraphicFramePr>
        <p:xfrm>
          <a:off x="14880473" y="23054171"/>
          <a:ext cx="2651760" cy="3977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16213410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24629901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ANX-C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(.87)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5619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ANX-A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(.75)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15307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ANX-P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(.70)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01403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ARD-P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(.58)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499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ARD-O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(.56)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304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SCZ-T</a:t>
                      </a:r>
                      <a:endParaRPr lang="en-US" sz="3200" b="0" i="0" u="none" strike="noStrike" dirty="0">
                        <a:solidFill>
                          <a:srgbClr val="ED7D3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(.45)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5204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BOR-I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(.37)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361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ARD-T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(.34)</a:t>
                      </a:r>
                      <a:endParaRPr lang="en-US" sz="3200" b="0" i="0" u="none" strike="noStrike" dirty="0">
                        <a:solidFill>
                          <a:srgbClr val="0061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7641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43F5E04-8234-83D5-8A1B-397FA5BEE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943257"/>
              </p:ext>
            </p:extLst>
          </p:nvPr>
        </p:nvGraphicFramePr>
        <p:xfrm>
          <a:off x="17943713" y="23054171"/>
          <a:ext cx="2560320" cy="3480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64923562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40307854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PAR-P</a:t>
                      </a:r>
                      <a:endParaRPr lang="en-US" sz="3200" b="0" i="0" u="none" strike="noStrike" dirty="0">
                        <a:solidFill>
                          <a:srgbClr val="ED7D3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(.90)</a:t>
                      </a:r>
                      <a:endParaRPr lang="en-US" sz="3200" b="0" i="0" u="none" strike="noStrike" dirty="0">
                        <a:solidFill>
                          <a:srgbClr val="9C57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6751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PAR-R</a:t>
                      </a:r>
                      <a:endParaRPr lang="en-US" sz="3200" b="0" i="0" u="none" strike="noStrike" dirty="0">
                        <a:solidFill>
                          <a:srgbClr val="FF99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(.78)</a:t>
                      </a:r>
                      <a:endParaRPr lang="en-US" sz="3200" b="0" i="0" u="none" strike="noStrike" dirty="0">
                        <a:solidFill>
                          <a:srgbClr val="9C57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4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BOR-N</a:t>
                      </a:r>
                      <a:endParaRPr lang="en-US" sz="3200" b="0" i="0" u="none" strike="noStrike" dirty="0">
                        <a:solidFill>
                          <a:srgbClr val="FF99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(.67)</a:t>
                      </a:r>
                      <a:endParaRPr lang="en-US" sz="3200" b="0" i="0" u="none" strike="noStrike" dirty="0">
                        <a:solidFill>
                          <a:srgbClr val="9C57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86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PAR-H</a:t>
                      </a:r>
                      <a:endParaRPr lang="en-US" sz="3200" b="0" i="0" u="none" strike="noStrike" dirty="0">
                        <a:solidFill>
                          <a:srgbClr val="ED7D3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(.53)</a:t>
                      </a:r>
                      <a:endParaRPr lang="en-US" sz="3200" b="0" i="0" u="none" strike="noStrike" dirty="0">
                        <a:solidFill>
                          <a:srgbClr val="9C57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096619"/>
                  </a:ext>
                </a:extLst>
              </a:tr>
              <a:tr h="3530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SCZ-P</a:t>
                      </a:r>
                      <a:endParaRPr lang="en-US" sz="3200" b="0" i="0" u="none" strike="noStrike" dirty="0">
                        <a:solidFill>
                          <a:srgbClr val="ED7D3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(.40)</a:t>
                      </a:r>
                      <a:endParaRPr lang="en-US" sz="3200" b="0" i="0" u="none" strike="noStrike" dirty="0">
                        <a:solidFill>
                          <a:srgbClr val="9C57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3321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</a:t>
                      </a:r>
                      <a:endParaRPr lang="en-US" sz="3200" b="0" i="0" u="none" strike="noStrike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(.38)</a:t>
                      </a:r>
                      <a:endParaRPr lang="en-US" sz="3200" b="0" i="0" u="none" strike="noStrike" dirty="0">
                        <a:solidFill>
                          <a:srgbClr val="9C57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3897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DEP-C</a:t>
                      </a:r>
                      <a:endParaRPr lang="en-US" sz="3200" b="0" i="0" u="none" strike="noStrike" dirty="0">
                        <a:solidFill>
                          <a:srgbClr val="4472C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(.37)</a:t>
                      </a:r>
                      <a:endParaRPr lang="en-US" sz="3200" b="0" i="0" u="none" strike="noStrike" dirty="0">
                        <a:solidFill>
                          <a:srgbClr val="9C57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77745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7522BE6-D772-9AE6-2399-6FBF6BE059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6551"/>
              </p:ext>
            </p:extLst>
          </p:nvPr>
        </p:nvGraphicFramePr>
        <p:xfrm>
          <a:off x="20808833" y="23054171"/>
          <a:ext cx="2743200" cy="1491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1220497874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3926873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MAN-G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(.55)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7653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(.51)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1729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MAN-I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(.41)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427537"/>
                  </a:ext>
                </a:extLst>
              </a:tr>
            </a:tbl>
          </a:graphicData>
        </a:graphic>
      </p:graphicFrame>
      <p:graphicFrame>
        <p:nvGraphicFramePr>
          <p:cNvPr id="152" name="Table 151">
            <a:extLst>
              <a:ext uri="{FF2B5EF4-FFF2-40B4-BE49-F238E27FC236}">
                <a16:creationId xmlns:a16="http://schemas.microsoft.com/office/drawing/2014/main" id="{3CD19816-B40A-4B05-E9D1-B98855ADD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313322"/>
              </p:ext>
            </p:extLst>
          </p:nvPr>
        </p:nvGraphicFramePr>
        <p:xfrm>
          <a:off x="23856833" y="23024810"/>
          <a:ext cx="2743200" cy="994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128030371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9839464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WRM</a:t>
                      </a:r>
                      <a:endParaRPr lang="en-US" sz="3200" b="0" i="0" u="none" strike="noStrike" dirty="0">
                        <a:solidFill>
                          <a:srgbClr val="FF99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(-.85)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6898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SCZ-S</a:t>
                      </a:r>
                      <a:endParaRPr lang="en-US" sz="3200" b="0" i="0" u="none" strike="noStrike" dirty="0">
                        <a:solidFill>
                          <a:srgbClr val="FF99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(.79)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047498"/>
                  </a:ext>
                </a:extLst>
              </a:tr>
            </a:tbl>
          </a:graphicData>
        </a:graphic>
      </p:graphicFrame>
      <p:graphicFrame>
        <p:nvGraphicFramePr>
          <p:cNvPr id="153" name="Table 152">
            <a:extLst>
              <a:ext uri="{FF2B5EF4-FFF2-40B4-BE49-F238E27FC236}">
                <a16:creationId xmlns:a16="http://schemas.microsoft.com/office/drawing/2014/main" id="{CFF0B284-483C-8241-541B-FE530FFAF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448115"/>
              </p:ext>
            </p:extLst>
          </p:nvPr>
        </p:nvGraphicFramePr>
        <p:xfrm>
          <a:off x="26798153" y="23055949"/>
          <a:ext cx="2926080" cy="1988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80696471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6064867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AGG-A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(.92)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3011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AGG-P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(.71)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4568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AGG-V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(.67)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5789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BOR-A</a:t>
                      </a:r>
                      <a:endParaRPr lang="en-US" sz="3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(.60)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796079"/>
                  </a:ext>
                </a:extLst>
              </a:tr>
            </a:tbl>
          </a:graphicData>
        </a:graphic>
      </p:graphicFrame>
      <p:graphicFrame>
        <p:nvGraphicFramePr>
          <p:cNvPr id="154" name="Table 153">
            <a:extLst>
              <a:ext uri="{FF2B5EF4-FFF2-40B4-BE49-F238E27FC236}">
                <a16:creationId xmlns:a16="http://schemas.microsoft.com/office/drawing/2014/main" id="{14E50AB0-38F7-497A-C354-3D48A7463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655495"/>
              </p:ext>
            </p:extLst>
          </p:nvPr>
        </p:nvGraphicFramePr>
        <p:xfrm>
          <a:off x="29800433" y="23059741"/>
          <a:ext cx="2743200" cy="2983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177385561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787969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BOR-S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(.61)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1056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ANT-A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(.40)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4825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ANT-S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(.64)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3800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ANT-E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(.51)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0315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ALC</a:t>
                      </a:r>
                      <a:endParaRPr lang="en-US" sz="3200" b="0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(.37)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5161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MAN-A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(.44)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524537"/>
                  </a:ext>
                </a:extLst>
              </a:tr>
            </a:tbl>
          </a:graphicData>
        </a:graphic>
      </p:graphicFrame>
      <p:graphicFrame>
        <p:nvGraphicFramePr>
          <p:cNvPr id="156" name="Table 155">
            <a:extLst>
              <a:ext uri="{FF2B5EF4-FFF2-40B4-BE49-F238E27FC236}">
                <a16:creationId xmlns:a16="http://schemas.microsoft.com/office/drawing/2014/main" id="{82292041-B549-8FA3-B6E9-5407C108F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326015"/>
              </p:ext>
            </p:extLst>
          </p:nvPr>
        </p:nvGraphicFramePr>
        <p:xfrm>
          <a:off x="12042463" y="27249396"/>
          <a:ext cx="20040600" cy="5288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64240">
                  <a:extLst>
                    <a:ext uri="{9D8B030D-6E8A-4147-A177-3AD203B41FA5}">
                      <a16:colId xmlns:a16="http://schemas.microsoft.com/office/drawing/2014/main" val="2431379651"/>
                    </a:ext>
                  </a:extLst>
                </a:gridCol>
                <a:gridCol w="1795470">
                  <a:extLst>
                    <a:ext uri="{9D8B030D-6E8A-4147-A177-3AD203B41FA5}">
                      <a16:colId xmlns:a16="http://schemas.microsoft.com/office/drawing/2014/main" val="1633460357"/>
                    </a:ext>
                  </a:extLst>
                </a:gridCol>
                <a:gridCol w="1945092">
                  <a:extLst>
                    <a:ext uri="{9D8B030D-6E8A-4147-A177-3AD203B41FA5}">
                      <a16:colId xmlns:a16="http://schemas.microsoft.com/office/drawing/2014/main" val="698791710"/>
                    </a:ext>
                  </a:extLst>
                </a:gridCol>
                <a:gridCol w="3216882">
                  <a:extLst>
                    <a:ext uri="{9D8B030D-6E8A-4147-A177-3AD203B41FA5}">
                      <a16:colId xmlns:a16="http://schemas.microsoft.com/office/drawing/2014/main" val="949877887"/>
                    </a:ext>
                  </a:extLst>
                </a:gridCol>
                <a:gridCol w="2618393">
                  <a:extLst>
                    <a:ext uri="{9D8B030D-6E8A-4147-A177-3AD203B41FA5}">
                      <a16:colId xmlns:a16="http://schemas.microsoft.com/office/drawing/2014/main" val="1061420543"/>
                    </a:ext>
                  </a:extLst>
                </a:gridCol>
                <a:gridCol w="2543582">
                  <a:extLst>
                    <a:ext uri="{9D8B030D-6E8A-4147-A177-3AD203B41FA5}">
                      <a16:colId xmlns:a16="http://schemas.microsoft.com/office/drawing/2014/main" val="3970187734"/>
                    </a:ext>
                  </a:extLst>
                </a:gridCol>
                <a:gridCol w="1870281">
                  <a:extLst>
                    <a:ext uri="{9D8B030D-6E8A-4147-A177-3AD203B41FA5}">
                      <a16:colId xmlns:a16="http://schemas.microsoft.com/office/drawing/2014/main" val="3483570775"/>
                    </a:ext>
                  </a:extLst>
                </a:gridCol>
                <a:gridCol w="1786660">
                  <a:extLst>
                    <a:ext uri="{9D8B030D-6E8A-4147-A177-3AD203B41FA5}">
                      <a16:colId xmlns:a16="http://schemas.microsoft.com/office/drawing/2014/main" val="2351329148"/>
                    </a:ext>
                  </a:extLst>
                </a:gridCol>
              </a:tblGrid>
              <a:tr h="634236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4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Point-Biserial Correlations Between Factor Scores &amp; Participant Diagnosis</a:t>
                      </a: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592867"/>
                  </a:ext>
                </a:extLst>
              </a:tr>
              <a:tr h="9184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Factors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PTSD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Depression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Comorbid PTSD</a:t>
                      </a:r>
                    </a:p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&amp; Depression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Substance Use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Adjustment Disorders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ADHD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968513"/>
                  </a:ext>
                </a:extLst>
              </a:tr>
              <a:tr h="4636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Somatic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.12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.11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.38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-.11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-.36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-.17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536287"/>
                  </a:ext>
                </a:extLst>
              </a:tr>
              <a:tr h="4636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Fear/Distress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.26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.18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.35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-.55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-.08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911290"/>
                  </a:ext>
                </a:extLst>
              </a:tr>
              <a:tr h="4636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Thought Dysfunction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.22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.23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.34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-.44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082344"/>
                  </a:ext>
                </a:extLst>
              </a:tr>
              <a:tr h="4636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Grandiosity/Dominance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-.22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.16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643715"/>
                  </a:ext>
                </a:extLst>
              </a:tr>
              <a:tr h="4636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Detachment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.21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.21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-.20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.05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740222"/>
                  </a:ext>
                </a:extLst>
              </a:tr>
              <a:tr h="568503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Antagonistic Ext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.23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-.30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-.13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539260"/>
                  </a:ext>
                </a:extLst>
              </a:tr>
              <a:tr h="568503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Disinhibited Ext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.12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.06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.17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-.22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435409"/>
                  </a:ext>
                </a:extLst>
              </a:tr>
            </a:tbl>
          </a:graphicData>
        </a:graphic>
      </p:graphicFrame>
      <p:pic>
        <p:nvPicPr>
          <p:cNvPr id="157" name="Picture 156">
            <a:extLst>
              <a:ext uri="{FF2B5EF4-FFF2-40B4-BE49-F238E27FC236}">
                <a16:creationId xmlns:a16="http://schemas.microsoft.com/office/drawing/2014/main" id="{1C337CB2-4F34-367C-5B04-ABAD351CC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9945" y="6383794"/>
            <a:ext cx="19885636" cy="15044154"/>
          </a:xfrm>
          <a:prstGeom prst="rect">
            <a:avLst/>
          </a:prstGeom>
        </p:spPr>
      </p:pic>
      <p:sp>
        <p:nvSpPr>
          <p:cNvPr id="283" name="TextBox 282">
            <a:extLst>
              <a:ext uri="{FF2B5EF4-FFF2-40B4-BE49-F238E27FC236}">
                <a16:creationId xmlns:a16="http://schemas.microsoft.com/office/drawing/2014/main" id="{83045AC7-A869-8B68-7802-A28931B7CFA9}"/>
              </a:ext>
            </a:extLst>
          </p:cNvPr>
          <p:cNvSpPr txBox="1"/>
          <p:nvPr/>
        </p:nvSpPr>
        <p:spPr>
          <a:xfrm>
            <a:off x="33345354" y="24386185"/>
            <a:ext cx="9556539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Conclusions</a:t>
            </a:r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B3EBE44C-1F8E-48F0-D8A6-50D50D4D75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2288" y="5752883"/>
            <a:ext cx="2103893" cy="2103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930DDC-45B7-91E8-B420-E88860558553}"/>
              </a:ext>
            </a:extLst>
          </p:cNvPr>
          <p:cNvSpPr txBox="1"/>
          <p:nvPr/>
        </p:nvSpPr>
        <p:spPr>
          <a:xfrm>
            <a:off x="14255633" y="21587552"/>
            <a:ext cx="1748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Note. Red lines reflect those expected based on Hi-Top. Black lines are factor correlations exceeding .50 which were not anticipated.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A78EF3-C3FE-8946-9CEA-83058B8DD757}"/>
              </a:ext>
            </a:extLst>
          </p:cNvPr>
          <p:cNvSpPr txBox="1"/>
          <p:nvPr/>
        </p:nvSpPr>
        <p:spPr>
          <a:xfrm>
            <a:off x="15326148" y="22196361"/>
            <a:ext cx="19804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/>
              <a:t>Standardized Factor Loadings from 7-Factor Model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65A5FB-0383-F3FB-4285-5F4E5D669510}"/>
              </a:ext>
            </a:extLst>
          </p:cNvPr>
          <p:cNvSpPr txBox="1"/>
          <p:nvPr/>
        </p:nvSpPr>
        <p:spPr>
          <a:xfrm>
            <a:off x="16895868" y="5543812"/>
            <a:ext cx="19804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/>
              <a:t>Bass-ackwards EFA Factor Model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11504</TotalTime>
  <Words>873</Words>
  <Application>Microsoft Office PowerPoint</Application>
  <PresentationFormat>Custom</PresentationFormat>
  <Paragraphs>207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admin</dc:creator>
  <cp:keywords/>
  <dc:description/>
  <cp:lastModifiedBy>Ingram, Paul</cp:lastModifiedBy>
  <cp:revision>223</cp:revision>
  <dcterms:created xsi:type="dcterms:W3CDTF">2014-09-10T14:37:52Z</dcterms:created>
  <dcterms:modified xsi:type="dcterms:W3CDTF">2022-05-16T13:13:29Z</dcterms:modified>
  <cp:category/>
</cp:coreProperties>
</file>