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43891200" cy="32918400"/>
  <p:notesSz cx="9144000" cy="6858000"/>
  <p:defaultTextStyle>
    <a:defPPr>
      <a:defRPr lang="en-US"/>
    </a:defPPr>
    <a:lvl1pPr marL="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FB63B0B-A140-3BB5-5CA7-E047C9D5A448}" name="Keen, Megan" initials="KM" userId="Keen, Megan" providerId="None"/>
  <p188:author id="{59D63E14-A3CE-CFA5-49FC-0EE851B58526}" name="Lemaster, NM" initials="LN" userId="S::nm.lemaster@ttu.edu::17df71d2-c540-4d3b-a91a-344789657b3f" providerId="AD"/>
  <p188:author id="{3EA0436E-805B-E9AA-D0B3-36805E81F524}" name="Hirsch, Sarah" initials="HS" userId="S::Sarah.Hirsch@ttu.edu::97f92204-8428-4c75-9519-7dad8c46973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irsch, Sarah" initials="HS" lastIdx="5" clrIdx="0">
    <p:extLst>
      <p:ext uri="{19B8F6BF-5375-455C-9EA6-DF929625EA0E}">
        <p15:presenceInfo xmlns:p15="http://schemas.microsoft.com/office/powerpoint/2012/main" userId="Hirsch, Sarah" providerId="None"/>
      </p:ext>
    </p:extLst>
  </p:cmAuthor>
  <p:cmAuthor id="2" name="Ingram, Paul" initials="IP" lastIdx="6" clrIdx="1">
    <p:extLst>
      <p:ext uri="{19B8F6BF-5375-455C-9EA6-DF929625EA0E}">
        <p15:presenceInfo xmlns:p15="http://schemas.microsoft.com/office/powerpoint/2012/main" userId="S::Paul.Ingram@ttu.edu::e265de2c-09d3-4a96-84b5-7701f8fd9409" providerId="AD"/>
      </p:ext>
    </p:extLst>
  </p:cmAuthor>
  <p:cmAuthor id="3" name="Ross, Kymmalett" initials="RK" lastIdx="3" clrIdx="2">
    <p:extLst>
      <p:ext uri="{19B8F6BF-5375-455C-9EA6-DF929625EA0E}">
        <p15:presenceInfo xmlns:p15="http://schemas.microsoft.com/office/powerpoint/2012/main" userId="S::kymmalett.ross@ttu.edu::ae7c645f-3e9b-404e-8292-8e689dc41e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333333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A0C7D5-8A47-42AB-99B9-9B6FC5A9038B}" v="26" dt="2022-05-13T19:36:50.9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 autoAdjust="0"/>
    <p:restoredTop sz="82621" autoAdjust="0"/>
  </p:normalViewPr>
  <p:slideViewPr>
    <p:cSldViewPr>
      <p:cViewPr varScale="1">
        <p:scale>
          <a:sx n="24" d="100"/>
          <a:sy n="24" d="100"/>
        </p:scale>
        <p:origin x="2034" y="18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8/10/relationships/authors" Target="authors.xml"/><Relationship Id="rId4" Type="http://schemas.openxmlformats.org/officeDocument/2006/relationships/commentAuthors" Target="commentAuthors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FD1B6A-CFEA-4CE2-81E1-AF78C4A61D4A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9DEC4-4232-4730-9BD7-7A39B4C3F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0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D9DEC4-4232-4730-9BD7-7A39B4C3F5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1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08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46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742905" y="6324600"/>
            <a:ext cx="47404018" cy="1348206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0843" y="6324600"/>
            <a:ext cx="141480542" cy="1348206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438912" tIns="219456" rIns="438912" bIns="21945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horz" lIns="438912" tIns="219456" rIns="438912" bIns="21945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41517-7134-4EB1-B2DD-6D78C5D46A65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8912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4389120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4389120" rtl="0" eaLnBrk="1" latinLnBrk="0" hangingPunct="1">
        <a:spcBef>
          <a:spcPct val="20000"/>
        </a:spcBef>
        <a:buFont typeface="Arial" pitchFamily="34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jpg"/><Relationship Id="rId3" Type="http://schemas.openxmlformats.org/officeDocument/2006/relationships/image" Target="../media/image1.tiff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emf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emf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1688928" y="5886688"/>
            <a:ext cx="20726400" cy="26733698"/>
          </a:xfrm>
          <a:prstGeom prst="rect">
            <a:avLst/>
          </a:prstGeom>
          <a:solidFill>
            <a:schemeClr val="bg1"/>
          </a:solidFill>
          <a:ln w="254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457200" y="1166745"/>
            <a:ext cx="42976800" cy="32004000"/>
          </a:xfrm>
          <a:prstGeom prst="rect">
            <a:avLst/>
          </a:prstGeom>
          <a:noFill/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39082" y="5886687"/>
            <a:ext cx="10250286" cy="26650713"/>
          </a:xfrm>
          <a:prstGeom prst="rect">
            <a:avLst/>
          </a:prstGeom>
          <a:solidFill>
            <a:schemeClr val="bg1"/>
          </a:solidFill>
          <a:ln w="254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2893719" y="5886688"/>
            <a:ext cx="9967040" cy="26733698"/>
          </a:xfrm>
          <a:prstGeom prst="rect">
            <a:avLst/>
          </a:prstGeom>
          <a:solidFill>
            <a:schemeClr val="bg1"/>
          </a:solidFill>
          <a:ln w="254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57201" y="457200"/>
            <a:ext cx="42976799" cy="5334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/>
            <a:r>
              <a:rPr lang="en-US" sz="6600" b="1" dirty="0"/>
              <a:t>Mapping the Personality Assessment Inventory (PAI)</a:t>
            </a:r>
          </a:p>
          <a:p>
            <a:pPr algn="ctr"/>
            <a:r>
              <a:rPr lang="en-US" sz="6600" b="1" dirty="0"/>
              <a:t> onto the Hi-Top model of psychopathology: </a:t>
            </a:r>
          </a:p>
          <a:p>
            <a:pPr algn="ctr"/>
            <a:r>
              <a:rPr lang="en-US" sz="6600" b="1" dirty="0"/>
              <a:t>Confirmatory Factor Analysis using treatment seeking Veterans at Veteran Affairs</a:t>
            </a:r>
          </a:p>
          <a:p>
            <a:pPr algn="ctr"/>
            <a:r>
              <a:rPr lang="en-US" sz="54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Hirsch, S., Keen, M. A., Ingram, P. B., &amp; </a:t>
            </a:r>
            <a:r>
              <a:rPr lang="en-US" sz="5400" b="1" dirty="0" err="1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Sharpnack</a:t>
            </a:r>
            <a:r>
              <a:rPr lang="en-US" sz="54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J.</a:t>
            </a:r>
            <a:endParaRPr lang="en-US" sz="1000" b="1" dirty="0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600" dirty="0">
                <a:latin typeface="Arial" pitchFamily="34" charset="0"/>
                <a:cs typeface="Arial" pitchFamily="34" charset="0"/>
              </a:rPr>
              <a:t>Department of Psychological Sciences, Texas Tech University</a:t>
            </a:r>
          </a:p>
          <a:p>
            <a:pPr algn="ctr"/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Picture 24" descr="just double t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0783" y="1310510"/>
            <a:ext cx="3046059" cy="3519197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>
          <a:xfrm>
            <a:off x="798359" y="381000"/>
            <a:ext cx="4206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914400" y="5486400"/>
            <a:ext cx="4206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259393" y="6052394"/>
            <a:ext cx="9417777" cy="13716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Introduction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9950" y="17660819"/>
            <a:ext cx="9144000" cy="13716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Method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75396" y="6126548"/>
            <a:ext cx="20037117" cy="13716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Results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098969" y="6052394"/>
            <a:ext cx="9556539" cy="13716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Conclusions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29377" y="7543800"/>
            <a:ext cx="9622662" cy="9766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>
              <a:spcAft>
                <a:spcPts val="1800"/>
              </a:spcAft>
              <a:buClr>
                <a:srgbClr val="CC0000"/>
              </a:buClr>
            </a:pPr>
            <a:r>
              <a:rPr lang="en-US" sz="3600" b="1" dirty="0">
                <a:solidFill>
                  <a:srgbClr val="C00000"/>
                </a:solidFill>
                <a:latin typeface="Arial" panose="020B0604020202020204" pitchFamily="34" charset="0"/>
                <a:cs typeface="Arial" pitchFamily="34" charset="0"/>
              </a:rPr>
              <a:t>RATIONALE</a:t>
            </a:r>
            <a:endParaRPr lang="en-US" sz="3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Hierarchical Taxonomy of Psychopathology (</a:t>
            </a:r>
            <a:r>
              <a:rPr lang="en-US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HiTOP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Kotov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al., 2017) is popular contemporary model of psychopathology that relies on a dimensional approach to model symptom presentation patterns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</a:pP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While some research has delved into bridging </a:t>
            </a:r>
            <a:r>
              <a:rPr lang="en-US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HiTop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 existing broadband measures, no published work has mapped this model onto the Personality Assessment Inventory (PAI)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</a:pPr>
            <a:endParaRPr lang="en-US" sz="15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conducted an EFA that found a 7-factor model had evidence of the best fit, consistent with the HiTOP model (Keen et al., 2022)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</a:pPr>
            <a:endParaRPr lang="en-US" sz="15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</a:pPr>
            <a:r>
              <a:rPr lang="en-US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STUDY OBJECTIVE</a:t>
            </a:r>
          </a:p>
          <a:p>
            <a:pPr marL="457200" indent="-457200">
              <a:lnSpc>
                <a:spcPct val="107000"/>
              </a:lnSpc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Extend prior analyses on the PAI as a hierarchical personality measure by incorporating the EFA factor structure into a CFA analysis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33205985" y="6934200"/>
                <a:ext cx="9449523" cy="244528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601663" indent="-457200">
                  <a:buClr>
                    <a:srgbClr val="CC0000"/>
                  </a:buClr>
                  <a:buFont typeface="Wingdings" pitchFamily="2" charset="2"/>
                  <a:buChar char="§"/>
                </a:pP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01663" indent="-457200">
                  <a:buClr>
                    <a:srgbClr val="CC0000"/>
                  </a:buClr>
                  <a:buFont typeface="Wingdings" pitchFamily="2" charset="2"/>
                  <a:buChar char="§"/>
                </a:pP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01663" indent="-457200">
                  <a:buClr>
                    <a:srgbClr val="CC0000"/>
                  </a:buClr>
                  <a:buFont typeface="Wingdings" pitchFamily="2" charset="2"/>
                  <a:buChar char="§"/>
                </a:pP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01663" indent="-457200">
                  <a:buClr>
                    <a:srgbClr val="CC0000"/>
                  </a:buClr>
                  <a:buFont typeface="Wingdings" pitchFamily="2" charset="2"/>
                  <a:buChar char="§"/>
                </a:pP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01663" indent="-457200">
                  <a:buClr>
                    <a:srgbClr val="CC0000"/>
                  </a:buClr>
                  <a:buFont typeface="Wingdings" pitchFamily="2" charset="2"/>
                  <a:buChar char="§"/>
                </a:pP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01663" indent="-457200">
                  <a:buClr>
                    <a:srgbClr val="CC0000"/>
                  </a:buClr>
                  <a:buFont typeface="Wingdings" pitchFamily="2" charset="2"/>
                  <a:buChar char="§"/>
                </a:pP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01663" indent="-457200">
                  <a:buClr>
                    <a:srgbClr val="CC0000"/>
                  </a:buClr>
                  <a:buFont typeface="Wingdings" pitchFamily="2" charset="2"/>
                  <a:buChar char="§"/>
                </a:pP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01663" indent="-457200">
                  <a:buClr>
                    <a:srgbClr val="CC0000"/>
                  </a:buClr>
                  <a:buFont typeface="Wingdings" pitchFamily="2" charset="2"/>
                  <a:buChar char="§"/>
                </a:pP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01663" indent="-457200">
                  <a:buClr>
                    <a:srgbClr val="CC0000"/>
                  </a:buClr>
                  <a:buFont typeface="Wingdings" pitchFamily="2" charset="2"/>
                  <a:buChar char="§"/>
                </a:pP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44463">
                  <a:buClr>
                    <a:srgbClr val="CC0000"/>
                  </a:buClr>
                </a:pP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01663" indent="-457200">
                  <a:buClr>
                    <a:srgbClr val="CC0000"/>
                  </a:buClr>
                  <a:buFont typeface="Wingdings" pitchFamily="2" charset="2"/>
                  <a:buChar char="§"/>
                </a:pP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 a result of model trimming and fitting, an acceptable CFA structure was established: </a:t>
                </a:r>
              </a:p>
              <a:p>
                <a:pPr marL="144463">
                  <a:buClr>
                    <a:srgbClr val="CC0000"/>
                  </a:buClr>
                </a:pP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  <m:sup>
                        <m:r>
                          <a:rPr lang="en-US" sz="3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(128) = 364.974, CFI = .92, TLI = .91, </a:t>
                </a:r>
              </a:p>
              <a:p>
                <a:pPr marL="144463">
                  <a:buClr>
                    <a:srgbClr val="CC0000"/>
                  </a:buClr>
                </a:pP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SRMR = .05, RMSEA = .07 (95% CI = .07 to .08)</a:t>
                </a:r>
              </a:p>
              <a:p>
                <a:pPr marL="144463">
                  <a:buClr>
                    <a:srgbClr val="CC0000"/>
                  </a:buClr>
                </a:pP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01663" indent="-457200">
                  <a:buClr>
                    <a:srgbClr val="CC0000"/>
                  </a:buClr>
                  <a:buFont typeface="Wingdings" pitchFamily="2" charset="2"/>
                  <a:buChar char="§"/>
                </a:pPr>
                <a:r>
                  <a:rPr lang="en-US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Each observed factor modeling within the CFA resulted moderate to large amounts of explained variance (i.e., average variance extracted)</a:t>
                </a:r>
              </a:p>
              <a:p>
                <a:pPr marL="601663" indent="-457200">
                  <a:buClr>
                    <a:srgbClr val="CC0000"/>
                  </a:buClr>
                  <a:buFont typeface="Wingdings" pitchFamily="2" charset="2"/>
                  <a:buChar char="§"/>
                </a:pP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01663" indent="-457200">
                  <a:buClr>
                    <a:srgbClr val="CC0000"/>
                  </a:buClr>
                  <a:buFont typeface="Wingdings" pitchFamily="2" charset="2"/>
                  <a:buChar char="§"/>
                </a:pPr>
                <a:r>
                  <a:rPr lang="en-US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resulting structure is largely consistent with the HITOP model, with 3 super-factors emerging in the model (Externalizing, Thought Disorder, Somatic/Internalizing)</a:t>
                </a:r>
              </a:p>
              <a:p>
                <a:pPr marL="601663" indent="-457200">
                  <a:buClr>
                    <a:srgbClr val="CC0000"/>
                  </a:buClr>
                  <a:buFont typeface="Wingdings" pitchFamily="2" charset="2"/>
                  <a:buChar char="§"/>
                </a:pPr>
                <a:endParaRPr lang="en-US" sz="1500" b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548640" lvl="0" indent="-457200">
                  <a:buClr>
                    <a:srgbClr val="CC0000"/>
                  </a:buClr>
                  <a:buFont typeface="Wingdings" pitchFamily="2" charset="2"/>
                  <a:buChar char="§"/>
                </a:pPr>
                <a:r>
                  <a:rPr lang="en-US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Demoralization is potentially saturating these constructs as an explanation of the full suggested modification patterns (not displayed), which might limit the PAI’s ability to assess HITOP’s model. </a:t>
                </a:r>
              </a:p>
              <a:p>
                <a:pPr marL="91440" lvl="0">
                  <a:buClr>
                    <a:srgbClr val="CC0000"/>
                  </a:buClr>
                </a:pPr>
                <a:endParaRPr 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1440">
                  <a:buClr>
                    <a:srgbClr val="CC0000"/>
                  </a:buClr>
                </a:pPr>
                <a:r>
                  <a:rPr lang="en-US" sz="3200" b="1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FUTURE DIRECTIONS AND IMPLICATIONS</a:t>
                </a:r>
                <a:endParaRPr 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48640" lvl="0" indent="-457200">
                  <a:buClr>
                    <a:srgbClr val="CC0000"/>
                  </a:buClr>
                  <a:buFont typeface="Wingdings" pitchFamily="2" charset="2"/>
                  <a:buChar char="§"/>
                </a:pPr>
                <a:r>
                  <a:rPr lang="en-US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Future research should measure the PAI’s ability to capture </a:t>
                </a:r>
                <a:r>
                  <a:rPr lang="en-US" sz="32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HiTOP’s</a:t>
                </a:r>
                <a:r>
                  <a:rPr lang="en-US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dimensions of psychopathology in non-veteran/military samples and those where primary presenting concerns are broader a specialty care clinic. Doing so effectively may require revision efforts similar to those undertaken on the MMPI-family of instruments to remove the </a:t>
                </a:r>
                <a:r>
                  <a:rPr lang="en-US" sz="32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first factor problem</a:t>
                </a:r>
                <a:r>
                  <a:rPr lang="en-US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also inherent to the PAI (Morey, 1996) </a:t>
                </a:r>
              </a:p>
              <a:p>
                <a:pPr marL="91440" lvl="0">
                  <a:buClr>
                    <a:srgbClr val="CC0000"/>
                  </a:buClr>
                </a:pPr>
                <a:endParaRPr 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48640" lvl="0" indent="-457200">
                  <a:buClr>
                    <a:srgbClr val="CC0000"/>
                  </a:buClr>
                  <a:buFont typeface="Wingdings" pitchFamily="2" charset="2"/>
                  <a:buChar char="§"/>
                </a:pPr>
                <a:r>
                  <a:rPr lang="en-US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Differentiating modeled clusters across structural clinical interview criteria, such as the CAPS-5 for PTSD, would be helpful to explore the application to diagnostic assessment for this final model.</a:t>
                </a:r>
              </a:p>
              <a:p>
                <a:pPr marL="91440" lvl="0">
                  <a:buClr>
                    <a:srgbClr val="CC0000"/>
                  </a:buClr>
                </a:pPr>
                <a:endParaRPr 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48640" lvl="0" indent="-457200">
                  <a:buClr>
                    <a:srgbClr val="CC0000"/>
                  </a:buClr>
                  <a:buFont typeface="Wingdings" pitchFamily="2" charset="2"/>
                  <a:buChar char="§"/>
                </a:pPr>
                <a:r>
                  <a:rPr lang="en-US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sample is composed of treatment seeking Veterans on a PTSD treatment unit. It will be useful to evaluate if this pattern is invariant across other veteran samples, including those who are not engaging in psychotherapy services.</a:t>
                </a: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05985" y="6934200"/>
                <a:ext cx="9449523" cy="24452848"/>
              </a:xfrm>
              <a:prstGeom prst="rect">
                <a:avLst/>
              </a:prstGeom>
              <a:blipFill>
                <a:blip r:embed="rId4"/>
                <a:stretch>
                  <a:fillRect l="-645" r="-21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32A2E6A2-933D-425F-BDEE-75E3862028C2}"/>
              </a:ext>
            </a:extLst>
          </p:cNvPr>
          <p:cNvSpPr txBox="1"/>
          <p:nvPr/>
        </p:nvSpPr>
        <p:spPr>
          <a:xfrm>
            <a:off x="16916400" y="32156646"/>
            <a:ext cx="1302262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lvl="0">
              <a:buClr>
                <a:srgbClr val="CC0000"/>
              </a:buClr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 Note: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 available upon request from Sarah Hirsch: sarah.hirsch@ttu.edu</a:t>
            </a:r>
          </a:p>
          <a:p>
            <a:endParaRPr lang="en-US" dirty="0"/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E5287AEF-5C73-4248-8B41-32ECDBE8E2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2225" y="994949"/>
            <a:ext cx="3384575" cy="368628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A46B3FD-2DE3-4544-A5B3-204A5B1A49D0}"/>
              </a:ext>
            </a:extLst>
          </p:cNvPr>
          <p:cNvSpPr txBox="1"/>
          <p:nvPr/>
        </p:nvSpPr>
        <p:spPr>
          <a:xfrm>
            <a:off x="6472866" y="4327294"/>
            <a:ext cx="5692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Ingramlab.wordpress.com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07AE8F5A-14A0-4849-9B36-9A023D534F5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1914" y="3834035"/>
            <a:ext cx="1471749" cy="147174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A7E1366-C6AE-4DD1-8D3F-751DB94F80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410" y="4125671"/>
            <a:ext cx="1066942" cy="1066942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41F6E681-7FC3-0F45-85D8-3343F6892350}"/>
              </a:ext>
            </a:extLst>
          </p:cNvPr>
          <p:cNvSpPr txBox="1"/>
          <p:nvPr/>
        </p:nvSpPr>
        <p:spPr>
          <a:xfrm>
            <a:off x="34137600" y="4257723"/>
            <a:ext cx="5692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sarah.hirsch@ttu.edu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9AE95E7-E4A2-314C-9B0A-BB04A92EF18D}"/>
              </a:ext>
            </a:extLst>
          </p:cNvPr>
          <p:cNvSpPr txBox="1"/>
          <p:nvPr/>
        </p:nvSpPr>
        <p:spPr>
          <a:xfrm>
            <a:off x="1299951" y="19000469"/>
            <a:ext cx="9927073" cy="1332672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buClr>
                <a:srgbClr val="CC0000"/>
              </a:buClr>
            </a:pPr>
            <a:r>
              <a:rPr lang="en-US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PARTICIPANTS</a:t>
            </a:r>
          </a:p>
          <a:p>
            <a:pPr marL="457200" indent="-4572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 sample: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343 Veterans</a:t>
            </a:r>
          </a:p>
          <a:p>
            <a:pPr marL="457200" indent="-4572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92% male (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317)</a:t>
            </a:r>
          </a:p>
          <a:p>
            <a:pPr marL="457200" indent="-4572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67% white (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= 233)</a:t>
            </a:r>
          </a:p>
          <a:p>
            <a:pPr marL="457200" indent="-4572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Age: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=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45 years old (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1)</a:t>
            </a:r>
          </a:p>
          <a:p>
            <a:pPr marL="457200" indent="-4572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participants met screening criteria for moderate depression and functional impairment from PTSD</a:t>
            </a:r>
          </a:p>
          <a:p>
            <a:endParaRPr lang="en-US" sz="3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PROCEDURE </a:t>
            </a: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Veterans were referred to an outpatient PTSD Clinical Team (PCT) at a midwestern VA by a VA behavioral medicine staff member</a:t>
            </a: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assessment battery was a standard part of treatment appropriateness evaluation and intake procedures</a:t>
            </a: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Retained complete and valid PAI using standard validity scales (INF, INC, NIM, PIM) at standard cut scores</a:t>
            </a: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C00000"/>
              </a:buClr>
            </a:pPr>
            <a:r>
              <a:rPr lang="en-US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ANALYSES</a:t>
            </a:r>
            <a:endParaRPr lang="en-US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Confirmatory Factor Analysis (CFA)</a:t>
            </a: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likelihood estimator</a:t>
            </a: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Fit = Comparative Fit Index (CFI) &amp; Tucker-Lewis Index (TLI) &gt; .90; Root Mean-Square Error of Approximation (RMSEA) &lt; .08</a:t>
            </a: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C00000"/>
              </a:buClr>
            </a:pPr>
            <a:r>
              <a:rPr lang="en-US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CRITERION MEASURES</a:t>
            </a:r>
            <a:endParaRPr lang="en-US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Personality Assessment Inventory (PAI)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66CF52-A1C0-E24C-A4A6-99D66434F198}"/>
              </a:ext>
            </a:extLst>
          </p:cNvPr>
          <p:cNvSpPr/>
          <p:nvPr/>
        </p:nvSpPr>
        <p:spPr>
          <a:xfrm>
            <a:off x="33172464" y="7627794"/>
            <a:ext cx="9409548" cy="387840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PAI assesses hierarchical psychopathology in a structure broadly congruent to </a:t>
            </a:r>
            <a:r>
              <a:rPr lang="en-U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HiTOP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30C4A71-7C03-102C-D521-64881310725A}"/>
                  </a:ext>
                </a:extLst>
              </p:cNvPr>
              <p:cNvSpPr txBox="1"/>
              <p:nvPr/>
            </p:nvSpPr>
            <p:spPr>
              <a:xfrm>
                <a:off x="11903443" y="7729388"/>
                <a:ext cx="20037117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Clr>
                    <a:srgbClr val="CC0000"/>
                  </a:buClr>
                  <a:buFont typeface="Wingdings" panose="05000000000000000000" pitchFamily="2" charset="2"/>
                  <a:buChar char="§"/>
                </a:pP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Drawing factor indicators from the 7-factor EFA of active-duty personnel, the initial model had poor fit.</a:t>
                </a:r>
              </a:p>
              <a:p>
                <a:pPr marL="144463">
                  <a:buClr>
                    <a:srgbClr val="CC0000"/>
                  </a:buClr>
                </a:pP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  <m:sup>
                        <m:r>
                          <a:rPr lang="en-US" sz="3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(163) = 682.765, CFI = .85, TLI = .82, SRMR = .08, RMSEA = .10 (95% CI = .09 to .10)</a:t>
                </a:r>
              </a:p>
              <a:p>
                <a:pPr marL="457200" indent="-457200">
                  <a:buClr>
                    <a:srgbClr val="CC0000"/>
                  </a:buClr>
                  <a:buFont typeface="Wingdings" panose="05000000000000000000" pitchFamily="2" charset="2"/>
                  <a:buChar char="§"/>
                </a:pP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Clr>
                    <a:srgbClr val="CC0000"/>
                  </a:buClr>
                  <a:buFont typeface="Wingdings" panose="05000000000000000000" pitchFamily="2" charset="2"/>
                  <a:buChar char="§"/>
                </a:pP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Clr>
                    <a:srgbClr val="CC0000"/>
                  </a:buClr>
                  <a:buFont typeface="Wingdings" panose="05000000000000000000" pitchFamily="2" charset="2"/>
                  <a:buChar char="§"/>
                </a:pP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Clr>
                    <a:srgbClr val="CC0000"/>
                  </a:buClr>
                  <a:buFont typeface="Wingdings" panose="05000000000000000000" pitchFamily="2" charset="2"/>
                  <a:buChar char="§"/>
                </a:pP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Clr>
                    <a:srgbClr val="CC0000"/>
                  </a:buClr>
                  <a:buFont typeface="Wingdings" panose="05000000000000000000" pitchFamily="2" charset="2"/>
                  <a:buChar char="§"/>
                </a:pP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Clr>
                    <a:srgbClr val="CC0000"/>
                  </a:buClr>
                  <a:buFont typeface="Wingdings" panose="05000000000000000000" pitchFamily="2" charset="2"/>
                  <a:buChar char="§"/>
                </a:pP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Clr>
                    <a:srgbClr val="CC0000"/>
                  </a:buClr>
                  <a:buFont typeface="Wingdings" panose="05000000000000000000" pitchFamily="2" charset="2"/>
                  <a:buChar char="§"/>
                </a:pP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Therefore, three steps were taken:</a:t>
                </a:r>
              </a:p>
              <a:p>
                <a:pPr marL="2708910" lvl="1" indent="-514350">
                  <a:buClr>
                    <a:srgbClr val="CC0000"/>
                  </a:buClr>
                  <a:buFont typeface="+mj-lt"/>
                  <a:buAutoNum type="arabicParenR"/>
                </a:pP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Individual CFAs on each of the EFA-identified factors, which generally produced well-fitted models</a:t>
                </a:r>
              </a:p>
              <a:p>
                <a:pPr marL="2708910" lvl="1" indent="-514350">
                  <a:buClr>
                    <a:srgbClr val="CC0000"/>
                  </a:buClr>
                  <a:buAutoNum type="arabicParenR"/>
                </a:pP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Removal of poorly fitted spectra-level scales/factors based on above mentioned CFAs </a:t>
                </a:r>
              </a:p>
              <a:p>
                <a:pPr lvl="1">
                  <a:buClr>
                    <a:srgbClr val="CC0000"/>
                  </a:buClr>
                </a:pPr>
                <a:r>
                  <a:rPr lang="en-US" sz="32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3)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Incorporation of a higher-order latent factor comprising internalizing and somatic concerns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30C4A71-7C03-102C-D521-648813107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03443" y="7729388"/>
                <a:ext cx="20037117" cy="6001643"/>
              </a:xfrm>
              <a:prstGeom prst="rect">
                <a:avLst/>
              </a:prstGeom>
              <a:blipFill>
                <a:blip r:embed="rId8"/>
                <a:stretch>
                  <a:fillRect l="-700" t="-1423" b="-2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Qr code&#10;&#10;Description automatically generated">
            <a:extLst>
              <a:ext uri="{FF2B5EF4-FFF2-40B4-BE49-F238E27FC236}">
                <a16:creationId xmlns:a16="http://schemas.microsoft.com/office/drawing/2014/main" id="{096E2E6B-FE5C-8B28-21C9-257DE1ACD1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1681" y="30878127"/>
            <a:ext cx="1702009" cy="17020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D4A3A6-542B-8764-7BF2-76EABA8A2D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644864" y="25075227"/>
            <a:ext cx="7739313" cy="69236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B1EC61-E68A-D92B-4A4C-D924ADC0935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7362"/>
          <a:stretch/>
        </p:blipFill>
        <p:spPr>
          <a:xfrm>
            <a:off x="12336673" y="26588370"/>
            <a:ext cx="9829800" cy="3234848"/>
          </a:xfrm>
          <a:prstGeom prst="rect">
            <a:avLst/>
          </a:prstGeom>
        </p:spPr>
      </p:pic>
      <p:sp>
        <p:nvSpPr>
          <p:cNvPr id="31" name="Right Brace 30">
            <a:extLst>
              <a:ext uri="{FF2B5EF4-FFF2-40B4-BE49-F238E27FC236}">
                <a16:creationId xmlns:a16="http://schemas.microsoft.com/office/drawing/2014/main" id="{01380A77-8AFB-0BD3-8522-07BBC97A2CAA}"/>
              </a:ext>
            </a:extLst>
          </p:cNvPr>
          <p:cNvSpPr/>
          <p:nvPr/>
        </p:nvSpPr>
        <p:spPr>
          <a:xfrm>
            <a:off x="21412193" y="15248897"/>
            <a:ext cx="387634" cy="148342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Brace 36">
            <a:extLst>
              <a:ext uri="{FF2B5EF4-FFF2-40B4-BE49-F238E27FC236}">
                <a16:creationId xmlns:a16="http://schemas.microsoft.com/office/drawing/2014/main" id="{D0858C58-6554-560D-182E-2FF5512C2495}"/>
              </a:ext>
            </a:extLst>
          </p:cNvPr>
          <p:cNvSpPr/>
          <p:nvPr/>
        </p:nvSpPr>
        <p:spPr>
          <a:xfrm>
            <a:off x="21428730" y="17379207"/>
            <a:ext cx="349946" cy="2317641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Brace 37">
            <a:extLst>
              <a:ext uri="{FF2B5EF4-FFF2-40B4-BE49-F238E27FC236}">
                <a16:creationId xmlns:a16="http://schemas.microsoft.com/office/drawing/2014/main" id="{51C7E25E-F872-FA2B-D888-D2347DF8A528}"/>
              </a:ext>
            </a:extLst>
          </p:cNvPr>
          <p:cNvSpPr/>
          <p:nvPr/>
        </p:nvSpPr>
        <p:spPr>
          <a:xfrm>
            <a:off x="21474426" y="20089584"/>
            <a:ext cx="258553" cy="1319703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Brace 39">
            <a:extLst>
              <a:ext uri="{FF2B5EF4-FFF2-40B4-BE49-F238E27FC236}">
                <a16:creationId xmlns:a16="http://schemas.microsoft.com/office/drawing/2014/main" id="{0CBA54EB-1F67-2201-8E95-D9E28A8A5AA9}"/>
              </a:ext>
            </a:extLst>
          </p:cNvPr>
          <p:cNvSpPr/>
          <p:nvPr/>
        </p:nvSpPr>
        <p:spPr>
          <a:xfrm>
            <a:off x="21463910" y="22398674"/>
            <a:ext cx="269069" cy="2537293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E305D4-60D5-096D-870E-D82336F5B185}"/>
              </a:ext>
            </a:extLst>
          </p:cNvPr>
          <p:cNvSpPr txBox="1"/>
          <p:nvPr/>
        </p:nvSpPr>
        <p:spPr>
          <a:xfrm>
            <a:off x="21829559" y="14013947"/>
            <a:ext cx="4170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/>
              <a:t>Largely reflective of paranoid and psychotic experiences, the THD factor also includes the BOR-N (negative relationships) scale.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CC3BCC1-0641-3117-FFC5-447B1F0B5A2F}"/>
              </a:ext>
            </a:extLst>
          </p:cNvPr>
          <p:cNvSpPr txBox="1"/>
          <p:nvPr/>
        </p:nvSpPr>
        <p:spPr>
          <a:xfrm>
            <a:off x="21893077" y="15308943"/>
            <a:ext cx="47345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/>
              <a:t>While capturing most (and expected) somatic subscales, this factor excludes some physically related scales, specifically SOM-H (Health Concerns) and ANX-P (Physiological). At an item level, ANX-P focuses on very specific phobias or broad behaviors not related to somatic complaints. SOM-H focuses on health broadly.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A52215E-3648-5DA1-6CB7-8999CECB5E1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379998" y="16499231"/>
            <a:ext cx="1780261" cy="179473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AFEB71F-4956-FE47-80E5-363FBC8B402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426315" y="14043728"/>
            <a:ext cx="1551661" cy="2384537"/>
          </a:xfrm>
          <a:prstGeom prst="rect">
            <a:avLst/>
          </a:prstGeom>
        </p:spPr>
      </p:pic>
      <p:sp>
        <p:nvSpPr>
          <p:cNvPr id="43" name="Arrow: Right 42">
            <a:extLst>
              <a:ext uri="{FF2B5EF4-FFF2-40B4-BE49-F238E27FC236}">
                <a16:creationId xmlns:a16="http://schemas.microsoft.com/office/drawing/2014/main" id="{C0FF0CFA-7555-694E-0984-36F7E797DD0A}"/>
              </a:ext>
            </a:extLst>
          </p:cNvPr>
          <p:cNvSpPr/>
          <p:nvPr/>
        </p:nvSpPr>
        <p:spPr>
          <a:xfrm rot="10800000">
            <a:off x="26627607" y="14027074"/>
            <a:ext cx="681488" cy="402371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2ABDEC80-8921-C38C-E1C0-41935A955796}"/>
              </a:ext>
            </a:extLst>
          </p:cNvPr>
          <p:cNvSpPr/>
          <p:nvPr/>
        </p:nvSpPr>
        <p:spPr>
          <a:xfrm rot="10800000">
            <a:off x="26645002" y="16491989"/>
            <a:ext cx="681488" cy="402371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27EB02E8-8AD2-F907-A7F1-F0D20687797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401306" y="18464909"/>
            <a:ext cx="2063085" cy="1503253"/>
          </a:xfrm>
          <a:prstGeom prst="rect">
            <a:avLst/>
          </a:prstGeom>
        </p:spPr>
      </p:pic>
      <p:sp>
        <p:nvSpPr>
          <p:cNvPr id="49" name="Arrow: Right 48">
            <a:extLst>
              <a:ext uri="{FF2B5EF4-FFF2-40B4-BE49-F238E27FC236}">
                <a16:creationId xmlns:a16="http://schemas.microsoft.com/office/drawing/2014/main" id="{1F37BC1C-7730-6CBB-D1A0-78D467BD3A81}"/>
              </a:ext>
            </a:extLst>
          </p:cNvPr>
          <p:cNvSpPr/>
          <p:nvPr/>
        </p:nvSpPr>
        <p:spPr>
          <a:xfrm rot="10800000">
            <a:off x="26627608" y="18421159"/>
            <a:ext cx="681488" cy="402371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620D91FB-9996-82D7-99AE-F7BFE997049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035878" y="20314902"/>
            <a:ext cx="1480464" cy="1955117"/>
          </a:xfrm>
          <a:prstGeom prst="rect">
            <a:avLst/>
          </a:prstGeom>
        </p:spPr>
      </p:pic>
      <p:sp>
        <p:nvSpPr>
          <p:cNvPr id="52" name="Arrow: Right 51">
            <a:extLst>
              <a:ext uri="{FF2B5EF4-FFF2-40B4-BE49-F238E27FC236}">
                <a16:creationId xmlns:a16="http://schemas.microsoft.com/office/drawing/2014/main" id="{4488076F-383D-F1EA-5BAB-20C8FDD1AA3C}"/>
              </a:ext>
            </a:extLst>
          </p:cNvPr>
          <p:cNvSpPr/>
          <p:nvPr/>
        </p:nvSpPr>
        <p:spPr>
          <a:xfrm rot="10800000">
            <a:off x="26627607" y="20243580"/>
            <a:ext cx="681488" cy="402371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BBE21823-1535-26EE-D921-3519C5A6C00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91609" y="20243580"/>
            <a:ext cx="2563821" cy="3259087"/>
          </a:xfrm>
          <a:prstGeom prst="rect">
            <a:avLst/>
          </a:prstGeom>
        </p:spPr>
      </p:pic>
      <p:sp>
        <p:nvSpPr>
          <p:cNvPr id="55" name="Arrow: Right 54">
            <a:extLst>
              <a:ext uri="{FF2B5EF4-FFF2-40B4-BE49-F238E27FC236}">
                <a16:creationId xmlns:a16="http://schemas.microsoft.com/office/drawing/2014/main" id="{83738F6A-F475-D4DD-D957-FC5B6BEC2915}"/>
              </a:ext>
            </a:extLst>
          </p:cNvPr>
          <p:cNvSpPr/>
          <p:nvPr/>
        </p:nvSpPr>
        <p:spPr>
          <a:xfrm rot="10800000">
            <a:off x="26583016" y="23035970"/>
            <a:ext cx="681488" cy="402371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607CBC8-7DB6-8317-7079-1C3A72980947}"/>
              </a:ext>
            </a:extLst>
          </p:cNvPr>
          <p:cNvSpPr txBox="1"/>
          <p:nvPr/>
        </p:nvSpPr>
        <p:spPr>
          <a:xfrm>
            <a:off x="36862109" y="31310096"/>
            <a:ext cx="5019085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lvl="0">
              <a:buClr>
                <a:srgbClr val="CC0000"/>
              </a:buClr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poster may be downloaded directly by scanning this QR Code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3A2D3E1-42DD-96A1-C4C6-322CAF77B2CA}"/>
              </a:ext>
            </a:extLst>
          </p:cNvPr>
          <p:cNvSpPr txBox="1"/>
          <p:nvPr/>
        </p:nvSpPr>
        <p:spPr>
          <a:xfrm>
            <a:off x="21922001" y="17949234"/>
            <a:ext cx="47308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/>
              <a:t>The internalization  captures a partial description of the breadth of the </a:t>
            </a:r>
            <a:r>
              <a:rPr lang="en-US" sz="1600" dirty="0" err="1"/>
              <a:t>HiTop</a:t>
            </a:r>
            <a:r>
              <a:rPr lang="en-US" sz="1600" dirty="0"/>
              <a:t> model, focusing more on the distress components including specific fears, general physiological activation, and fearful cognitions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DC6F445-03A6-0088-92DD-EEC5689759E1}"/>
              </a:ext>
            </a:extLst>
          </p:cNvPr>
          <p:cNvSpPr txBox="1"/>
          <p:nvPr/>
        </p:nvSpPr>
        <p:spPr>
          <a:xfrm>
            <a:off x="21839995" y="20124703"/>
            <a:ext cx="45605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/>
              <a:t>The Higher-Order Externalization factor includes a subfactor related more explicitly to aggressive behavior and the type of verbal, attitudinal, and physical behaviors associated with ASPD, CD, and IED. </a:t>
            </a:r>
          </a:p>
          <a:p>
            <a:pPr algn="just"/>
            <a:endParaRPr lang="en-US" sz="1600" dirty="0"/>
          </a:p>
          <a:p>
            <a:pPr algn="just"/>
            <a:endParaRPr lang="en-US" sz="1600" dirty="0"/>
          </a:p>
          <a:p>
            <a:pPr algn="just"/>
            <a:endParaRPr lang="en-US" sz="1600" dirty="0"/>
          </a:p>
          <a:p>
            <a:pPr algn="just"/>
            <a:endParaRPr lang="en-US" sz="1600" dirty="0"/>
          </a:p>
          <a:p>
            <a:pPr algn="just"/>
            <a:endParaRPr lang="en-US" sz="1600" dirty="0"/>
          </a:p>
          <a:p>
            <a:pPr algn="just"/>
            <a:r>
              <a:rPr lang="en-US" sz="1600" dirty="0"/>
              <a:t>Factors related to law following (ANT-A), egocentrism (ANT-E), and impulse control problems (ANT-S) capture a broader pattern of </a:t>
            </a:r>
            <a:r>
              <a:rPr lang="en-US" sz="1600" dirty="0" err="1"/>
              <a:t>disconstrained</a:t>
            </a:r>
            <a:r>
              <a:rPr lang="en-US" sz="1600" dirty="0"/>
              <a:t> behavior. BOR-S (Self-Harm) also loaded onto this factor while, while not a traditional externalizing factor, may reflect a lack of effective coping strategies  and indicate impulse-driven strategies for emotion regulation.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D9E22DF-A52C-3CE0-1ABE-B400F1378479}"/>
              </a:ext>
            </a:extLst>
          </p:cNvPr>
          <p:cNvSpPr txBox="1"/>
          <p:nvPr/>
        </p:nvSpPr>
        <p:spPr>
          <a:xfrm>
            <a:off x="27401306" y="13626713"/>
            <a:ext cx="3442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err="1"/>
              <a:t>Kotov</a:t>
            </a:r>
            <a:r>
              <a:rPr lang="en-US" sz="1600" b="1" u="sng" dirty="0"/>
              <a:t> et al. (2017) Descriptions</a:t>
            </a:r>
          </a:p>
        </p:txBody>
      </p:sp>
      <p:pic>
        <p:nvPicPr>
          <p:cNvPr id="61" name="Picture 60" descr="Text, letter&#10;&#10;Description automatically generated">
            <a:extLst>
              <a:ext uri="{FF2B5EF4-FFF2-40B4-BE49-F238E27FC236}">
                <a16:creationId xmlns:a16="http://schemas.microsoft.com/office/drawing/2014/main" id="{D26F6ADC-F78B-3D00-C42F-514E47DCF02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4928" y="8696992"/>
            <a:ext cx="10381587" cy="3050560"/>
          </a:xfrm>
          <a:prstGeom prst="rect">
            <a:avLst/>
          </a:prstGeom>
        </p:spPr>
      </p:pic>
      <p:pic>
        <p:nvPicPr>
          <p:cNvPr id="63" name="Picture 62" descr="Diagram&#10;&#10;Description automatically generated">
            <a:extLst>
              <a:ext uri="{FF2B5EF4-FFF2-40B4-BE49-F238E27FC236}">
                <a16:creationId xmlns:a16="http://schemas.microsoft.com/office/drawing/2014/main" id="{521D6166-4428-8C02-ADBB-808B19D3B72B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017"/>
          <a:stretch/>
        </p:blipFill>
        <p:spPr>
          <a:xfrm>
            <a:off x="11916763" y="14728640"/>
            <a:ext cx="9342595" cy="10207328"/>
          </a:xfrm>
          <a:prstGeom prst="rect">
            <a:avLst/>
          </a:prstGeom>
        </p:spPr>
      </p:pic>
      <p:sp>
        <p:nvSpPr>
          <p:cNvPr id="11" name="Right Brace 10">
            <a:extLst>
              <a:ext uri="{FF2B5EF4-FFF2-40B4-BE49-F238E27FC236}">
                <a16:creationId xmlns:a16="http://schemas.microsoft.com/office/drawing/2014/main" id="{90CD4953-0671-49B1-8F80-AAEC19107EFF}"/>
              </a:ext>
            </a:extLst>
          </p:cNvPr>
          <p:cNvSpPr/>
          <p:nvPr/>
        </p:nvSpPr>
        <p:spPr>
          <a:xfrm>
            <a:off x="21514799" y="13719487"/>
            <a:ext cx="197909" cy="123562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14793</TotalTime>
  <Words>966</Words>
  <Application>Microsoft Office PowerPoint</Application>
  <PresentationFormat>Custom</PresentationFormat>
  <Paragraphs>92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Cambria Math</vt:lpstr>
      <vt:lpstr>Times New Roman</vt:lpstr>
      <vt:lpstr>Wingdings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admin</dc:creator>
  <cp:keywords/>
  <dc:description/>
  <cp:lastModifiedBy>Ingram, Paul</cp:lastModifiedBy>
  <cp:revision>208</cp:revision>
  <dcterms:created xsi:type="dcterms:W3CDTF">2014-09-10T14:37:52Z</dcterms:created>
  <dcterms:modified xsi:type="dcterms:W3CDTF">2022-05-16T13:04:53Z</dcterms:modified>
  <cp:category/>
</cp:coreProperties>
</file>