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43891200" cy="32918400"/>
  <p:notesSz cx="9144000" cy="6858000"/>
  <p:defaultTextStyle>
    <a:defPPr>
      <a:defRPr lang="en-US"/>
    </a:defPPr>
    <a:lvl1pPr marL="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56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912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368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824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280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736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6192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648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CCCC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64" autoAdjust="0"/>
    <p:restoredTop sz="95666" autoAdjust="0"/>
  </p:normalViewPr>
  <p:slideViewPr>
    <p:cSldViewPr>
      <p:cViewPr varScale="1">
        <p:scale>
          <a:sx n="21" d="100"/>
          <a:sy n="21" d="100"/>
        </p:scale>
        <p:origin x="2328" y="224"/>
      </p:cViewPr>
      <p:guideLst>
        <p:guide orient="horz" pos="10368"/>
        <p:guide pos="138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FD1B6A-CFEA-4CE2-81E1-AF78C4A61D4A}" type="datetimeFigureOut">
              <a:rPr lang="en-US" smtClean="0"/>
              <a:t>6/7/21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D9DEC4-4232-4730-9BD7-7A39B4C3F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0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D9DEC4-4232-4730-9BD7-7A39B4C3F5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1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42"/>
            <a:ext cx="37307520" cy="70561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6/7/21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6/7/21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2"/>
            <a:ext cx="37307520" cy="6537960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5"/>
            <a:ext cx="37307520" cy="7200898"/>
          </a:xfr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56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6/7/21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30842" y="36865560"/>
            <a:ext cx="94442280" cy="10427970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704642" y="36865560"/>
            <a:ext cx="94442280" cy="10427970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6/7/21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2"/>
            <a:ext cx="19392902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400"/>
            <a:ext cx="19392902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2" y="7368542"/>
            <a:ext cx="19400520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2" y="10439400"/>
            <a:ext cx="19400520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6/7/21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6/7/21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6/7/21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3" y="1310640"/>
            <a:ext cx="14439902" cy="5577840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3"/>
            <a:ext cx="24536400" cy="28094942"/>
          </a:xfr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3" y="6888483"/>
            <a:ext cx="14439902" cy="22517102"/>
          </a:xfr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6/7/21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0"/>
            <a:ext cx="26334720" cy="2720342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20"/>
            <a:ext cx="26334720" cy="19751040"/>
          </a:xfrm>
        </p:spPr>
        <p:txBody>
          <a:bodyPr/>
          <a:lstStyle>
            <a:lvl1pPr marL="0" indent="0">
              <a:buNone/>
              <a:defRPr sz="15400"/>
            </a:lvl1pPr>
            <a:lvl2pPr marL="2194560" indent="0">
              <a:buNone/>
              <a:defRPr sz="13400"/>
            </a:lvl2pPr>
            <a:lvl3pPr marL="4389120" indent="0">
              <a:buNone/>
              <a:defRPr sz="1150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2"/>
            <a:ext cx="26334720" cy="3863338"/>
          </a:xfr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6/7/21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6/7/21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2742905" y="6324600"/>
            <a:ext cx="47404018" cy="1348206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0843" y="6324600"/>
            <a:ext cx="141480542" cy="1348206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6/7/21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 vert="horz" lIns="438912" tIns="219456" rIns="438912" bIns="21945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3"/>
            <a:ext cx="39502080" cy="21724622"/>
          </a:xfrm>
          <a:prstGeom prst="rect">
            <a:avLst/>
          </a:prstGeom>
        </p:spPr>
        <p:txBody>
          <a:bodyPr vert="horz" lIns="438912" tIns="219456" rIns="438912" bIns="21945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l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41517-7134-4EB1-B2DD-6D78C5D46A65}" type="datetimeFigureOut">
              <a:rPr lang="en-US" smtClean="0"/>
              <a:pPr/>
              <a:t>6/7/21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ct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89120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920" indent="-1645920" algn="l" defTabSz="4389120" rtl="0" eaLnBrk="1" latinLnBrk="0" hangingPunct="1">
        <a:spcBef>
          <a:spcPct val="20000"/>
        </a:spcBef>
        <a:buFont typeface="Arial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0" indent="-1371600" algn="l" defTabSz="4389120" rtl="0" eaLnBrk="1" latinLnBrk="0" hangingPunct="1">
        <a:spcBef>
          <a:spcPct val="20000"/>
        </a:spcBef>
        <a:buFont typeface="Arial" pitchFamily="34" charset="0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spcBef>
          <a:spcPct val="20000"/>
        </a:spcBef>
        <a:buFont typeface="Arial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spcBef>
          <a:spcPct val="20000"/>
        </a:spcBef>
        <a:buFont typeface="Arial" pitchFamily="34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tiff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mailto:Emma.shepherd@ttu.edu" TargetMode="Externa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457200" y="601612"/>
            <a:ext cx="42976800" cy="32004000"/>
          </a:xfrm>
          <a:prstGeom prst="rect">
            <a:avLst/>
          </a:prstGeom>
          <a:noFill/>
          <a:ln w="127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63766" y="5950899"/>
            <a:ext cx="10058400" cy="26510297"/>
          </a:xfrm>
          <a:prstGeom prst="rect">
            <a:avLst/>
          </a:prstGeom>
          <a:solidFill>
            <a:schemeClr val="bg1"/>
          </a:solidFill>
          <a:ln w="254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2802359" y="5943600"/>
            <a:ext cx="10058400" cy="26517598"/>
          </a:xfrm>
          <a:prstGeom prst="rect">
            <a:avLst/>
          </a:prstGeom>
          <a:solidFill>
            <a:schemeClr val="bg1"/>
          </a:solidFill>
          <a:ln w="254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1359662" y="5950899"/>
            <a:ext cx="21143562" cy="26510299"/>
          </a:xfrm>
          <a:prstGeom prst="rect">
            <a:avLst/>
          </a:prstGeom>
          <a:solidFill>
            <a:schemeClr val="bg1"/>
          </a:solidFill>
          <a:ln w="254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767737" y="1148431"/>
            <a:ext cx="34747200" cy="4572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/>
            <a:r>
              <a:rPr lang="en-US" sz="6600" dirty="0"/>
              <a:t>Investigating the Validity of the MMPI-3 Eating Concerns (EAT) scale in a University Sample: Replication and Extension </a:t>
            </a:r>
          </a:p>
          <a:p>
            <a:pPr algn="ctr"/>
            <a:r>
              <a:rPr lang="en-US" sz="5100" b="1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Emma A. Shepherd, Nicole M. Morris, M.A., M.S., &amp; Paul B. Ingram, PhD.</a:t>
            </a:r>
          </a:p>
          <a:p>
            <a:pPr algn="ctr"/>
            <a:r>
              <a:rPr lang="en-US" sz="4400" dirty="0">
                <a:latin typeface="Arial" pitchFamily="34" charset="0"/>
                <a:cs typeface="Arial" pitchFamily="34" charset="0"/>
              </a:rPr>
              <a:t>Department of Psychological Sciences, Texas Tech University</a:t>
            </a:r>
          </a:p>
        </p:txBody>
      </p:sp>
      <p:pic>
        <p:nvPicPr>
          <p:cNvPr id="25" name="Picture 24" descr="just double t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8087" y="1542802"/>
            <a:ext cx="2159771" cy="2854131"/>
          </a:xfrm>
          <a:prstGeom prst="rect">
            <a:avLst/>
          </a:prstGeom>
        </p:spPr>
      </p:pic>
      <p:cxnSp>
        <p:nvCxnSpPr>
          <p:cNvPr id="27" name="Straight Connector 26"/>
          <p:cNvCxnSpPr/>
          <p:nvPr/>
        </p:nvCxnSpPr>
        <p:spPr>
          <a:xfrm>
            <a:off x="914400" y="914400"/>
            <a:ext cx="4206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914400" y="5562600"/>
            <a:ext cx="4206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307300" y="6162943"/>
            <a:ext cx="9144000" cy="13716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Introduction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07300" y="17361698"/>
            <a:ext cx="9144000" cy="13716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Method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073050" y="6177629"/>
            <a:ext cx="19659600" cy="13716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Results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231015" y="6162943"/>
            <a:ext cx="9144000" cy="13716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Conclusions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9993" y="8271573"/>
            <a:ext cx="8984647" cy="9987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>
              <a:spcAft>
                <a:spcPts val="1800"/>
              </a:spcAft>
              <a:buClr>
                <a:srgbClr val="CC0000"/>
              </a:buClr>
            </a:pPr>
            <a:endParaRPr lang="en-US" sz="100" b="1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62940" indent="-571500">
              <a:spcAft>
                <a:spcPts val="1800"/>
              </a:spcAft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600" dirty="0"/>
              <a:t>Broadband measures of psychopathology and personality have historically excluded eating pathology from their content domain, making diagnosis and treatment more challenging.</a:t>
            </a:r>
            <a:endParaRPr lang="en-US" sz="36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3600" dirty="0"/>
              <a:t>The most recent version of the MMPI, the MMPI-3, includes a new addition known as the Eating Concern Scale (EAT), giving the MMPI-3 unique abilities to asses eating pathology.</a:t>
            </a:r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endParaRPr lang="en-US" sz="3600" dirty="0"/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endParaRPr lang="en-US" sz="500" dirty="0"/>
          </a:p>
          <a:p>
            <a:pPr>
              <a:buClr>
                <a:srgbClr val="C00000"/>
              </a:buClr>
            </a:pPr>
            <a:endParaRPr lang="en-US" sz="5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571500" indent="-571500">
              <a:spcBef>
                <a:spcPts val="1200"/>
              </a:spcBef>
              <a:spcAft>
                <a:spcPts val="180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3600" dirty="0"/>
              <a:t>To examine the construct validity of the EAT subscale scores with both self-report and behavioral criterion measures. </a:t>
            </a:r>
          </a:p>
          <a:p>
            <a:endParaRPr lang="en-US" sz="3600" dirty="0"/>
          </a:p>
          <a:p>
            <a:pPr marL="457200" indent="-457200">
              <a:spcBef>
                <a:spcPts val="1200"/>
              </a:spcBef>
              <a:spcAft>
                <a:spcPts val="18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US" sz="2700" b="1" dirty="0">
              <a:solidFill>
                <a:srgbClr val="CC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09993" y="19595252"/>
            <a:ext cx="8887901" cy="13711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Bef>
                <a:spcPts val="1200"/>
              </a:spcBef>
              <a:spcAft>
                <a:spcPts val="1800"/>
              </a:spcAft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600" dirty="0"/>
              <a:t>370 college students </a:t>
            </a:r>
          </a:p>
          <a:p>
            <a:pPr marL="571500" indent="-571500">
              <a:spcBef>
                <a:spcPts val="1200"/>
              </a:spcBef>
              <a:spcAft>
                <a:spcPts val="1800"/>
              </a:spcAft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600" dirty="0"/>
              <a:t>28.4% male </a:t>
            </a:r>
          </a:p>
          <a:p>
            <a:pPr marL="571500" indent="-571500">
              <a:spcBef>
                <a:spcPts val="1200"/>
              </a:spcBef>
              <a:spcAft>
                <a:spcPts val="1800"/>
              </a:spcAft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600" dirty="0"/>
              <a:t>57.3% White, 20.5% Hispanic/Latinx  </a:t>
            </a:r>
          </a:p>
          <a:p>
            <a:pPr marL="571500" indent="-571500">
              <a:spcBef>
                <a:spcPts val="1200"/>
              </a:spcBef>
              <a:spcAft>
                <a:spcPts val="1800"/>
              </a:spcAft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600" dirty="0"/>
              <a:t>19.9 years old (</a:t>
            </a:r>
            <a:r>
              <a:rPr lang="en-US" sz="3600" i="1" dirty="0"/>
              <a:t>SD</a:t>
            </a:r>
            <a:r>
              <a:rPr lang="en-US" sz="3600" dirty="0"/>
              <a:t>=4.13) </a:t>
            </a:r>
            <a:endParaRPr lang="en-US" sz="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1800"/>
              </a:spcAft>
              <a:buClr>
                <a:srgbClr val="CC0000"/>
              </a:buClr>
            </a:pPr>
            <a:endParaRPr lang="en-US" sz="500" b="1" dirty="0">
              <a:solidFill>
                <a:srgbClr val="CC0000"/>
              </a:solidFill>
              <a:latin typeface="Arial" pitchFamily="34" charset="0"/>
              <a:cs typeface="Arial" pitchFamily="34" charset="0"/>
            </a:endParaRPr>
          </a:p>
          <a:p>
            <a:pPr marL="571500" indent="-571500">
              <a:spcBef>
                <a:spcPts val="1200"/>
              </a:spcBef>
              <a:spcAft>
                <a:spcPts val="1800"/>
              </a:spcAft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600" dirty="0"/>
              <a:t>Participants were recruited using a psychology research pool known as the SONA system and specialized recruitment was used to pursue minority populations (i.e. LGTBTQ+, those with evidence of eating pathology). </a:t>
            </a:r>
          </a:p>
          <a:p>
            <a:pPr marL="571500" indent="-571500">
              <a:spcBef>
                <a:spcPts val="1200"/>
              </a:spcBef>
              <a:spcAft>
                <a:spcPts val="1800"/>
              </a:spcAft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600" dirty="0"/>
              <a:t>Due to COVID-19, data collection was conducted remotely via Zoom; best practices were used as outlined in Corey &amp; Ben-Porath (2020).</a:t>
            </a:r>
          </a:p>
          <a:p>
            <a:pPr marL="571500" indent="-571500">
              <a:spcBef>
                <a:spcPts val="1200"/>
              </a:spcBef>
              <a:spcAft>
                <a:spcPts val="1800"/>
              </a:spcAft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600" dirty="0"/>
              <a:t>Research Assistants monitored participants to ensure valid data was being collected, aid with technical difficulties, and record any behavior needing review. </a:t>
            </a:r>
          </a:p>
          <a:p>
            <a:pPr marL="457200" indent="-457200">
              <a:spcBef>
                <a:spcPts val="1200"/>
              </a:spcBef>
              <a:spcAft>
                <a:spcPts val="1800"/>
              </a:spcAft>
              <a:buClr>
                <a:srgbClr val="CC0000"/>
              </a:buClr>
              <a:buFont typeface="Wingdings" pitchFamily="2" charset="2"/>
              <a:buChar char="§"/>
            </a:pPr>
            <a:endParaRPr lang="en-US" sz="3200" b="1" dirty="0">
              <a:solidFill>
                <a:srgbClr val="CC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095132" y="7537375"/>
            <a:ext cx="9279883" cy="25053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>
              <a:lnSpc>
                <a:spcPct val="200000"/>
              </a:lnSpc>
              <a:buClr>
                <a:srgbClr val="CC0000"/>
              </a:buClr>
            </a:pPr>
            <a:r>
              <a:rPr lang="en-US" sz="3600" b="1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ASSOCIATIONS</a:t>
            </a:r>
            <a:endParaRPr lang="en-US" sz="300" b="1" dirty="0">
              <a:solidFill>
                <a:srgbClr val="CC0000"/>
              </a:solidFill>
              <a:highlight>
                <a:srgbClr val="FFFF00"/>
              </a:highlight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600" dirty="0"/>
              <a:t>EAT scale scores generally demonstrated medium to large associations with body dissatisfaction, purging, binge eating, dieting and shape/weight/eating concerns.</a:t>
            </a:r>
          </a:p>
          <a:p>
            <a:pPr lvl="0">
              <a:buClr>
                <a:srgbClr val="CC0000"/>
              </a:buClr>
            </a:pPr>
            <a:endParaRPr lang="en-US" sz="3600" dirty="0"/>
          </a:p>
          <a:p>
            <a:pPr marL="457200" lvl="0" indent="-4572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600" dirty="0"/>
              <a:t>EAT scale scores demonstrated small associations with fasting, weight and BMI checking, and macro counting .</a:t>
            </a:r>
          </a:p>
          <a:p>
            <a:pPr lvl="0">
              <a:buClr>
                <a:srgbClr val="CC0000"/>
              </a:buClr>
            </a:pPr>
            <a:endParaRPr lang="en-US" sz="3600" dirty="0"/>
          </a:p>
          <a:p>
            <a:pPr lvl="0">
              <a:buClr>
                <a:srgbClr val="CC0000"/>
              </a:buClr>
            </a:pPr>
            <a:endParaRPr lang="en-US" sz="500" dirty="0"/>
          </a:p>
          <a:p>
            <a:pPr marL="571500" lvl="0" indent="-5715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600" dirty="0"/>
              <a:t>More modest associations were demonstrated with self-report eating and exercise behaviors in the past 12 months; with compensatory exercise providing the strongest relationship and is a potential area of future study.</a:t>
            </a:r>
          </a:p>
          <a:p>
            <a:pPr marL="457200" lvl="0" indent="-457200">
              <a:buClr>
                <a:srgbClr val="CC0000"/>
              </a:buClr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571500" indent="-5715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600" dirty="0"/>
              <a:t>Nonsignificant associations were demonstrated between EAT scale scores and scales measuring excessive exercise, muscularity, and low body fat.</a:t>
            </a:r>
          </a:p>
          <a:p>
            <a:pPr marL="571500" indent="-571500">
              <a:buClr>
                <a:srgbClr val="CC0000"/>
              </a:buClr>
              <a:buFont typeface="Wingdings" pitchFamily="2" charset="2"/>
              <a:buChar char="§"/>
            </a:pPr>
            <a:endParaRPr lang="en-US" sz="500" dirty="0"/>
          </a:p>
          <a:p>
            <a:pPr lvl="0">
              <a:buClr>
                <a:srgbClr val="CC0000"/>
              </a:buClr>
            </a:pPr>
            <a:endParaRPr lang="en-US" sz="500" dirty="0"/>
          </a:p>
          <a:p>
            <a:pPr marL="91440">
              <a:buClr>
                <a:srgbClr val="CC0000"/>
              </a:buClr>
            </a:pPr>
            <a:r>
              <a:rPr lang="en-US" sz="3600" b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LIMITATIONS</a:t>
            </a:r>
          </a:p>
          <a:p>
            <a:pPr marL="91440">
              <a:buClr>
                <a:srgbClr val="CC0000"/>
              </a:buClr>
            </a:pPr>
            <a:endParaRPr lang="en-US" sz="500" b="1" dirty="0"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">
              <a:buClr>
                <a:srgbClr val="CC0000"/>
              </a:buClr>
            </a:pPr>
            <a:endParaRPr lang="en-US" sz="500" b="1" dirty="0"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">
              <a:buClr>
                <a:srgbClr val="CC0000"/>
              </a:buClr>
            </a:pPr>
            <a:endParaRPr lang="en-US" sz="300" b="1" dirty="0"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8640" indent="-4572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600" dirty="0"/>
              <a:t>Because this population sample was composed of college students, further validation in other populations including disordered eating treatment programs is needed.</a:t>
            </a:r>
          </a:p>
          <a:p>
            <a:pPr marL="91440">
              <a:buClr>
                <a:srgbClr val="CC0000"/>
              </a:buClr>
            </a:pPr>
            <a:endParaRPr lang="en-US" sz="3600" dirty="0"/>
          </a:p>
          <a:p>
            <a:pPr marL="548640" indent="-4572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600" dirty="0"/>
              <a:t>Eating pathology is a low frequency behavior, creating a need for further recruitment and investigation, specifically for people with eating pathology disorders.</a:t>
            </a:r>
          </a:p>
          <a:p>
            <a:pPr marL="548640" indent="-457200">
              <a:buClr>
                <a:srgbClr val="CC0000"/>
              </a:buClr>
              <a:buFont typeface="Wingdings" pitchFamily="2" charset="2"/>
              <a:buChar char="§"/>
            </a:pPr>
            <a:endParaRPr lang="en-US" sz="500" dirty="0"/>
          </a:p>
          <a:p>
            <a:pPr marL="548640" indent="-457200">
              <a:buClr>
                <a:srgbClr val="CC0000"/>
              </a:buClr>
              <a:buFont typeface="Wingdings" pitchFamily="2" charset="2"/>
              <a:buChar char="§"/>
            </a:pPr>
            <a:endParaRPr lang="en-US" sz="400" dirty="0"/>
          </a:p>
          <a:p>
            <a:pPr marL="91440">
              <a:buClr>
                <a:srgbClr val="CC0000"/>
              </a:buClr>
            </a:pPr>
            <a:endParaRPr lang="en-US" sz="500" dirty="0"/>
          </a:p>
          <a:p>
            <a:pPr marL="91440">
              <a:buClr>
                <a:srgbClr val="CC0000"/>
              </a:buClr>
            </a:pPr>
            <a:r>
              <a:rPr lang="en-US" sz="3600" b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DIRECTIONS</a:t>
            </a:r>
          </a:p>
          <a:p>
            <a:pPr>
              <a:buClr>
                <a:srgbClr val="C00000"/>
              </a:buClr>
            </a:pPr>
            <a:endParaRPr lang="en-US" sz="500" b="1" dirty="0"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3600" dirty="0"/>
              <a:t>Some populations are at heightened risk of eating pathology. Research evaluating differential validity is needed for these groups (e.g., LGBTQIA+).</a:t>
            </a:r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endParaRPr lang="en-US" sz="3600" dirty="0"/>
          </a:p>
          <a:p>
            <a:pPr>
              <a:buClr>
                <a:srgbClr val="C00000"/>
              </a:buClr>
            </a:pPr>
            <a:endParaRPr lang="en-US" sz="3600" dirty="0"/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endParaRPr lang="en-US" sz="3600" dirty="0"/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endParaRPr lang="en-US" sz="3600" dirty="0"/>
          </a:p>
          <a:p>
            <a:pPr marL="548640" indent="-45720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3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">
              <a:buClr>
                <a:srgbClr val="C00000"/>
              </a:buClr>
            </a:pPr>
            <a:endParaRPr lang="en-US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53C3D9C-59CE-4EDF-81C5-67F641EC3734}"/>
              </a:ext>
            </a:extLst>
          </p:cNvPr>
          <p:cNvSpPr txBox="1"/>
          <p:nvPr/>
        </p:nvSpPr>
        <p:spPr>
          <a:xfrm>
            <a:off x="39247475" y="3430424"/>
            <a:ext cx="4149507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hlinkClick r:id="rId4"/>
              </a:rPr>
              <a:t>Emma.shepherd@ttu.edu</a:t>
            </a:r>
            <a:endParaRPr lang="en-US" sz="2700" dirty="0"/>
          </a:p>
          <a:p>
            <a:endParaRPr lang="en-US" sz="2700" dirty="0"/>
          </a:p>
          <a:p>
            <a:r>
              <a:rPr lang="en-US" sz="2700" dirty="0"/>
              <a:t>@</a:t>
            </a:r>
            <a:r>
              <a:rPr lang="en-US" sz="2700" dirty="0" err="1"/>
              <a:t>IngramPsychLab</a:t>
            </a:r>
            <a:r>
              <a:rPr lang="en-US" sz="2700" dirty="0"/>
              <a:t>  </a:t>
            </a:r>
          </a:p>
          <a:p>
            <a:endParaRPr lang="en-US" sz="2700" dirty="0"/>
          </a:p>
          <a:p>
            <a:r>
              <a:rPr lang="en-US" sz="2700" dirty="0"/>
              <a:t>Ingramlab.wordpress.com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8F1A004A-FE38-4FB9-90CA-18606881A6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40646" y="4408954"/>
            <a:ext cx="340887" cy="34088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394F267-E9A5-4CBD-8C55-165D0298895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0646" y="5108940"/>
            <a:ext cx="359372" cy="35937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A8145E1-F332-4A18-BBEC-E9874AEA476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0413" y="3470389"/>
            <a:ext cx="495721" cy="495721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211C7A8C-CA7D-4F09-BBC4-6BB99CE76AAE}"/>
              </a:ext>
            </a:extLst>
          </p:cNvPr>
          <p:cNvSpPr txBox="1"/>
          <p:nvPr/>
        </p:nvSpPr>
        <p:spPr>
          <a:xfrm>
            <a:off x="39084796" y="899007"/>
            <a:ext cx="41495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/>
              <a:t>Download this Poster</a:t>
            </a:r>
          </a:p>
        </p:txBody>
      </p:sp>
      <p:pic>
        <p:nvPicPr>
          <p:cNvPr id="42" name="Picture 41" descr="A close up of a logo&#10;&#10;Description automatically generated">
            <a:extLst>
              <a:ext uri="{FF2B5EF4-FFF2-40B4-BE49-F238E27FC236}">
                <a16:creationId xmlns:a16="http://schemas.microsoft.com/office/drawing/2014/main" id="{B7901555-6CC7-4A28-A87D-9D333209678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966" y="1358412"/>
            <a:ext cx="2934697" cy="31963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AFC15BF-B2F8-9841-9B11-DA7479668B7A}"/>
              </a:ext>
            </a:extLst>
          </p:cNvPr>
          <p:cNvSpPr txBox="1"/>
          <p:nvPr/>
        </p:nvSpPr>
        <p:spPr>
          <a:xfrm>
            <a:off x="12091875" y="8006431"/>
            <a:ext cx="19962098" cy="23997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3F0FC21C-DBDE-1348-BF0C-BE9482B332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664623"/>
              </p:ext>
            </p:extLst>
          </p:nvPr>
        </p:nvGraphicFramePr>
        <p:xfrm>
          <a:off x="12073050" y="7880049"/>
          <a:ext cx="19659600" cy="2119263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339552">
                  <a:extLst>
                    <a:ext uri="{9D8B030D-6E8A-4147-A177-3AD203B41FA5}">
                      <a16:colId xmlns:a16="http://schemas.microsoft.com/office/drawing/2014/main" val="338470318"/>
                    </a:ext>
                  </a:extLst>
                </a:gridCol>
                <a:gridCol w="1377759">
                  <a:extLst>
                    <a:ext uri="{9D8B030D-6E8A-4147-A177-3AD203B41FA5}">
                      <a16:colId xmlns:a16="http://schemas.microsoft.com/office/drawing/2014/main" val="3228671742"/>
                    </a:ext>
                  </a:extLst>
                </a:gridCol>
                <a:gridCol w="6240370">
                  <a:extLst>
                    <a:ext uri="{9D8B030D-6E8A-4147-A177-3AD203B41FA5}">
                      <a16:colId xmlns:a16="http://schemas.microsoft.com/office/drawing/2014/main" val="3414169124"/>
                    </a:ext>
                  </a:extLst>
                </a:gridCol>
                <a:gridCol w="1701919">
                  <a:extLst>
                    <a:ext uri="{9D8B030D-6E8A-4147-A177-3AD203B41FA5}">
                      <a16:colId xmlns:a16="http://schemas.microsoft.com/office/drawing/2014/main" val="42750041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Criterion Measure 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EAT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Self-Report Behavior Correlates 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EAT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45742"/>
                  </a:ext>
                </a:extLst>
              </a:tr>
              <a:tr h="635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BULIT-R Total Score 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>
                          <a:effectLst/>
                        </a:rPr>
                        <a:t>.69**</a:t>
                      </a:r>
                      <a:endParaRPr lang="en-US" sz="3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Past 12 months…</a:t>
                      </a:r>
                      <a:endParaRPr lang="en-US" sz="3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487215"/>
                  </a:ext>
                </a:extLst>
              </a:tr>
              <a:tr h="635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EAT-Q Total Score </a:t>
                      </a:r>
                      <a:endParaRPr lang="en-US" sz="3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.50**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Counted Calories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.04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924465"/>
                  </a:ext>
                </a:extLst>
              </a:tr>
              <a:tr h="635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Restraint subscale-avg. score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.33**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Counted Macros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.17**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714078"/>
                  </a:ext>
                </a:extLst>
              </a:tr>
              <a:tr h="64495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Eating Concerns subscale-avg. score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.29**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Calculated Body Mass 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.10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80826"/>
                  </a:ext>
                </a:extLst>
              </a:tr>
              <a:tr h="7144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Shape Concerns subscale-avg. score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.41**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Compensatory Exercise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.28**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205464"/>
                  </a:ext>
                </a:extLst>
              </a:tr>
              <a:tr h="79386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Weight Concerns subscale- avg. score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.28**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Used apps to track health/diet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.18**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699554"/>
                  </a:ext>
                </a:extLst>
              </a:tr>
              <a:tr h="7144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EAT-26 Total Score</a:t>
                      </a:r>
                      <a:endParaRPr lang="en-US" sz="3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.63**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Read Fitness Blogs or Websites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.02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205620"/>
                  </a:ext>
                </a:extLst>
              </a:tr>
              <a:tr h="117492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Dieting subscale 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.56**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Followed or watched fitness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coaches on social media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.09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226401"/>
                  </a:ext>
                </a:extLst>
              </a:tr>
              <a:tr h="75826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Bulimia &amp; Food Preoccupation subscale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.71**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Tracking on phone app…</a:t>
                      </a:r>
                      <a:endParaRPr lang="en-US" sz="3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37891"/>
                  </a:ext>
                </a:extLst>
              </a:tr>
              <a:tr h="635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Oral Control subscale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.39**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Counting Calories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.02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30488"/>
                  </a:ext>
                </a:extLst>
              </a:tr>
              <a:tr h="635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EPSI Total Score</a:t>
                      </a:r>
                      <a:endParaRPr lang="en-US" sz="3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400" dirty="0">
                          <a:effectLst/>
                        </a:rPr>
                        <a:t>.53**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>
                          <a:effectLst/>
                        </a:rPr>
                        <a:t>      Track what you eat</a:t>
                      </a:r>
                      <a:endParaRPr lang="en-US" sz="3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.08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610077"/>
                  </a:ext>
                </a:extLst>
              </a:tr>
              <a:tr h="635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Body Dissatisfaction subscale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.49**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>
                          <a:effectLst/>
                        </a:rPr>
                        <a:t>      Record workouts</a:t>
                      </a:r>
                      <a:endParaRPr lang="en-US" sz="3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.07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565050"/>
                  </a:ext>
                </a:extLst>
              </a:tr>
              <a:tr h="635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Binge Eating subscale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.59**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Count Macros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.11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831799"/>
                  </a:ext>
                </a:extLst>
              </a:tr>
              <a:tr h="635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Cognitive Restraint subscale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.29**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Record Weight 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.09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135397"/>
                  </a:ext>
                </a:extLst>
              </a:tr>
              <a:tr h="635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Purging subscale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.53**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792915"/>
                  </a:ext>
                </a:extLst>
              </a:tr>
              <a:tr h="635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Restricting subscale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.38**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151916"/>
                  </a:ext>
                </a:extLst>
              </a:tr>
              <a:tr h="635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Excessive Exercise subscale 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.21**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880658"/>
                  </a:ext>
                </a:extLst>
              </a:tr>
              <a:tr h="635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Negative Attitudes towards Obesity subscale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.21**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199780"/>
                  </a:ext>
                </a:extLst>
              </a:tr>
              <a:tr h="635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Muscle Building subscale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.04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001587"/>
                  </a:ext>
                </a:extLst>
              </a:tr>
              <a:tr h="635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IBBS Avg.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.19**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810567"/>
                  </a:ext>
                </a:extLst>
              </a:tr>
              <a:tr h="635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IES Avg. Score</a:t>
                      </a:r>
                      <a:endParaRPr lang="en-US" sz="3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-.22**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537045"/>
                  </a:ext>
                </a:extLst>
              </a:tr>
              <a:tr h="635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Unconditional Permission subscale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.12*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765402"/>
                  </a:ext>
                </a:extLst>
              </a:tr>
              <a:tr h="635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Reliance on Hunger and Satiety Cues subscale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-.45**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857734"/>
                  </a:ext>
                </a:extLst>
              </a:tr>
              <a:tr h="635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Body-Food Choice Congruence subscale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-.38**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530325"/>
                  </a:ext>
                </a:extLst>
              </a:tr>
              <a:tr h="1174922">
                <a:tc>
                  <a:txBody>
                    <a:bodyPr/>
                    <a:lstStyle/>
                    <a:p>
                      <a:pPr marL="57785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lang="en-US" sz="3400">
                          <a:effectLst/>
                        </a:rPr>
                        <a:t>Eating </a:t>
                      </a:r>
                      <a:r>
                        <a:rPr lang="en-US" sz="3400" dirty="0">
                          <a:effectLst/>
                        </a:rPr>
                        <a:t>for Physical Rather than Emotional Reasons         subscale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.24**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699009"/>
                  </a:ext>
                </a:extLst>
              </a:tr>
              <a:tr h="635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MBAS- AVG. Score </a:t>
                      </a:r>
                      <a:r>
                        <a:rPr lang="en-US" sz="3400" baseline="-25000" dirty="0">
                          <a:effectLst/>
                        </a:rPr>
                        <a:t>(MBAS is a male only measure, N=110)</a:t>
                      </a:r>
                      <a:endParaRPr lang="en-US" sz="3400" b="1" baseline="-25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.45**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619596"/>
                  </a:ext>
                </a:extLst>
              </a:tr>
              <a:tr h="635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Muscularity subscale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.25**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665931"/>
                  </a:ext>
                </a:extLst>
              </a:tr>
              <a:tr h="635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Low body fat subscale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.55**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473911"/>
                  </a:ext>
                </a:extLst>
              </a:tr>
              <a:tr h="635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      Height subscale 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-.01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07914"/>
                  </a:ext>
                </a:extLst>
              </a:tr>
              <a:tr h="635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EDDS Total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400" dirty="0">
                          <a:effectLst/>
                        </a:rPr>
                        <a:t>.68**</a:t>
                      </a:r>
                      <a:endParaRPr lang="en-US" sz="3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897108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A5A37CC7-F329-7148-8F53-494684289E16}"/>
              </a:ext>
            </a:extLst>
          </p:cNvPr>
          <p:cNvSpPr txBox="1"/>
          <p:nvPr/>
        </p:nvSpPr>
        <p:spPr>
          <a:xfrm>
            <a:off x="12238262" y="29454466"/>
            <a:ext cx="196407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/>
              <a:t>Notes. BULIT-R=Bulimia Test Revised, EAT-Q=Eating Disorder Examination Questionnaire, EAT-26=Eating Attitudes Test, EPSI = Eating Pathology Symptom Inventory, IBBS=Ideal Body Stereotype Scale-Revised, IES=Intuitive  Eating Scale,  MBAS=Male Body Attitude Scale Correlations, EDDS= Eating Disorder Diagnostic Scale. *.Correlation is significant at the 0.05 level (2-tailed) **. Correlation is significant at the 0.01 level (2-tailed).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CABBEC-F2A3-3947-B12C-E9C5576CE5DE}"/>
              </a:ext>
            </a:extLst>
          </p:cNvPr>
          <p:cNvSpPr txBox="1"/>
          <p:nvPr/>
        </p:nvSpPr>
        <p:spPr>
          <a:xfrm>
            <a:off x="1207942" y="7825860"/>
            <a:ext cx="3222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RATIONALE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88FE15-A961-E44A-8A44-83189E35DA84}"/>
              </a:ext>
            </a:extLst>
          </p:cNvPr>
          <p:cNvSpPr txBox="1"/>
          <p:nvPr/>
        </p:nvSpPr>
        <p:spPr>
          <a:xfrm>
            <a:off x="1207942" y="18981285"/>
            <a:ext cx="46530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PARTICIPANTS</a:t>
            </a:r>
            <a:r>
              <a:rPr lang="en-US" sz="500" dirty="0"/>
              <a:t>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457B59-853B-E64E-AB0F-FCDCCC5B039F}"/>
              </a:ext>
            </a:extLst>
          </p:cNvPr>
          <p:cNvSpPr txBox="1"/>
          <p:nvPr/>
        </p:nvSpPr>
        <p:spPr>
          <a:xfrm>
            <a:off x="1207942" y="23164800"/>
            <a:ext cx="5086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PROCEDURE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115F9C-75B2-F740-8244-71EC99805274}"/>
              </a:ext>
            </a:extLst>
          </p:cNvPr>
          <p:cNvSpPr txBox="1"/>
          <p:nvPr/>
        </p:nvSpPr>
        <p:spPr>
          <a:xfrm>
            <a:off x="1207942" y="14422767"/>
            <a:ext cx="5816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STUDY OBJECTIVE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832946-DDC8-0947-90CD-8E8125DF5D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0267" y="1493920"/>
            <a:ext cx="1861595" cy="186159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9606009-EE30-D54C-B561-9714A5D172F2}">
  <we:reference id="wa104051163" version="1.2.0.3" store="en-US" storeType="OMEX"/>
  <we:alternateReferences>
    <we:reference id="WA104051163" version="1.2.0.3" store="WA104051163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16824</TotalTime>
  <Words>762</Words>
  <Application>Microsoft Macintosh PowerPoint</Application>
  <PresentationFormat>Custom</PresentationFormat>
  <Paragraphs>153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admin</dc:creator>
  <cp:keywords/>
  <dc:description/>
  <cp:lastModifiedBy>Emma Shepherd</cp:lastModifiedBy>
  <cp:revision>192</cp:revision>
  <cp:lastPrinted>2021-05-31T22:08:23Z</cp:lastPrinted>
  <dcterms:created xsi:type="dcterms:W3CDTF">2014-09-10T14:37:52Z</dcterms:created>
  <dcterms:modified xsi:type="dcterms:W3CDTF">2021-06-07T22:10:37Z</dcterms:modified>
  <cp:category/>
</cp:coreProperties>
</file>