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43891200" cy="32918400"/>
  <p:notesSz cx="9144000" cy="6858000"/>
  <p:defaultTextStyle>
    <a:defPPr>
      <a:defRPr lang="en-US"/>
    </a:defPPr>
    <a:lvl1pPr marL="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1pPr>
    <a:lvl2pPr marL="219456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2pPr>
    <a:lvl3pPr marL="438912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3pPr>
    <a:lvl4pPr marL="658368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4pPr>
    <a:lvl5pPr marL="877824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5pPr>
    <a:lvl6pPr marL="1097280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6pPr>
    <a:lvl7pPr marL="1316736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7pPr>
    <a:lvl8pPr marL="1536192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8pPr>
    <a:lvl9pPr marL="1755648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>
          <p15:clr>
            <a:srgbClr val="A4A3A4"/>
          </p15:clr>
        </p15:guide>
        <p15:guide id="2" pos="138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CC"/>
    <a:srgbClr val="CC0000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04" autoAdjust="0"/>
    <p:restoredTop sz="96395" autoAdjust="0"/>
  </p:normalViewPr>
  <p:slideViewPr>
    <p:cSldViewPr>
      <p:cViewPr>
        <p:scale>
          <a:sx n="30" d="100"/>
          <a:sy n="30" d="100"/>
        </p:scale>
        <p:origin x="77" y="-1248"/>
      </p:cViewPr>
      <p:guideLst>
        <p:guide orient="horz" pos="10368"/>
        <p:guide pos="138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FD1B6A-CFEA-4CE2-81E1-AF78C4A61D4A}" type="datetimeFigureOut">
              <a:rPr lang="en-US" smtClean="0"/>
              <a:t>4/27/2019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D9DEC4-4232-4730-9BD7-7A39B4C3F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640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D9DEC4-4232-4730-9BD7-7A39B4C3F52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71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10226042"/>
            <a:ext cx="37307520" cy="70561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680" y="18653760"/>
            <a:ext cx="30723840" cy="8412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583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778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1517-7134-4EB1-B2DD-6D78C5D46A65}" type="datetimeFigureOut">
              <a:rPr lang="en-US" smtClean="0"/>
              <a:pPr/>
              <a:t>4/27/2019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BA89-A74B-47E6-A344-4DEB30722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1517-7134-4EB1-B2DD-6D78C5D46A65}" type="datetimeFigureOut">
              <a:rPr lang="en-US" smtClean="0"/>
              <a:pPr/>
              <a:t>4/27/2019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BA89-A74B-47E6-A344-4DEB30722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2" y="21153122"/>
            <a:ext cx="37307520" cy="6537960"/>
          </a:xfrm>
        </p:spPr>
        <p:txBody>
          <a:bodyPr anchor="t"/>
          <a:lstStyle>
            <a:lvl1pPr algn="l">
              <a:defRPr sz="192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2" y="13952225"/>
            <a:ext cx="37307520" cy="7200898"/>
          </a:xfrm>
        </p:spPr>
        <p:txBody>
          <a:bodyPr anchor="b"/>
          <a:lstStyle>
            <a:lvl1pPr marL="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1pPr>
            <a:lvl2pPr marL="2194560" indent="0">
              <a:buNone/>
              <a:defRPr sz="860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1517-7134-4EB1-B2DD-6D78C5D46A65}" type="datetimeFigureOut">
              <a:rPr lang="en-US" smtClean="0"/>
              <a:pPr/>
              <a:t>4/27/2019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BA89-A74B-47E6-A344-4DEB30722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530842" y="36865560"/>
            <a:ext cx="94442280" cy="104279702"/>
          </a:xfr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5704642" y="36865560"/>
            <a:ext cx="94442280" cy="104279702"/>
          </a:xfr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1517-7134-4EB1-B2DD-6D78C5D46A65}" type="datetimeFigureOut">
              <a:rPr lang="en-US" smtClean="0"/>
              <a:pPr/>
              <a:t>4/27/2019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BA89-A74B-47E6-A344-4DEB30722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368542"/>
            <a:ext cx="19392902" cy="3070858"/>
          </a:xfrm>
        </p:spPr>
        <p:txBody>
          <a:bodyPr anchor="b"/>
          <a:lstStyle>
            <a:lvl1pPr marL="0" indent="0">
              <a:buNone/>
              <a:defRPr sz="1150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00" b="1"/>
            </a:lvl3pPr>
            <a:lvl4pPr marL="6583680" indent="0">
              <a:buNone/>
              <a:defRPr sz="7700" b="1"/>
            </a:lvl4pPr>
            <a:lvl5pPr marL="8778240" indent="0">
              <a:buNone/>
              <a:defRPr sz="7700" b="1"/>
            </a:lvl5pPr>
            <a:lvl6pPr marL="10972800" indent="0">
              <a:buNone/>
              <a:defRPr sz="7700" b="1"/>
            </a:lvl6pPr>
            <a:lvl7pPr marL="13167360" indent="0">
              <a:buNone/>
              <a:defRPr sz="7700" b="1"/>
            </a:lvl7pPr>
            <a:lvl8pPr marL="15361920" indent="0">
              <a:buNone/>
              <a:defRPr sz="7700" b="1"/>
            </a:lvl8pPr>
            <a:lvl9pPr marL="17556480" indent="0">
              <a:buNone/>
              <a:defRPr sz="7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560" y="10439400"/>
            <a:ext cx="19392902" cy="18966182"/>
          </a:xfrm>
        </p:spPr>
        <p:txBody>
          <a:bodyPr/>
          <a:lstStyle>
            <a:lvl1pPr>
              <a:defRPr sz="11500"/>
            </a:lvl1pPr>
            <a:lvl2pPr>
              <a:defRPr sz="96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122" y="7368542"/>
            <a:ext cx="19400520" cy="3070858"/>
          </a:xfrm>
        </p:spPr>
        <p:txBody>
          <a:bodyPr anchor="b"/>
          <a:lstStyle>
            <a:lvl1pPr marL="0" indent="0">
              <a:buNone/>
              <a:defRPr sz="1150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00" b="1"/>
            </a:lvl3pPr>
            <a:lvl4pPr marL="6583680" indent="0">
              <a:buNone/>
              <a:defRPr sz="7700" b="1"/>
            </a:lvl4pPr>
            <a:lvl5pPr marL="8778240" indent="0">
              <a:buNone/>
              <a:defRPr sz="7700" b="1"/>
            </a:lvl5pPr>
            <a:lvl6pPr marL="10972800" indent="0">
              <a:buNone/>
              <a:defRPr sz="7700" b="1"/>
            </a:lvl6pPr>
            <a:lvl7pPr marL="13167360" indent="0">
              <a:buNone/>
              <a:defRPr sz="7700" b="1"/>
            </a:lvl7pPr>
            <a:lvl8pPr marL="15361920" indent="0">
              <a:buNone/>
              <a:defRPr sz="7700" b="1"/>
            </a:lvl8pPr>
            <a:lvl9pPr marL="17556480" indent="0">
              <a:buNone/>
              <a:defRPr sz="7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122" y="10439400"/>
            <a:ext cx="19400520" cy="18966182"/>
          </a:xfrm>
        </p:spPr>
        <p:txBody>
          <a:bodyPr/>
          <a:lstStyle>
            <a:lvl1pPr>
              <a:defRPr sz="11500"/>
            </a:lvl1pPr>
            <a:lvl2pPr>
              <a:defRPr sz="96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1517-7134-4EB1-B2DD-6D78C5D46A65}" type="datetimeFigureOut">
              <a:rPr lang="en-US" smtClean="0"/>
              <a:pPr/>
              <a:t>4/27/2019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BA89-A74B-47E6-A344-4DEB30722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1517-7134-4EB1-B2DD-6D78C5D46A65}" type="datetimeFigureOut">
              <a:rPr lang="en-US" smtClean="0"/>
              <a:pPr/>
              <a:t>4/27/2019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BA89-A74B-47E6-A344-4DEB30722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1517-7134-4EB1-B2DD-6D78C5D46A65}" type="datetimeFigureOut">
              <a:rPr lang="en-US" smtClean="0"/>
              <a:pPr/>
              <a:t>4/27/2019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BA89-A74B-47E6-A344-4DEB30722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3" y="1310640"/>
            <a:ext cx="14439902" cy="5577840"/>
          </a:xfr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240" y="1310643"/>
            <a:ext cx="24536400" cy="28094942"/>
          </a:xfrm>
        </p:spPr>
        <p:txBody>
          <a:bodyPr/>
          <a:lstStyle>
            <a:lvl1pPr>
              <a:defRPr sz="15400"/>
            </a:lvl1pPr>
            <a:lvl2pPr>
              <a:defRPr sz="13400"/>
            </a:lvl2pPr>
            <a:lvl3pPr>
              <a:defRPr sz="1150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3" y="6888483"/>
            <a:ext cx="14439902" cy="22517102"/>
          </a:xfrm>
        </p:spPr>
        <p:txBody>
          <a:bodyPr/>
          <a:lstStyle>
            <a:lvl1pPr marL="0" indent="0">
              <a:buNone/>
              <a:defRPr sz="6700"/>
            </a:lvl1pPr>
            <a:lvl2pPr marL="2194560" indent="0">
              <a:buNone/>
              <a:defRPr sz="5800"/>
            </a:lvl2pPr>
            <a:lvl3pPr marL="4389120" indent="0">
              <a:buNone/>
              <a:defRPr sz="4800"/>
            </a:lvl3pPr>
            <a:lvl4pPr marL="6583680" indent="0">
              <a:buNone/>
              <a:defRPr sz="4300"/>
            </a:lvl4pPr>
            <a:lvl5pPr marL="8778240" indent="0">
              <a:buNone/>
              <a:defRPr sz="4300"/>
            </a:lvl5pPr>
            <a:lvl6pPr marL="10972800" indent="0">
              <a:buNone/>
              <a:defRPr sz="4300"/>
            </a:lvl6pPr>
            <a:lvl7pPr marL="13167360" indent="0">
              <a:buNone/>
              <a:defRPr sz="4300"/>
            </a:lvl7pPr>
            <a:lvl8pPr marL="15361920" indent="0">
              <a:buNone/>
              <a:defRPr sz="4300"/>
            </a:lvl8pPr>
            <a:lvl9pPr marL="17556480" indent="0">
              <a:buNone/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1517-7134-4EB1-B2DD-6D78C5D46A65}" type="datetimeFigureOut">
              <a:rPr lang="en-US" smtClean="0"/>
              <a:pPr/>
              <a:t>4/27/2019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BA89-A74B-47E6-A344-4DEB30722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982" y="23042880"/>
            <a:ext cx="26334720" cy="2720342"/>
          </a:xfr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982" y="2941320"/>
            <a:ext cx="26334720" cy="19751040"/>
          </a:xfrm>
        </p:spPr>
        <p:txBody>
          <a:bodyPr/>
          <a:lstStyle>
            <a:lvl1pPr marL="0" indent="0">
              <a:buNone/>
              <a:defRPr sz="15400"/>
            </a:lvl1pPr>
            <a:lvl2pPr marL="2194560" indent="0">
              <a:buNone/>
              <a:defRPr sz="13400"/>
            </a:lvl2pPr>
            <a:lvl3pPr marL="4389120" indent="0">
              <a:buNone/>
              <a:defRPr sz="1150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982" y="25763222"/>
            <a:ext cx="26334720" cy="3863338"/>
          </a:xfrm>
        </p:spPr>
        <p:txBody>
          <a:bodyPr/>
          <a:lstStyle>
            <a:lvl1pPr marL="0" indent="0">
              <a:buNone/>
              <a:defRPr sz="6700"/>
            </a:lvl1pPr>
            <a:lvl2pPr marL="2194560" indent="0">
              <a:buNone/>
              <a:defRPr sz="5800"/>
            </a:lvl2pPr>
            <a:lvl3pPr marL="4389120" indent="0">
              <a:buNone/>
              <a:defRPr sz="4800"/>
            </a:lvl3pPr>
            <a:lvl4pPr marL="6583680" indent="0">
              <a:buNone/>
              <a:defRPr sz="4300"/>
            </a:lvl4pPr>
            <a:lvl5pPr marL="8778240" indent="0">
              <a:buNone/>
              <a:defRPr sz="4300"/>
            </a:lvl5pPr>
            <a:lvl6pPr marL="10972800" indent="0">
              <a:buNone/>
              <a:defRPr sz="4300"/>
            </a:lvl6pPr>
            <a:lvl7pPr marL="13167360" indent="0">
              <a:buNone/>
              <a:defRPr sz="4300"/>
            </a:lvl7pPr>
            <a:lvl8pPr marL="15361920" indent="0">
              <a:buNone/>
              <a:defRPr sz="4300"/>
            </a:lvl8pPr>
            <a:lvl9pPr marL="17556480" indent="0">
              <a:buNone/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1517-7134-4EB1-B2DD-6D78C5D46A65}" type="datetimeFigureOut">
              <a:rPr lang="en-US" smtClean="0"/>
              <a:pPr/>
              <a:t>4/27/2019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BA89-A74B-47E6-A344-4DEB30722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1517-7134-4EB1-B2DD-6D78C5D46A65}" type="datetimeFigureOut">
              <a:rPr lang="en-US" smtClean="0"/>
              <a:pPr/>
              <a:t>4/27/2019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BA89-A74B-47E6-A344-4DEB30722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2742905" y="6324600"/>
            <a:ext cx="47404018" cy="1348206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0843" y="6324600"/>
            <a:ext cx="141480542" cy="1348206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1517-7134-4EB1-B2DD-6D78C5D46A65}" type="datetimeFigureOut">
              <a:rPr lang="en-US" smtClean="0"/>
              <a:pPr/>
              <a:t>4/27/2019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BA89-A74B-47E6-A344-4DEB30722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  <a:prstGeom prst="rect">
            <a:avLst/>
          </a:prstGeom>
        </p:spPr>
        <p:txBody>
          <a:bodyPr vert="horz" lIns="438912" tIns="219456" rIns="438912" bIns="219456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680963"/>
            <a:ext cx="39502080" cy="21724622"/>
          </a:xfrm>
          <a:prstGeom prst="rect">
            <a:avLst/>
          </a:prstGeom>
        </p:spPr>
        <p:txBody>
          <a:bodyPr vert="horz" lIns="438912" tIns="219456" rIns="438912" bIns="219456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 vert="horz" lIns="438912" tIns="219456" rIns="438912" bIns="219456" rtlCol="0" anchor="ctr"/>
          <a:lstStyle>
            <a:lvl1pPr algn="l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541517-7134-4EB1-B2DD-6D78C5D46A65}" type="datetimeFigureOut">
              <a:rPr lang="en-US" smtClean="0"/>
              <a:pPr/>
              <a:t>4/27/2019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 vert="horz" lIns="438912" tIns="219456" rIns="438912" bIns="219456" rtlCol="0" anchor="ctr"/>
          <a:lstStyle>
            <a:lvl1pPr algn="ctr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 vert="horz" lIns="438912" tIns="219456" rIns="438912" bIns="219456" rtlCol="0" anchor="ctr"/>
          <a:lstStyle>
            <a:lvl1pPr algn="r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3EBA89-A74B-47E6-A344-4DEB30722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89120" rtl="0" eaLnBrk="1" latinLnBrk="0" hangingPunct="1">
        <a:spcBef>
          <a:spcPct val="0"/>
        </a:spcBef>
        <a:buNone/>
        <a:defRPr sz="21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45920" indent="-1645920" algn="l" defTabSz="4389120" rtl="0" eaLnBrk="1" latinLnBrk="0" hangingPunct="1">
        <a:spcBef>
          <a:spcPct val="20000"/>
        </a:spcBef>
        <a:buFont typeface="Arial" pitchFamily="34" charset="0"/>
        <a:buChar char="•"/>
        <a:defRPr sz="15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6160" indent="-1371600" algn="l" defTabSz="4389120" rtl="0" eaLnBrk="1" latinLnBrk="0" hangingPunct="1">
        <a:spcBef>
          <a:spcPct val="20000"/>
        </a:spcBef>
        <a:buFont typeface="Arial" pitchFamily="34" charset="0"/>
        <a:buChar char="–"/>
        <a:defRPr sz="13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4389120" rtl="0" eaLnBrk="1" latinLnBrk="0" hangingPunct="1">
        <a:spcBef>
          <a:spcPct val="20000"/>
        </a:spcBef>
        <a:buFont typeface="Arial" pitchFamily="34" charset="0"/>
        <a:buChar char="•"/>
        <a:defRPr sz="115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4389120" rtl="0" eaLnBrk="1" latinLnBrk="0" hangingPunct="1">
        <a:spcBef>
          <a:spcPct val="20000"/>
        </a:spcBef>
        <a:buFont typeface="Arial" pitchFamily="34" charset="0"/>
        <a:buChar char="–"/>
        <a:defRPr sz="960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4389120" rtl="0" eaLnBrk="1" latinLnBrk="0" hangingPunct="1">
        <a:spcBef>
          <a:spcPct val="20000"/>
        </a:spcBef>
        <a:buFont typeface="Arial" pitchFamily="34" charset="0"/>
        <a:buChar char="»"/>
        <a:defRPr sz="9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438912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438912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438912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438912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tiff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tiff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457200" y="457200"/>
            <a:ext cx="42976800" cy="32004000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963766" y="5950900"/>
            <a:ext cx="10058400" cy="23895055"/>
          </a:xfrm>
          <a:prstGeom prst="rect">
            <a:avLst/>
          </a:prstGeom>
          <a:solidFill>
            <a:schemeClr val="bg1"/>
          </a:solidFill>
          <a:ln w="2540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2802359" y="5943600"/>
            <a:ext cx="10058400" cy="23902359"/>
          </a:xfrm>
          <a:prstGeom prst="rect">
            <a:avLst/>
          </a:prstGeom>
          <a:solidFill>
            <a:schemeClr val="bg1"/>
          </a:solidFill>
          <a:ln w="2540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1776824" y="5926393"/>
            <a:ext cx="20726400" cy="26060400"/>
          </a:xfrm>
          <a:prstGeom prst="rect">
            <a:avLst/>
          </a:prstGeom>
          <a:solidFill>
            <a:schemeClr val="bg1"/>
          </a:solidFill>
          <a:ln w="2540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4572000" y="914400"/>
            <a:ext cx="34747200" cy="4572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algn="ctr"/>
            <a:r>
              <a:rPr lang="en-US" sz="7000" dirty="0"/>
              <a:t>Evaluating the Minnesota Multiphasic Personality Inventory-2-Restructured Form (MMPI-2-RF) over-reporting scales in a military neuropsychology clinic.</a:t>
            </a:r>
          </a:p>
          <a:p>
            <a:pPr algn="ctr"/>
            <a:r>
              <a:rPr lang="en-US" sz="5500" b="1" dirty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Brittney L. Golden, B.A.</a:t>
            </a:r>
            <a:r>
              <a:rPr lang="en-US" sz="5500" b="1" baseline="30000" dirty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n-US" sz="5500" b="1" dirty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, Paul B. Ingram, PhD.</a:t>
            </a:r>
            <a:r>
              <a:rPr lang="en-US" sz="5500" b="1" baseline="30000" dirty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n-US" sz="5500" b="1" dirty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, &amp; Patrick Armistead-Jehle, PhD., ABPP-CN</a:t>
            </a:r>
            <a:r>
              <a:rPr lang="en-US" sz="5500" b="1" baseline="30000" dirty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en-US" sz="5500" b="1" dirty="0">
              <a:solidFill>
                <a:srgbClr val="CC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4800" baseline="30000" dirty="0">
                <a:latin typeface="Arial" pitchFamily="34" charset="0"/>
                <a:cs typeface="Arial" pitchFamily="34" charset="0"/>
              </a:rPr>
              <a:t>1</a:t>
            </a:r>
            <a:r>
              <a:rPr lang="en-US" sz="4800" dirty="0">
                <a:latin typeface="Arial" pitchFamily="34" charset="0"/>
                <a:cs typeface="Arial" pitchFamily="34" charset="0"/>
              </a:rPr>
              <a:t>Department of Psychological Sciences, Texas Tech University</a:t>
            </a:r>
          </a:p>
          <a:p>
            <a:pPr algn="ctr"/>
            <a:r>
              <a:rPr lang="en-US" sz="4800" baseline="30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4800" dirty="0">
                <a:latin typeface="Arial" pitchFamily="34" charset="0"/>
                <a:cs typeface="Arial" pitchFamily="34" charset="0"/>
              </a:rPr>
              <a:t>Munson Army Health Center, Leavenworth, KS</a:t>
            </a:r>
          </a:p>
        </p:txBody>
      </p:sp>
      <p:pic>
        <p:nvPicPr>
          <p:cNvPr id="25" name="Picture 24" descr="just double t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71600" y="1645920"/>
            <a:ext cx="2770122" cy="3200400"/>
          </a:xfrm>
          <a:prstGeom prst="rect">
            <a:avLst/>
          </a:prstGeom>
        </p:spPr>
      </p:pic>
      <p:cxnSp>
        <p:nvCxnSpPr>
          <p:cNvPr id="27" name="Straight Connector 26"/>
          <p:cNvCxnSpPr/>
          <p:nvPr/>
        </p:nvCxnSpPr>
        <p:spPr>
          <a:xfrm>
            <a:off x="914400" y="914400"/>
            <a:ext cx="42062400" cy="0"/>
          </a:xfrm>
          <a:prstGeom prst="line">
            <a:avLst/>
          </a:prstGeom>
          <a:ln w="254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914400" y="5486400"/>
            <a:ext cx="42062400" cy="0"/>
          </a:xfrm>
          <a:prstGeom prst="line">
            <a:avLst/>
          </a:prstGeom>
          <a:ln w="254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371600" y="6400800"/>
            <a:ext cx="9144000" cy="13716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Introduction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13624" y="15749848"/>
            <a:ext cx="9144000" cy="13716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Method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192000" y="6400800"/>
            <a:ext cx="19659600" cy="13716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Results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375600" y="6400800"/>
            <a:ext cx="9144000" cy="13716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Conclusions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43000" y="7978308"/>
            <a:ext cx="9144000" cy="7471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">
              <a:spcAft>
                <a:spcPts val="1800"/>
              </a:spcAft>
              <a:buClr>
                <a:srgbClr val="CC0000"/>
              </a:buClr>
            </a:pPr>
            <a:r>
              <a:rPr lang="en-US" sz="3200" b="1" dirty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RATIONALE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There is a shortage of research evaluating the efficacy of the MMPI-2-RF over-reporting scales within active duty military samples.</a:t>
            </a:r>
            <a:endParaRPr lang="en-US" sz="2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Clinical needs and evaluative contexts common to active duty personnel are unique from other populations</a:t>
            </a:r>
          </a:p>
          <a:p>
            <a:pPr marL="457200" indent="-457200">
              <a:lnSpc>
                <a:spcPct val="107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Military service commonly influences response style and common clinical presentation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efficacy of the over-reporting scales within an active duty personnel population may differ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en-US" sz="2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  <a:spcAft>
                <a:spcPts val="1800"/>
              </a:spcAft>
              <a:buClr>
                <a:srgbClr val="CC0000"/>
              </a:buClr>
            </a:pPr>
            <a:r>
              <a:rPr lang="en-US" sz="3200" b="1" dirty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STUDY OBJECTIVE</a:t>
            </a:r>
          </a:p>
          <a:p>
            <a:pPr marL="640080" indent="-548640">
              <a:spcAft>
                <a:spcPts val="1800"/>
              </a:spcAft>
              <a:buClr>
                <a:srgbClr val="CC0000"/>
              </a:buClr>
              <a:buFont typeface="Wingdings" pitchFamily="2" charset="2"/>
              <a:buChar char="§"/>
            </a:pPr>
            <a:r>
              <a:rPr lang="en-US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Examine the relationship between MMPI-2-RF over-reporting scales and performance validity testing (PVT) in a military sample</a:t>
            </a:r>
            <a:r>
              <a:rPr lang="en-US" sz="2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71600" y="17271893"/>
            <a:ext cx="9144000" cy="13597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1800"/>
              </a:spcAft>
              <a:buClr>
                <a:srgbClr val="CC0000"/>
              </a:buClr>
            </a:pPr>
            <a:r>
              <a:rPr lang="en-US" sz="3200" b="1" dirty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PARTICIPANTS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242 active duty US Army service members 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88.8% Male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73.1% White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34.4 years old (SD = 8.4)</a:t>
            </a:r>
            <a:endParaRPr lang="en-US" sz="2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14.8 years of education (SD = 2.5)</a:t>
            </a:r>
            <a:endParaRPr lang="en-US" sz="2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50.8% reported history of </a:t>
            </a:r>
            <a:r>
              <a:rPr lang="en-US" sz="27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mTBI</a:t>
            </a:r>
            <a:r>
              <a:rPr lang="en-US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or concussion </a:t>
            </a:r>
            <a:endParaRPr lang="en-US" sz="2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80% diagnosed with a psychiatric condition: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</a:pPr>
            <a:r>
              <a:rPr lang="en-US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</a:t>
            </a:r>
            <a:r>
              <a:rPr lang="en-US" sz="27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  <a:r>
              <a:rPr lang="en-US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PTSD (8.7%)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</a:pPr>
            <a:r>
              <a:rPr lang="en-US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</a:t>
            </a:r>
            <a:r>
              <a:rPr lang="en-US" sz="27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  <a:r>
              <a:rPr lang="en-US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Depressive disorder (19.4%) 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</a:pPr>
            <a:r>
              <a:rPr lang="en-US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</a:t>
            </a:r>
            <a:r>
              <a:rPr lang="en-US" sz="27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&gt;</a:t>
            </a:r>
            <a:r>
              <a:rPr lang="en-US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PTSD and a depressive disorder (2.5%)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</a:pPr>
            <a:r>
              <a:rPr lang="en-US" sz="27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&gt;</a:t>
            </a:r>
            <a:r>
              <a:rPr lang="en-US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Attention deficit disorder (7.4%)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</a:pPr>
            <a:r>
              <a:rPr lang="en-US" sz="27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&gt; </a:t>
            </a:r>
            <a:r>
              <a:rPr lang="en-US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Anxiety disorder (28.1%). 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</a:pPr>
            <a:endParaRPr lang="en-US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  <a:spcAft>
                <a:spcPts val="1800"/>
              </a:spcAft>
              <a:buClr>
                <a:srgbClr val="CC0000"/>
              </a:buClr>
            </a:pPr>
            <a:r>
              <a:rPr lang="en-US" sz="3200" b="1" dirty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PROCEDURE</a:t>
            </a:r>
          </a:p>
          <a:p>
            <a:pPr marL="514350" indent="-514350">
              <a:lnSpc>
                <a:spcPct val="107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Testing was  conducted by a technician and interpretation was done by a board-certified neuropsychologist.</a:t>
            </a:r>
          </a:p>
          <a:p>
            <a:pPr marL="514350" indent="-514350">
              <a:lnSpc>
                <a:spcPct val="107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Participants were grouped based on their performance on PVTs (pass all/failed at least one)</a:t>
            </a:r>
          </a:p>
          <a:p>
            <a:pPr marL="514350" indent="-514350">
              <a:lnSpc>
                <a:spcPct val="107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7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 participants were administered at least one PVT:</a:t>
            </a:r>
          </a:p>
          <a:p>
            <a:pPr>
              <a:lnSpc>
                <a:spcPct val="107000"/>
              </a:lnSpc>
              <a:buClr>
                <a:srgbClr val="C00000"/>
              </a:buClr>
            </a:pPr>
            <a:r>
              <a:rPr lang="en-US" sz="27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2700" dirty="0">
                <a:solidFill>
                  <a:srgbClr val="000000"/>
                </a:solidFill>
                <a:latin typeface="Times New Roman" panose="02020603050405020304" pitchFamily="18" charset="0"/>
              </a:rPr>
              <a:t>Test of Memory Malingering (</a:t>
            </a:r>
            <a:r>
              <a:rPr lang="en-US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TOMM)</a:t>
            </a:r>
          </a:p>
          <a:p>
            <a:pPr>
              <a:lnSpc>
                <a:spcPct val="107000"/>
              </a:lnSpc>
              <a:buClr>
                <a:srgbClr val="C00000"/>
              </a:buClr>
            </a:pPr>
            <a:r>
              <a:rPr lang="en-US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Effort Index of RBANS</a:t>
            </a:r>
          </a:p>
          <a:p>
            <a:pPr>
              <a:lnSpc>
                <a:spcPct val="107000"/>
              </a:lnSpc>
              <a:buClr>
                <a:srgbClr val="C00000"/>
              </a:buClr>
            </a:pPr>
            <a:r>
              <a:rPr lang="en-US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Medical Symptom Validity Test (MSVT))</a:t>
            </a:r>
          </a:p>
          <a:p>
            <a:pPr marL="514350" indent="-514350">
              <a:lnSpc>
                <a:spcPct val="107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Participant Groups were demographically similar</a:t>
            </a:r>
          </a:p>
          <a:p>
            <a:pPr>
              <a:lnSpc>
                <a:spcPct val="107000"/>
              </a:lnSpc>
              <a:buClr>
                <a:srgbClr val="C00000"/>
              </a:buClr>
            </a:pPr>
            <a:r>
              <a:rPr lang="en-US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Failed PVTs (n = 63) </a:t>
            </a:r>
          </a:p>
          <a:p>
            <a:pPr>
              <a:lnSpc>
                <a:spcPct val="107000"/>
              </a:lnSpc>
              <a:buClr>
                <a:srgbClr val="C00000"/>
              </a:buClr>
            </a:pPr>
            <a:r>
              <a:rPr lang="en-US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Passed PVTs (n = 179)</a:t>
            </a:r>
            <a:endParaRPr lang="en-US" sz="2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07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en-US" sz="2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3021153" y="7978308"/>
            <a:ext cx="9498447" cy="23496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">
              <a:lnSpc>
                <a:spcPct val="200000"/>
              </a:lnSpc>
              <a:buClr>
                <a:srgbClr val="CC0000"/>
              </a:buClr>
            </a:pPr>
            <a:r>
              <a:rPr lang="en-US" sz="3200" b="1" dirty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BETWEEN GROUP DIFFERENCES</a:t>
            </a:r>
          </a:p>
          <a:p>
            <a:pPr marL="640080" indent="-548640">
              <a:buClr>
                <a:srgbClr val="CC0000"/>
              </a:buClr>
              <a:buFont typeface="Wingdings" pitchFamily="2" charset="2"/>
              <a:buChar char="§"/>
            </a:pP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Significant differences exist between those passing and failing PVT(s) on all of the over-reporting scales</a:t>
            </a:r>
          </a:p>
          <a:p>
            <a:pPr marL="640080" indent="-548640">
              <a:buClr>
                <a:srgbClr val="CC0000"/>
              </a:buClr>
              <a:buFont typeface="Wingdings" pitchFamily="2" charset="2"/>
              <a:buChar char="§"/>
            </a:pP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Within group variability was high, which served to decrease effect size estimates of between-group difference</a:t>
            </a:r>
          </a:p>
          <a:p>
            <a:pPr marL="640080" indent="-548640">
              <a:buClr>
                <a:srgbClr val="CC0000"/>
              </a:buClr>
              <a:buFont typeface="Wingdings" pitchFamily="2" charset="2"/>
              <a:buChar char="§"/>
            </a:pP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Those failing PVT(s) demonstrated lower performance on available neuropsychological measures.</a:t>
            </a:r>
          </a:p>
          <a:p>
            <a:pPr marL="640080" indent="-548640">
              <a:buClr>
                <a:srgbClr val="CC0000"/>
              </a:buClr>
              <a:buFont typeface="Wingdings" pitchFamily="2" charset="2"/>
              <a:buChar char="§"/>
            </a:pP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Scales differences are most frequently medium effects</a:t>
            </a:r>
          </a:p>
          <a:p>
            <a:pPr marL="91440">
              <a:buClr>
                <a:srgbClr val="CC0000"/>
              </a:buClr>
            </a:pPr>
            <a:r>
              <a:rPr lang="en-US" sz="27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</a:t>
            </a:r>
            <a:r>
              <a:rPr lang="en-US" sz="27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  <a:r>
              <a:rPr lang="en-US" sz="27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None had a large effect (d ≥ |.8|)</a:t>
            </a:r>
          </a:p>
          <a:p>
            <a:pPr marL="91440">
              <a:buClr>
                <a:srgbClr val="CC0000"/>
              </a:buClr>
            </a:pPr>
            <a:r>
              <a:rPr lang="en-US" sz="27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</a:t>
            </a:r>
            <a:r>
              <a:rPr lang="en-US" sz="27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  <a:r>
              <a:rPr lang="en-US" sz="27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All had at least a small effect (d ≤ |.2|)</a:t>
            </a:r>
          </a:p>
          <a:p>
            <a:pPr marL="640080" indent="-548640">
              <a:buClr>
                <a:srgbClr val="CC0000"/>
              </a:buClr>
              <a:buFont typeface="Wingdings" pitchFamily="2" charset="2"/>
              <a:buChar char="§"/>
            </a:pP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Effect sizes observed in active duty samples are smaller than those seen in other settings (e.g., Ingram &amp; </a:t>
            </a:r>
            <a:r>
              <a:rPr lang="en-US" sz="2700" dirty="0" err="1">
                <a:latin typeface="Times New Roman" pitchFamily="18" charset="0"/>
                <a:cs typeface="Times New Roman" pitchFamily="18" charset="0"/>
              </a:rPr>
              <a:t>Ternes</a:t>
            </a: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, 2016)</a:t>
            </a:r>
          </a:p>
          <a:p>
            <a:pPr marL="640080" indent="-548640">
              <a:buClr>
                <a:srgbClr val="CC0000"/>
              </a:buClr>
              <a:buFont typeface="Wingdings" pitchFamily="2" charset="2"/>
              <a:buChar char="§"/>
            </a:pP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RBS scale demonstrated the largest effect size</a:t>
            </a:r>
          </a:p>
          <a:p>
            <a:pPr marL="640080" indent="-548640">
              <a:buClr>
                <a:srgbClr val="CC0000"/>
              </a:buClr>
              <a:buFont typeface="Wingdings" pitchFamily="2" charset="2"/>
              <a:buChar char="§"/>
            </a:pPr>
            <a:r>
              <a:rPr lang="en-US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F-r and FBS-r demonstrated </a:t>
            </a:r>
            <a:r>
              <a:rPr lang="en-US" sz="27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smallest </a:t>
            </a:r>
            <a:r>
              <a:rPr lang="en-US" sz="27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differnces</a:t>
            </a:r>
            <a:endParaRPr lang="en-US" sz="2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">
              <a:buClr>
                <a:srgbClr val="CC0000"/>
              </a:buClr>
            </a:pPr>
            <a:endParaRPr lang="en-US" sz="2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">
              <a:lnSpc>
                <a:spcPct val="200000"/>
              </a:lnSpc>
              <a:buClr>
                <a:srgbClr val="CC0000"/>
              </a:buClr>
            </a:pPr>
            <a:r>
              <a:rPr lang="en-US" sz="3200" b="1" dirty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SENSITIVITY AND SPECIFICITY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pPr marL="640080" indent="-548640">
              <a:buClr>
                <a:srgbClr val="CC0000"/>
              </a:buClr>
              <a:buFont typeface="Wingdings" pitchFamily="2" charset="2"/>
              <a:buChar char="§"/>
            </a:pP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MMPI-2-RF over-reporting scales have high specificity and low sensitivity</a:t>
            </a:r>
          </a:p>
          <a:p>
            <a:pPr marL="640080" indent="-548640">
              <a:buClr>
                <a:srgbClr val="CC0000"/>
              </a:buClr>
              <a:buFont typeface="Wingdings" pitchFamily="2" charset="2"/>
              <a:buChar char="§"/>
            </a:pP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Most individuals meeting or exceeding cut scores on the MMPI-2-RF over-reporting scales also fail PVT(s)</a:t>
            </a:r>
          </a:p>
          <a:p>
            <a:pPr marL="640080" indent="-548640">
              <a:buClr>
                <a:srgbClr val="CC0000"/>
              </a:buClr>
              <a:buFont typeface="Wingdings" pitchFamily="2" charset="2"/>
              <a:buChar char="§"/>
            </a:pP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Those who failed PVT(s) frequently do not elevate the MMPI-2-RF over-reporting scores to a level indicative of profile invalidity</a:t>
            </a:r>
          </a:p>
          <a:p>
            <a:pPr marL="91440">
              <a:buClr>
                <a:srgbClr val="CC0000"/>
              </a:buClr>
            </a:pP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en-US" sz="27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  This likely predicts, in part, the poor sensitivities</a:t>
            </a:r>
          </a:p>
          <a:p>
            <a:pPr marL="640080" indent="-548640">
              <a:buClr>
                <a:srgbClr val="CC0000"/>
              </a:buClr>
              <a:buFont typeface="Wingdings" pitchFamily="2" charset="2"/>
              <a:buChar char="§"/>
            </a:pP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In this military sample there was a demonstrated relationship between the MMPI-2-RF validity scales and PVTs, however these constructs are dissimilar and thus warrant separate measurement</a:t>
            </a: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91440">
              <a:buClr>
                <a:srgbClr val="CC0000"/>
              </a:buClr>
            </a:pP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00000"/>
              </a:lnSpc>
              <a:buClr>
                <a:srgbClr val="FF0000"/>
              </a:buClr>
            </a:pPr>
            <a:r>
              <a:rPr lang="en-US" sz="3200" b="1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LIMITATIONS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Variability in validity scale estimates of effect may be due to:</a:t>
            </a:r>
          </a:p>
          <a:p>
            <a:pPr>
              <a:buClr>
                <a:srgbClr val="C00000"/>
              </a:buClr>
            </a:pPr>
            <a:r>
              <a:rPr lang="en-US" sz="27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&gt; </a:t>
            </a:r>
            <a:r>
              <a:rPr lang="en-US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Administration of different PVT(s)</a:t>
            </a:r>
          </a:p>
          <a:p>
            <a:pPr>
              <a:lnSpc>
                <a:spcPct val="107000"/>
              </a:lnSpc>
              <a:buClr>
                <a:srgbClr val="C00000"/>
              </a:buClr>
            </a:pPr>
            <a:r>
              <a:rPr lang="en-US" sz="27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&gt; </a:t>
            </a:r>
            <a:r>
              <a:rPr lang="en-US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Different diagnostic presentations across participants</a:t>
            </a:r>
          </a:p>
          <a:p>
            <a:pPr marL="457200" indent="-457200">
              <a:lnSpc>
                <a:spcPct val="107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Meaningful grouping variables conveying differential effort could not be created because not all participants were administered the same PVT(s)</a:t>
            </a:r>
          </a:p>
          <a:p>
            <a:pPr marL="457200" indent="-457200">
              <a:lnSpc>
                <a:spcPct val="107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Slick criteria was unable to be established for the sample</a:t>
            </a:r>
          </a:p>
          <a:p>
            <a:pPr marL="457200" indent="-457200">
              <a:lnSpc>
                <a:spcPct val="107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minority of the sample was Medical Board-involved, and those individuals may differ in their presentation</a:t>
            </a:r>
          </a:p>
          <a:p>
            <a:pPr marL="457200" indent="-457200">
              <a:lnSpc>
                <a:spcPct val="107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en-US" sz="2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buClr>
                <a:srgbClr val="C00000"/>
              </a:buClr>
            </a:pPr>
            <a:r>
              <a:rPr lang="en-US" sz="3200" b="1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 DIRECTIONS</a:t>
            </a:r>
          </a:p>
          <a:p>
            <a:pPr marL="548640" indent="-4572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Examine differential levels of effort </a:t>
            </a:r>
            <a:r>
              <a:rPr lang="en-US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(e.g., </a:t>
            </a:r>
            <a:r>
              <a:rPr lang="en-US" sz="27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all fail</a:t>
            </a:r>
            <a:r>
              <a:rPr lang="en-US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7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some fail, fail none</a:t>
            </a:r>
            <a:r>
              <a:rPr lang="en-US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within active duty military samples</a:t>
            </a:r>
          </a:p>
          <a:p>
            <a:pPr marL="91440">
              <a:buClr>
                <a:srgbClr val="C00000"/>
              </a:buClr>
            </a:pPr>
            <a:endParaRPr lang="en-US" sz="2700" dirty="0">
              <a:latin typeface="Times New Roman" pitchFamily="18" charset="0"/>
              <a:cs typeface="Times New Roman" pitchFamily="18" charset="0"/>
            </a:endParaRPr>
          </a:p>
          <a:p>
            <a:pPr marL="548640" indent="-4572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Explore the role of contextual factors (e.g., culture, genuine psychiatric problems) in non-credible responding </a:t>
            </a:r>
          </a:p>
          <a:p>
            <a:pPr marL="91440">
              <a:buClr>
                <a:srgbClr val="C00000"/>
              </a:buClr>
            </a:pPr>
            <a:endParaRPr lang="en-US" sz="2600" dirty="0">
              <a:latin typeface="Arial" pitchFamily="34" charset="0"/>
              <a:cs typeface="Arial" pitchFamily="34" charset="0"/>
            </a:endParaRPr>
          </a:p>
          <a:p>
            <a:pPr marL="548640" indent="-457200"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en-US" sz="3200" b="1" dirty="0">
              <a:solidFill>
                <a:srgbClr val="CC0000"/>
              </a:solidFill>
              <a:latin typeface="Arial" pitchFamily="34" charset="0"/>
              <a:cs typeface="Arial" pitchFamily="34" charset="0"/>
            </a:endParaRPr>
          </a:p>
          <a:p>
            <a:pPr marL="548640" indent="-457200"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en-US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0" y="30100540"/>
            <a:ext cx="5647344" cy="2243622"/>
          </a:xfrm>
          <a:prstGeom prst="rect">
            <a:avLst/>
          </a:prstGeom>
        </p:spPr>
      </p:pic>
      <p:pic>
        <p:nvPicPr>
          <p:cNvPr id="22" name="Picture 21" descr="TTU_DblT_DoPS_fl4C.tif">
            <a:extLst>
              <a:ext uri="{FF2B5EF4-FFF2-40B4-BE49-F238E27FC236}">
                <a16:creationId xmlns:a16="http://schemas.microsoft.com/office/drawing/2014/main" id="{8B86C3D1-8096-4FB6-94FF-88A210A4993D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802359" y="30484634"/>
            <a:ext cx="9601200" cy="165723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8F64D83-0FD0-4146-8577-0A7FA13D7E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36773" y="8204199"/>
            <a:ext cx="17138528" cy="999795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02043" y="19309019"/>
            <a:ext cx="19973006" cy="4191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09455" y="24606880"/>
            <a:ext cx="19661137" cy="686837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9139</TotalTime>
  <Words>634</Words>
  <Application>Microsoft Office PowerPoint</Application>
  <PresentationFormat>Custom</PresentationFormat>
  <Paragraphs>74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Wingdings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Ingram, Paul</cp:lastModifiedBy>
  <cp:revision>96</cp:revision>
  <dcterms:created xsi:type="dcterms:W3CDTF">2014-09-10T14:37:52Z</dcterms:created>
  <dcterms:modified xsi:type="dcterms:W3CDTF">2019-04-27T12:44:36Z</dcterms:modified>
</cp:coreProperties>
</file>