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1" r:id="rId2"/>
    <p:sldId id="272" r:id="rId3"/>
    <p:sldId id="271" r:id="rId4"/>
    <p:sldId id="273" r:id="rId5"/>
    <p:sldId id="274" r:id="rId6"/>
    <p:sldId id="275" r:id="rId7"/>
    <p:sldId id="27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702" autoAdjust="0"/>
  </p:normalViewPr>
  <p:slideViewPr>
    <p:cSldViewPr snapToGrid="0">
      <p:cViewPr varScale="1">
        <p:scale>
          <a:sx n="89" d="100"/>
          <a:sy n="89" d="100"/>
        </p:scale>
        <p:origin x="768" y="9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study background, discuss sample and scope of this project</a:t>
            </a:r>
          </a:p>
          <a:p>
            <a:r>
              <a:rPr lang="en-US" dirty="0"/>
              <a:t>-- talk about validity scales within the 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6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 Contrast with Previous VA groups</a:t>
            </a:r>
          </a:p>
          <a:p>
            <a:r>
              <a:rPr lang="en-US" dirty="0"/>
              <a:t>------ Era breakdown focuses more on Gulf War (e.g., DS1 and OEF,OIF,OND) compared to comparison groups gathered for MMPI-2 [so too with declined others conflicts- WW1 gone, WW2/Korea down, </a:t>
            </a:r>
            <a:r>
              <a:rPr lang="en-US" dirty="0" err="1"/>
              <a:t>etc</a:t>
            </a:r>
            <a:r>
              <a:rPr lang="en-US" dirty="0"/>
              <a:t>]</a:t>
            </a:r>
          </a:p>
          <a:p>
            <a:r>
              <a:rPr lang="en-US" dirty="0"/>
              <a:t>------ Service Connection is also substantially higher here (45% with SC in psych inpatient comparison group, 15% here WITHOUT SC) suggesting importance of evaluating validity scales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-- Contrast two groups and note similarity between valid / full sample</a:t>
            </a:r>
          </a:p>
          <a:p>
            <a:endParaRPr lang="en-US" dirty="0"/>
          </a:p>
          <a:p>
            <a:r>
              <a:rPr lang="en-US" dirty="0"/>
              <a:t>Questions about why SC isn’t different may reflect that this does not capture ongoing evaluations / desire for evaluations (e.g., Nelson and colleagues, 2010)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593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Non-Content Based Scales, </a:t>
            </a:r>
          </a:p>
          <a:p>
            <a:r>
              <a:rPr lang="en-US" dirty="0"/>
              <a:t>--- Small portion invalidated through this scale. </a:t>
            </a:r>
          </a:p>
          <a:p>
            <a:r>
              <a:rPr lang="en-US" dirty="0"/>
              <a:t>--- slightly more frequently a fixed responding pattern than random responding</a:t>
            </a:r>
          </a:p>
          <a:p>
            <a:endParaRPr lang="en-US" dirty="0"/>
          </a:p>
          <a:p>
            <a:r>
              <a:rPr lang="en-US" dirty="0"/>
              <a:t>Over-Reporting Scales</a:t>
            </a:r>
          </a:p>
          <a:p>
            <a:r>
              <a:rPr lang="en-US" dirty="0"/>
              <a:t>--- substantial portions have elevations which invalidate</a:t>
            </a:r>
          </a:p>
          <a:p>
            <a:r>
              <a:rPr lang="en-US" dirty="0"/>
              <a:t>--- even higher rates classified as within a range which might suggest potentially exaggeration of symptoms</a:t>
            </a:r>
          </a:p>
          <a:p>
            <a:endParaRPr lang="en-US" dirty="0"/>
          </a:p>
          <a:p>
            <a:r>
              <a:rPr lang="en-US" dirty="0"/>
              <a:t>Under-Reporting</a:t>
            </a:r>
          </a:p>
          <a:p>
            <a:r>
              <a:rPr lang="en-US" dirty="0"/>
              <a:t>--- Minimal evidence of this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19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---Numbers reflect post NCR exclusion</a:t>
            </a:r>
          </a:p>
          <a:p>
            <a:r>
              <a:rPr lang="en-US" dirty="0"/>
              <a:t>---37.1% invalidate an over-reporting scale</a:t>
            </a:r>
          </a:p>
          <a:p>
            <a:r>
              <a:rPr lang="en-US" dirty="0"/>
              <a:t>---Twice as likely to invalidate on multiple over-reporting scales (24.6%) when you are part of that 37.1%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60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Going out of order for a reason that should become apparent.. NCR, UR, then OR</a:t>
            </a:r>
          </a:p>
          <a:p>
            <a:r>
              <a:rPr lang="en-US" dirty="0"/>
              <a:t>Substantial variation across context in rates of invalidity for individual scales and for RF overall.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54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20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en-US" smtClean="0"/>
              <a:t>4/16/2018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en-US" smtClean="0"/>
              <a:t>4/16/2018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en-US" smtClean="0"/>
              <a:t>4/16/2018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en-US" smtClean="0"/>
              <a:t>4/16/2018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en-US" smtClean="0"/>
              <a:t>4/16/2018</a:t>
            </a:fld>
            <a:endParaRPr lang="en-US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BAF629-ECA2-4CF3-B790-9D9BDED98269}" type="datetime1">
              <a:rPr lang="en-US" smtClean="0"/>
              <a:pPr/>
              <a:t>4/16/2018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en-US" smtClean="0"/>
              <a:t>4/16/2018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en-US" smtClean="0"/>
              <a:t>4/16/2018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B51B2453-8663-4C69-AF73-9FD7B1DEC5D0}" type="datetime1">
              <a:rPr lang="en-US" smtClean="0"/>
              <a:pPr/>
              <a:t>4/16/2018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227" y="926291"/>
            <a:ext cx="11789328" cy="3383280"/>
          </a:xfrm>
        </p:spPr>
        <p:txBody>
          <a:bodyPr>
            <a:normAutofit/>
          </a:bodyPr>
          <a:lstStyle/>
          <a:p>
            <a:r>
              <a:rPr lang="en-US" sz="5400" dirty="0"/>
              <a:t>Validity Scales: </a:t>
            </a:r>
            <a:br>
              <a:rPr lang="en-US" sz="6800" dirty="0"/>
            </a:br>
            <a:r>
              <a:rPr lang="en-US" sz="3800" dirty="0"/>
              <a:t>Patterns Observed across Veteran Affairs Settings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3642" y="4820168"/>
            <a:ext cx="10133703" cy="457200"/>
          </a:xfrm>
        </p:spPr>
        <p:txBody>
          <a:bodyPr>
            <a:noAutofit/>
          </a:bodyPr>
          <a:lstStyle/>
          <a:p>
            <a:r>
              <a:rPr lang="en-US" dirty="0"/>
              <a:t>Paul </a:t>
            </a:r>
            <a:r>
              <a:rPr lang="en-US" dirty="0" err="1"/>
              <a:t>B.Ingram</a:t>
            </a:r>
            <a:r>
              <a:rPr lang="en-US" baseline="30000" dirty="0" err="1"/>
              <a:t>ab</a:t>
            </a:r>
            <a:r>
              <a:rPr lang="en-US" dirty="0"/>
              <a:t>, Anthony M. </a:t>
            </a:r>
            <a:r>
              <a:rPr lang="en-US" dirty="0" err="1"/>
              <a:t>Tarescavage</a:t>
            </a:r>
            <a:r>
              <a:rPr lang="en-US" baseline="30000" dirty="0" err="1"/>
              <a:t>c</a:t>
            </a:r>
            <a:r>
              <a:rPr lang="en-US" dirty="0"/>
              <a:t>, </a:t>
            </a:r>
            <a:r>
              <a:rPr lang="en-US" dirty="0" err="1"/>
              <a:t>Yossef</a:t>
            </a:r>
            <a:r>
              <a:rPr lang="en-US" dirty="0"/>
              <a:t> S. Ben-</a:t>
            </a:r>
            <a:r>
              <a:rPr lang="en-US" dirty="0" err="1"/>
              <a:t>Porath</a:t>
            </a:r>
            <a:r>
              <a:rPr lang="en-US" baseline="30000" dirty="0" err="1"/>
              <a:t>d</a:t>
            </a:r>
            <a:r>
              <a:rPr lang="en-US" dirty="0"/>
              <a:t>, &amp; Mary E. </a:t>
            </a:r>
            <a:r>
              <a:rPr lang="en-US" dirty="0" err="1"/>
              <a:t>Oehlert</a:t>
            </a:r>
            <a:r>
              <a:rPr lang="en-US" baseline="30000" dirty="0" err="1"/>
              <a:t>b</a:t>
            </a:r>
            <a:endParaRPr lang="en-US" baseline="30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6C9840-EB16-4C04-93B2-D3E60DCE1382}"/>
              </a:ext>
            </a:extLst>
          </p:cNvPr>
          <p:cNvSpPr txBox="1"/>
          <p:nvPr/>
        </p:nvSpPr>
        <p:spPr>
          <a:xfrm>
            <a:off x="2157352" y="5277368"/>
            <a:ext cx="82136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a. Texas Tech University, b. Eastern Kansas Veteran Healthcare System, c. John Carrol University, d. Kent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E012-4DDC-4674-8861-68F29C12C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Background and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34FC6-EF97-4301-A377-4B4F52BE8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7-year national Sample of MMPI-2 and MMPI-2-RF Administrations</a:t>
            </a:r>
          </a:p>
          <a:p>
            <a:r>
              <a:rPr lang="en-US" dirty="0"/>
              <a:t>All service locations within the VA included (Stop Codes)</a:t>
            </a:r>
          </a:p>
          <a:p>
            <a:r>
              <a:rPr lang="en-US" dirty="0"/>
              <a:t>Investigation focuses on outpatient services</a:t>
            </a:r>
          </a:p>
          <a:p>
            <a:r>
              <a:rPr lang="en-US" dirty="0"/>
              <a:t>VA is unique in its evaluative complexity</a:t>
            </a:r>
          </a:p>
        </p:txBody>
      </p:sp>
    </p:spTree>
    <p:extLst>
      <p:ext uri="{BB962C8B-B14F-4D97-AF65-F5344CB8AC3E}">
        <p14:creationId xmlns:p14="http://schemas.microsoft.com/office/powerpoint/2010/main" val="398076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0865F9-21F9-414F-89E9-BD245B407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2040" y="461908"/>
            <a:ext cx="5343787" cy="56340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E24087-C115-4E62-BCFF-F64B67F5B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747" y="461907"/>
            <a:ext cx="3915061" cy="56456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2F35C2-5A51-4E6E-B22F-AED9475EB8DA}"/>
              </a:ext>
            </a:extLst>
          </p:cNvPr>
          <p:cNvSpPr txBox="1"/>
          <p:nvPr/>
        </p:nvSpPr>
        <p:spPr>
          <a:xfrm>
            <a:off x="1834737" y="6211426"/>
            <a:ext cx="852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Invalidity Criteria: </a:t>
            </a:r>
            <a:r>
              <a:rPr lang="pt-BR" dirty="0"/>
              <a:t>CNS ≥ 18, VRIN-r ≥ 80, TRIN ≥ 80, F-r ≥ 120, and Fp-r ≥ 100.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1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EF9E-34DB-4B26-905A-4B7772D43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Overall Scale Cumulative Frequencies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1DB9B24-729B-4718-B919-A33326D98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0446" y="1764572"/>
            <a:ext cx="9891107" cy="4209472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E5A8EF-AB88-45ED-8A96-572246FD7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445" y="1764572"/>
            <a:ext cx="9891109" cy="42094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0591BA-BCD0-4C58-8014-0231DFE644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444" y="1764572"/>
            <a:ext cx="9891109" cy="42094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90438B-4B8B-442F-A9C7-5C40EF9FA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443" y="1646238"/>
            <a:ext cx="10169160" cy="43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5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A9508-BD22-4753-9575-5C161ACE7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Frequency of Multiple Scale Elevations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99E6AC9-E141-4DB1-919F-7081EE3EF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1671" y="2033194"/>
            <a:ext cx="11210022" cy="2947595"/>
          </a:xfrm>
        </p:spPr>
      </p:pic>
    </p:spTree>
    <p:extLst>
      <p:ext uri="{BB962C8B-B14F-4D97-AF65-F5344CB8AC3E}">
        <p14:creationId xmlns:p14="http://schemas.microsoft.com/office/powerpoint/2010/main" val="344809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71BD-C61C-44E9-BBFC-59C1E954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Invalidity By </a:t>
            </a:r>
            <a:r>
              <a:rPr lang="en-US" dirty="0" err="1"/>
              <a:t>Stopcode</a:t>
            </a:r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4EC1F80-B59D-4EE9-8144-04F67B93F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646239"/>
            <a:ext cx="12038747" cy="3119400"/>
          </a:xfr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998782-4863-4A25-9B54-0A360EF82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46237"/>
            <a:ext cx="12038751" cy="31194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40208CC-BFAE-4F3C-89BB-6602FFACD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6236"/>
            <a:ext cx="12038747" cy="3119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860C35-2718-4B08-9A90-C54F7575F4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646234"/>
            <a:ext cx="12038747" cy="31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2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9C617-F9D3-4E8E-BEFC-31807B5FD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56DE7-FC6F-4826-96DD-039702126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frequencies of invalidity observed</a:t>
            </a:r>
          </a:p>
          <a:p>
            <a:r>
              <a:rPr lang="en-US" dirty="0"/>
              <a:t>Frequency of uninterpretable profiles varies by service location</a:t>
            </a:r>
          </a:p>
          <a:p>
            <a:r>
              <a:rPr lang="en-US" dirty="0"/>
              <a:t>Over-reporting is most frequent invalidity pattern</a:t>
            </a:r>
          </a:p>
          <a:p>
            <a:r>
              <a:rPr lang="en-US" dirty="0"/>
              <a:t>Most with one over-reporting elevation have multiple scales invalidated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83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diamond grid presentation (widescreen).potx" id="{B2221865-AD13-4DF0-B68E-BF08E8CC5659}" vid="{BAA0C488-98B6-4F47-8E1C-5C7CD9605F73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diamond grid presentation (widescreen)</Template>
  <TotalTime>152</TotalTime>
  <Words>420</Words>
  <Application>Microsoft Office PowerPoint</Application>
  <PresentationFormat>Widescreen</PresentationFormat>
  <Paragraphs>47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Diamond Grid 16x9</vt:lpstr>
      <vt:lpstr>Validity Scales:  Patterns Observed across Veteran Affairs Settings</vt:lpstr>
      <vt:lpstr>Project Background and Context</vt:lpstr>
      <vt:lpstr>PowerPoint Presentation</vt:lpstr>
      <vt:lpstr>Overall Scale Cumulative Frequencies</vt:lpstr>
      <vt:lpstr>Frequency of Multiple Scale Elevations</vt:lpstr>
      <vt:lpstr>Invalidity By Stopcode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Validity Scales:  Patterns Observed across Veteran Affairs Settings</dc:title>
  <dc:creator>Ingram, Paul</dc:creator>
  <cp:lastModifiedBy>Paul Ingram</cp:lastModifiedBy>
  <cp:revision>20</cp:revision>
  <dcterms:created xsi:type="dcterms:W3CDTF">2018-04-12T14:16:05Z</dcterms:created>
  <dcterms:modified xsi:type="dcterms:W3CDTF">2018-04-17T01:56:27Z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